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5" roundtripDataSignature="AMtx7mgJA87kl5lPZlrEHABbOz1Q7hT7J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slide" Target="slides/slide29.xml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35" Type="http://customschemas.google.com/relationships/presentationmetadata" Target="metadata"/><Relationship Id="rId12" Type="http://schemas.openxmlformats.org/officeDocument/2006/relationships/slide" Target="slides/slide8.xml"/><Relationship Id="rId34" Type="http://schemas.openxmlformats.org/officeDocument/2006/relationships/slide" Target="slides/slide30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" name="Google Shape;18;p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" name="Google Shape;28;p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4" name="Google Shape;74;p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ec80cd3e20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g3ec80cd3e20_0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ec80cd3e20_0_14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1" name="Google Shape;151;g3ec80cd3e20_0_14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2" name="Google Shape;152;g3ec80cd3e20_0_14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7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1" name="Google Shape;271;p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7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2" name="Google Shape;332;p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3ec80cd3e20_0_46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71" name="Google Shape;371;g3ec80cd3e20_0_46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2" name="Google Shape;372;g3ec80cd3e20_0_46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1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15" name="Google Shape;415;p1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1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1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31" name="Google Shape;431;p1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1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3ec80cd3e20_0_27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92" name="Google Shape;492;g3ec80cd3e20_0_27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93" name="Google Shape;493;g3ec80cd3e20_0_27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3ec80cd3e20_0_51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36" name="Google Shape;536;g3ec80cd3e20_0_51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3ec80cd3e20_0_417:notes"/>
          <p:cNvSpPr/>
          <p:nvPr>
            <p:ph idx="2" type="sldImg"/>
          </p:nvPr>
        </p:nvSpPr>
        <p:spPr>
          <a:xfrm>
            <a:off x="685727" y="857273"/>
            <a:ext cx="54864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9" name="Google Shape;569;g3ec80cd3e20_0_417:notes"/>
          <p:cNvSpPr txBox="1"/>
          <p:nvPr>
            <p:ph idx="1" type="body"/>
          </p:nvPr>
        </p:nvSpPr>
        <p:spPr>
          <a:xfrm>
            <a:off x="685800" y="3300500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0" name="Google Shape;570;g3ec80cd3e20_0_417:notes"/>
          <p:cNvSpPr txBox="1"/>
          <p:nvPr>
            <p:ph idx="12" type="sldNum"/>
          </p:nvPr>
        </p:nvSpPr>
        <p:spPr>
          <a:xfrm>
            <a:off x="3884613" y="6514083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g3ec80cd3e20_0_9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3" name="Google Shape;613;g3ec80cd3e20_0_954:notes"/>
          <p:cNvSpPr/>
          <p:nvPr>
            <p:ph idx="2" type="sldImg"/>
          </p:nvPr>
        </p:nvSpPr>
        <p:spPr>
          <a:xfrm>
            <a:off x="1143164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g3ec80cd3e20_0_60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58" name="Google Shape;658;g3ec80cd3e20_0_60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59" name="Google Shape;659;g3ec80cd3e20_0_60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17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98" name="Google Shape;698;p1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9" name="Google Shape;699;p17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1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57" name="Google Shape;757;p1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8" name="Google Shape;758;p1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g3ec80cd3e20_0_64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11" name="Google Shape;811;g3ec80cd3e20_0_64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12" name="Google Shape;812;g3ec80cd3e20_0_64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2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60" name="Google Shape;860;p2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1" name="Google Shape;861;p2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4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g3ec80cd3e20_0_75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76" name="Google Shape;876;g3ec80cd3e20_0_75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77" name="Google Shape;877;g3ec80cd3e20_0_75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8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g3ec80cd3e20_0_1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0" name="Google Shape;930;g3ec80cd3e20_0_1073:notes"/>
          <p:cNvSpPr/>
          <p:nvPr>
            <p:ph idx="2" type="sldImg"/>
          </p:nvPr>
        </p:nvSpPr>
        <p:spPr>
          <a:xfrm>
            <a:off x="1143220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5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Google Shape;966;p2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67" name="Google Shape;967;p2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8" name="Google Shape;968;p2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3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p2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45" name="Google Shape;1045;p2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6" name="Google Shape;1046;p2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7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" name="Google Shape;1118;g3ec80cd3e20_0_86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19" name="Google Shape;1119;g3ec80cd3e20_0_86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20" name="Google Shape;1120;g3ec80cd3e20_0_86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1" name="Shape 1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" name="Google Shape;1162;g3ec80cd3e20_0_91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63" name="Google Shape;1163;g3ec80cd3e20_0_91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64" name="Google Shape;1164;g3ec80cd3e20_0_91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5" name="Shape 1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" name="Google Shape;1196;p2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97" name="Google Shape;1197;p2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8" name="Google Shape;1198;p2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4" name="Shape 1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5" name="Google Shape;1235;p27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36" name="Google Shape;1236;p2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7" name="Google Shape;1237;p27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8" name="Shape 1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9" name="Google Shape;1279;p2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80" name="Google Shape;1280;p2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1" name="Google Shape;1281;p2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7" name="Shape 1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8" name="Google Shape;1318;p2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19" name="Google Shape;1319;p2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0" name="Google Shape;1320;p29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3" name="Shape 1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4" name="Google Shape;1384;p3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85" name="Google Shape;1385;p3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6" name="Google Shape;1386;p3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3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33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33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9625" y="335387"/>
            <a:ext cx="2476500" cy="190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62875" y="575163"/>
            <a:ext cx="3571875" cy="1135673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1"/>
          <p:cNvSpPr/>
          <p:nvPr/>
        </p:nvSpPr>
        <p:spPr>
          <a:xfrm>
            <a:off x="1143000" y="2524125"/>
            <a:ext cx="9906000" cy="100012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6222D"/>
              </a:buClr>
              <a:buSzPts val="2850"/>
              <a:buFont typeface="Arial"/>
              <a:buNone/>
            </a:pPr>
            <a:r>
              <a:rPr b="1" lang="ru-RU" sz="285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BIAŁORUŚ I BIAŁORUSINI W OCZACH POLAKÓW: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6222D"/>
              </a:buClr>
              <a:buSzPts val="2850"/>
              <a:buFont typeface="Arial"/>
              <a:buNone/>
            </a:pPr>
            <a:r>
              <a:rPr b="1" lang="ru-RU" sz="285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POMIAR SYMPATII I WYZWAŃ</a:t>
            </a:r>
            <a:endParaRPr/>
          </a:p>
        </p:txBody>
      </p:sp>
      <p:sp>
        <p:nvSpPr>
          <p:cNvPr id="24" name="Google Shape;24;p1"/>
          <p:cNvSpPr/>
          <p:nvPr/>
        </p:nvSpPr>
        <p:spPr>
          <a:xfrm>
            <a:off x="1143000" y="3857625"/>
            <a:ext cx="9906000" cy="100012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6222D"/>
              </a:buClr>
              <a:buSzPts val="2625"/>
              <a:buFont typeface="Arial"/>
              <a:buNone/>
            </a:pPr>
            <a:r>
              <a:rPr b="1" lang="ru-RU" sz="2625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БЕЛАРУСЬ І БЕЛАРУСЫ ВАЧЫМА ПАЛЯКАЎ: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6222D"/>
              </a:buClr>
              <a:buSzPts val="2625"/>
              <a:buFont typeface="Arial"/>
              <a:buNone/>
            </a:pPr>
            <a:r>
              <a:rPr b="1" lang="ru-RU" sz="2625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ВЫМЯРЭННЕ СІМПАТЫЙ І ВЫКЛІКАЎ</a:t>
            </a:r>
            <a:endParaRPr/>
          </a:p>
        </p:txBody>
      </p:sp>
      <p:sp>
        <p:nvSpPr>
          <p:cNvPr id="25" name="Google Shape;25;p1"/>
          <p:cNvSpPr/>
          <p:nvPr/>
        </p:nvSpPr>
        <p:spPr>
          <a:xfrm>
            <a:off x="2857500" y="5953125"/>
            <a:ext cx="6477000" cy="3619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6222D"/>
              </a:buClr>
              <a:buSzPts val="1650"/>
              <a:buFont typeface="Arial"/>
              <a:buNone/>
            </a:pPr>
            <a:r>
              <a:rPr b="1" lang="ru-RU" sz="165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18.06.2026 Warszawa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"/>
          <p:cNvSpPr/>
          <p:nvPr/>
        </p:nvSpPr>
        <p:spPr>
          <a:xfrm>
            <a:off x="0" y="314325"/>
            <a:ext cx="12192000" cy="6858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2"/>
          <p:cNvSpPr/>
          <p:nvPr/>
        </p:nvSpPr>
        <p:spPr>
          <a:xfrm>
            <a:off x="666750" y="257175"/>
            <a:ext cx="857250" cy="39052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" name="Google Shape;33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183" y="257175"/>
            <a:ext cx="698384" cy="390525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2"/>
          <p:cNvSpPr/>
          <p:nvPr/>
        </p:nvSpPr>
        <p:spPr>
          <a:xfrm>
            <a:off x="1685925" y="323850"/>
            <a:ext cx="4953000" cy="266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7FA8"/>
              </a:buClr>
              <a:buSzPts val="1500"/>
              <a:buFont typeface="Arial"/>
              <a:buNone/>
            </a:pPr>
            <a:r>
              <a:rPr b="1" lang="ru-RU" sz="1500">
                <a:solidFill>
                  <a:srgbClr val="2F7FA8"/>
                </a:solidFill>
                <a:latin typeface="Arial"/>
                <a:ea typeface="Arial"/>
                <a:cs typeface="Arial"/>
                <a:sym typeface="Arial"/>
              </a:rPr>
              <a:t>Polityczna</a:t>
            </a:r>
            <a:r>
              <a:rPr b="1" lang="ru-RU" sz="1300">
                <a:solidFill>
                  <a:srgbClr val="2F7FA8"/>
                </a:solidFill>
                <a:latin typeface="Arial"/>
                <a:ea typeface="Arial"/>
                <a:cs typeface="Arial"/>
                <a:sym typeface="Arial"/>
              </a:rPr>
              <a:t> sfera / Палітычная сфера</a:t>
            </a:r>
            <a:endParaRPr b="1" sz="1300">
              <a:solidFill>
                <a:srgbClr val="2F7FA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2"/>
          <p:cNvSpPr/>
          <p:nvPr/>
        </p:nvSpPr>
        <p:spPr>
          <a:xfrm>
            <a:off x="666750" y="914400"/>
            <a:ext cx="5334000" cy="4000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2000"/>
              <a:buFont typeface="Arial"/>
              <a:buNone/>
            </a:pPr>
            <a:r>
              <a:rPr b="1" lang="ru-RU" sz="18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Metodologia badania</a:t>
            </a:r>
            <a:endParaRPr sz="1800"/>
          </a:p>
        </p:txBody>
      </p:sp>
      <p:sp>
        <p:nvSpPr>
          <p:cNvPr id="36" name="Google Shape;36;p2"/>
          <p:cNvSpPr/>
          <p:nvPr/>
        </p:nvSpPr>
        <p:spPr>
          <a:xfrm>
            <a:off x="666750" y="1333500"/>
            <a:ext cx="6191250" cy="3333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2000"/>
              <a:buFont typeface="Arial"/>
              <a:buNone/>
            </a:pPr>
            <a:r>
              <a:rPr b="1" lang="ru-RU" sz="18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Метадалогія даследавання</a:t>
            </a:r>
            <a:endParaRPr b="1" sz="1800">
              <a:solidFill>
                <a:srgbClr val="20314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"/>
          <p:cNvSpPr/>
          <p:nvPr/>
        </p:nvSpPr>
        <p:spPr>
          <a:xfrm>
            <a:off x="666750" y="1952625"/>
            <a:ext cx="5295900" cy="866775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2"/>
          <p:cNvSpPr/>
          <p:nvPr/>
        </p:nvSpPr>
        <p:spPr>
          <a:xfrm>
            <a:off x="838200" y="2066925"/>
            <a:ext cx="4953000" cy="1809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86D91"/>
              </a:buClr>
              <a:buSzPts val="1300"/>
              <a:buFont typeface="Arial"/>
              <a:buNone/>
            </a:pPr>
            <a:r>
              <a:rPr b="1" lang="ru-RU" sz="1300">
                <a:solidFill>
                  <a:srgbClr val="286D91"/>
                </a:solidFill>
                <a:latin typeface="Arial"/>
                <a:ea typeface="Arial"/>
                <a:cs typeface="Arial"/>
                <a:sym typeface="Arial"/>
              </a:rPr>
              <a:t>CZAS / ЧАС</a:t>
            </a:r>
            <a:endParaRPr/>
          </a:p>
        </p:txBody>
      </p:sp>
      <p:sp>
        <p:nvSpPr>
          <p:cNvPr id="39" name="Google Shape;39;p2"/>
          <p:cNvSpPr/>
          <p:nvPr/>
        </p:nvSpPr>
        <p:spPr>
          <a:xfrm>
            <a:off x="838200" y="2276475"/>
            <a:ext cx="4953000" cy="23812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300"/>
              <a:buFont typeface="Arial"/>
              <a:buNone/>
            </a:pPr>
            <a:r>
              <a:rPr b="1" lang="ru-RU" sz="13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Maj 2026</a:t>
            </a:r>
            <a:endParaRPr/>
          </a:p>
        </p:txBody>
      </p:sp>
      <p:sp>
        <p:nvSpPr>
          <p:cNvPr id="40" name="Google Shape;40;p2"/>
          <p:cNvSpPr/>
          <p:nvPr/>
        </p:nvSpPr>
        <p:spPr>
          <a:xfrm>
            <a:off x="838200" y="2524125"/>
            <a:ext cx="4953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300"/>
              <a:buFont typeface="Arial"/>
              <a:buNone/>
            </a:pPr>
            <a:r>
              <a:rPr b="0" lang="ru-RU" sz="13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Травень 2026</a:t>
            </a:r>
            <a:endParaRPr/>
          </a:p>
        </p:txBody>
      </p:sp>
      <p:sp>
        <p:nvSpPr>
          <p:cNvPr id="41" name="Google Shape;41;p2"/>
          <p:cNvSpPr/>
          <p:nvPr/>
        </p:nvSpPr>
        <p:spPr>
          <a:xfrm>
            <a:off x="6229350" y="1952625"/>
            <a:ext cx="5295900" cy="866775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2"/>
          <p:cNvSpPr/>
          <p:nvPr/>
        </p:nvSpPr>
        <p:spPr>
          <a:xfrm>
            <a:off x="6400800" y="2066925"/>
            <a:ext cx="4953000" cy="1809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86D91"/>
              </a:buClr>
              <a:buSzPts val="1300"/>
              <a:buFont typeface="Arial"/>
              <a:buNone/>
            </a:pPr>
            <a:r>
              <a:rPr b="1" lang="ru-RU" sz="1300">
                <a:solidFill>
                  <a:srgbClr val="286D91"/>
                </a:solidFill>
                <a:latin typeface="Arial"/>
                <a:ea typeface="Arial"/>
                <a:cs typeface="Arial"/>
                <a:sym typeface="Arial"/>
              </a:rPr>
              <a:t>WYKONAWCA / ВЫКАНАЎЦА</a:t>
            </a:r>
            <a:endParaRPr/>
          </a:p>
        </p:txBody>
      </p:sp>
      <p:sp>
        <p:nvSpPr>
          <p:cNvPr id="43" name="Google Shape;43;p2"/>
          <p:cNvSpPr/>
          <p:nvPr/>
        </p:nvSpPr>
        <p:spPr>
          <a:xfrm>
            <a:off x="6400800" y="2276475"/>
            <a:ext cx="4953000" cy="23812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300"/>
              <a:buFont typeface="Arial"/>
              <a:buNone/>
            </a:pPr>
            <a:r>
              <a:rPr b="1" lang="ru-RU" sz="13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SW Research</a:t>
            </a:r>
            <a:endParaRPr/>
          </a:p>
        </p:txBody>
      </p:sp>
      <p:sp>
        <p:nvSpPr>
          <p:cNvPr id="44" name="Google Shape;44;p2"/>
          <p:cNvSpPr/>
          <p:nvPr/>
        </p:nvSpPr>
        <p:spPr>
          <a:xfrm>
            <a:off x="6400800" y="2524125"/>
            <a:ext cx="4953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300"/>
              <a:buFont typeface="Arial"/>
              <a:buNone/>
            </a:pPr>
            <a:r>
              <a:rPr b="0" lang="ru-RU" sz="13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SW Research</a:t>
            </a:r>
            <a:endParaRPr/>
          </a:p>
        </p:txBody>
      </p:sp>
      <p:sp>
        <p:nvSpPr>
          <p:cNvPr id="45" name="Google Shape;45;p2"/>
          <p:cNvSpPr/>
          <p:nvPr/>
        </p:nvSpPr>
        <p:spPr>
          <a:xfrm>
            <a:off x="666750" y="2952750"/>
            <a:ext cx="5295900" cy="866775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2"/>
          <p:cNvSpPr/>
          <p:nvPr/>
        </p:nvSpPr>
        <p:spPr>
          <a:xfrm>
            <a:off x="838200" y="3067050"/>
            <a:ext cx="4953000" cy="1809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86D91"/>
              </a:buClr>
              <a:buSzPts val="1300"/>
              <a:buFont typeface="Arial"/>
              <a:buNone/>
            </a:pPr>
            <a:r>
              <a:rPr b="1" lang="ru-RU" sz="1300">
                <a:solidFill>
                  <a:srgbClr val="286D91"/>
                </a:solidFill>
                <a:latin typeface="Arial"/>
                <a:ea typeface="Arial"/>
                <a:cs typeface="Arial"/>
                <a:sym typeface="Arial"/>
              </a:rPr>
              <a:t>PRÓBA / ВЫБАРКА</a:t>
            </a:r>
            <a:endParaRPr/>
          </a:p>
        </p:txBody>
      </p:sp>
      <p:sp>
        <p:nvSpPr>
          <p:cNvPr id="47" name="Google Shape;47;p2"/>
          <p:cNvSpPr/>
          <p:nvPr/>
        </p:nvSpPr>
        <p:spPr>
          <a:xfrm>
            <a:off x="838200" y="3276600"/>
            <a:ext cx="4953000" cy="23812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300"/>
              <a:buFont typeface="Arial"/>
              <a:buNone/>
            </a:pPr>
            <a:r>
              <a:rPr b="1" lang="ru-RU" sz="13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1006 dorosłych mieszkańców Polski 18+</a:t>
            </a:r>
            <a:endParaRPr/>
          </a:p>
        </p:txBody>
      </p:sp>
      <p:sp>
        <p:nvSpPr>
          <p:cNvPr id="48" name="Google Shape;48;p2"/>
          <p:cNvSpPr/>
          <p:nvPr/>
        </p:nvSpPr>
        <p:spPr>
          <a:xfrm>
            <a:off x="838200" y="3524250"/>
            <a:ext cx="4953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300"/>
              <a:buFont typeface="Arial"/>
              <a:buNone/>
            </a:pPr>
            <a:r>
              <a:rPr b="0" lang="ru-RU" sz="13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1006 дарослых жыхароў Польшчы 18+</a:t>
            </a:r>
            <a:endParaRPr/>
          </a:p>
        </p:txBody>
      </p:sp>
      <p:sp>
        <p:nvSpPr>
          <p:cNvPr id="49" name="Google Shape;49;p2"/>
          <p:cNvSpPr/>
          <p:nvPr/>
        </p:nvSpPr>
        <p:spPr>
          <a:xfrm>
            <a:off x="6229350" y="2952750"/>
            <a:ext cx="5295900" cy="866775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2"/>
          <p:cNvSpPr/>
          <p:nvPr/>
        </p:nvSpPr>
        <p:spPr>
          <a:xfrm>
            <a:off x="6400800" y="3067050"/>
            <a:ext cx="4953000" cy="1809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86D91"/>
              </a:buClr>
              <a:buSzPts val="1300"/>
              <a:buFont typeface="Arial"/>
              <a:buNone/>
            </a:pPr>
            <a:r>
              <a:rPr b="1" lang="ru-RU" sz="1300">
                <a:solidFill>
                  <a:srgbClr val="286D91"/>
                </a:solidFill>
                <a:latin typeface="Arial"/>
                <a:ea typeface="Arial"/>
                <a:cs typeface="Arial"/>
                <a:sym typeface="Arial"/>
              </a:rPr>
              <a:t>METODA / МЕТАД</a:t>
            </a:r>
            <a:endParaRPr/>
          </a:p>
        </p:txBody>
      </p:sp>
      <p:sp>
        <p:nvSpPr>
          <p:cNvPr id="51" name="Google Shape;51;p2"/>
          <p:cNvSpPr/>
          <p:nvPr/>
        </p:nvSpPr>
        <p:spPr>
          <a:xfrm>
            <a:off x="6400800" y="3276600"/>
            <a:ext cx="4953000" cy="23812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300"/>
              <a:buFont typeface="Arial"/>
              <a:buNone/>
            </a:pPr>
            <a:r>
              <a:rPr b="1" lang="ru-RU" sz="13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CAWI + CATI</a:t>
            </a:r>
            <a:endParaRPr/>
          </a:p>
        </p:txBody>
      </p:sp>
      <p:sp>
        <p:nvSpPr>
          <p:cNvPr id="52" name="Google Shape;52;p2"/>
          <p:cNvSpPr/>
          <p:nvPr/>
        </p:nvSpPr>
        <p:spPr>
          <a:xfrm>
            <a:off x="6400800" y="3524250"/>
            <a:ext cx="4953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300"/>
              <a:buFont typeface="Arial"/>
              <a:buNone/>
            </a:pPr>
            <a:r>
              <a:rPr b="0" lang="ru-RU" sz="13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CAWI + CATI</a:t>
            </a:r>
            <a:endParaRPr/>
          </a:p>
        </p:txBody>
      </p:sp>
      <p:sp>
        <p:nvSpPr>
          <p:cNvPr id="53" name="Google Shape;53;p2"/>
          <p:cNvSpPr/>
          <p:nvPr/>
        </p:nvSpPr>
        <p:spPr>
          <a:xfrm>
            <a:off x="666750" y="3952875"/>
            <a:ext cx="5295900" cy="866775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2"/>
          <p:cNvSpPr/>
          <p:nvPr/>
        </p:nvSpPr>
        <p:spPr>
          <a:xfrm>
            <a:off x="838200" y="4067175"/>
            <a:ext cx="4953000" cy="1809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86D91"/>
              </a:buClr>
              <a:buSzPts val="1300"/>
              <a:buFont typeface="Arial"/>
              <a:buNone/>
            </a:pPr>
            <a:r>
              <a:rPr b="1" lang="ru-RU" sz="1300">
                <a:solidFill>
                  <a:srgbClr val="286D91"/>
                </a:solidFill>
                <a:latin typeface="Arial"/>
                <a:ea typeface="Arial"/>
                <a:cs typeface="Arial"/>
                <a:sym typeface="Arial"/>
              </a:rPr>
              <a:t>ONLINE / АНЛАЙН</a:t>
            </a:r>
            <a:endParaRPr/>
          </a:p>
        </p:txBody>
      </p:sp>
      <p:sp>
        <p:nvSpPr>
          <p:cNvPr id="55" name="Google Shape;55;p2"/>
          <p:cNvSpPr/>
          <p:nvPr/>
        </p:nvSpPr>
        <p:spPr>
          <a:xfrm>
            <a:off x="838200" y="4276725"/>
            <a:ext cx="4953000" cy="23812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300"/>
              <a:buFont typeface="Arial"/>
              <a:buNone/>
            </a:pPr>
            <a:r>
              <a:rPr b="1" lang="ru-RU" sz="13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800 wywiadów przez SW Panel</a:t>
            </a:r>
            <a:endParaRPr/>
          </a:p>
        </p:txBody>
      </p:sp>
      <p:sp>
        <p:nvSpPr>
          <p:cNvPr id="56" name="Google Shape;56;p2"/>
          <p:cNvSpPr/>
          <p:nvPr/>
        </p:nvSpPr>
        <p:spPr>
          <a:xfrm>
            <a:off x="838200" y="4524375"/>
            <a:ext cx="4953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300"/>
              <a:buFont typeface="Arial"/>
              <a:buNone/>
            </a:pPr>
            <a:r>
              <a:rPr b="0" lang="ru-RU" sz="13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800 анлайн-інтэрв'ю праз SW Panel</a:t>
            </a:r>
            <a:endParaRPr/>
          </a:p>
        </p:txBody>
      </p:sp>
      <p:sp>
        <p:nvSpPr>
          <p:cNvPr id="57" name="Google Shape;57;p2"/>
          <p:cNvSpPr/>
          <p:nvPr/>
        </p:nvSpPr>
        <p:spPr>
          <a:xfrm>
            <a:off x="6229350" y="3952875"/>
            <a:ext cx="5295900" cy="866775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2"/>
          <p:cNvSpPr/>
          <p:nvPr/>
        </p:nvSpPr>
        <p:spPr>
          <a:xfrm>
            <a:off x="6400800" y="4067175"/>
            <a:ext cx="4953000" cy="1809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86D91"/>
              </a:buClr>
              <a:buSzPts val="1300"/>
              <a:buFont typeface="Arial"/>
              <a:buNone/>
            </a:pPr>
            <a:r>
              <a:rPr b="1" lang="ru-RU" sz="1300">
                <a:solidFill>
                  <a:srgbClr val="286D91"/>
                </a:solidFill>
                <a:latin typeface="Arial"/>
                <a:ea typeface="Arial"/>
                <a:cs typeface="Arial"/>
                <a:sym typeface="Arial"/>
              </a:rPr>
              <a:t>TELEFON / ТЭЛЕФОН</a:t>
            </a:r>
            <a:endParaRPr/>
          </a:p>
        </p:txBody>
      </p:sp>
      <p:sp>
        <p:nvSpPr>
          <p:cNvPr id="59" name="Google Shape;59;p2"/>
          <p:cNvSpPr/>
          <p:nvPr/>
        </p:nvSpPr>
        <p:spPr>
          <a:xfrm>
            <a:off x="6400800" y="4276725"/>
            <a:ext cx="4953000" cy="23812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300"/>
              <a:buFont typeface="Arial"/>
              <a:buNone/>
            </a:pPr>
            <a:r>
              <a:rPr b="1" lang="ru-RU" sz="13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200 wywiadów z ankieterami</a:t>
            </a:r>
            <a:endParaRPr/>
          </a:p>
        </p:txBody>
      </p:sp>
      <p:sp>
        <p:nvSpPr>
          <p:cNvPr id="60" name="Google Shape;60;p2"/>
          <p:cNvSpPr/>
          <p:nvPr/>
        </p:nvSpPr>
        <p:spPr>
          <a:xfrm>
            <a:off x="6400800" y="4524375"/>
            <a:ext cx="4953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300"/>
              <a:buFont typeface="Arial"/>
              <a:buNone/>
            </a:pPr>
            <a:r>
              <a:rPr b="0" lang="ru-RU" sz="13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200 тэлефонных інтэрв'ю з інтэрв'юерамі</a:t>
            </a:r>
            <a:endParaRPr/>
          </a:p>
        </p:txBody>
      </p:sp>
      <p:sp>
        <p:nvSpPr>
          <p:cNvPr id="61" name="Google Shape;61;p2"/>
          <p:cNvSpPr/>
          <p:nvPr/>
        </p:nvSpPr>
        <p:spPr>
          <a:xfrm>
            <a:off x="666750" y="4953000"/>
            <a:ext cx="5295900" cy="866775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2"/>
          <p:cNvSpPr/>
          <p:nvPr/>
        </p:nvSpPr>
        <p:spPr>
          <a:xfrm>
            <a:off x="838200" y="5067300"/>
            <a:ext cx="4953000" cy="1809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86D91"/>
              </a:buClr>
              <a:buSzPts val="1300"/>
              <a:buFont typeface="Arial"/>
              <a:buNone/>
            </a:pPr>
            <a:r>
              <a:rPr b="1" lang="ru-RU" sz="1300">
                <a:solidFill>
                  <a:srgbClr val="286D91"/>
                </a:solidFill>
                <a:latin typeface="Arial"/>
                <a:ea typeface="Arial"/>
                <a:cs typeface="Arial"/>
                <a:sym typeface="Arial"/>
              </a:rPr>
              <a:t>KWOTY / КВОТЫ</a:t>
            </a:r>
            <a:endParaRPr/>
          </a:p>
        </p:txBody>
      </p:sp>
      <p:sp>
        <p:nvSpPr>
          <p:cNvPr id="63" name="Google Shape;63;p2"/>
          <p:cNvSpPr/>
          <p:nvPr/>
        </p:nvSpPr>
        <p:spPr>
          <a:xfrm>
            <a:off x="838200" y="5276850"/>
            <a:ext cx="4953000" cy="23812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300"/>
              <a:buFont typeface="Arial"/>
              <a:buNone/>
            </a:pPr>
            <a:r>
              <a:rPr b="1" lang="ru-RU" sz="13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Płeć, wiek, wielkość miejscowości (GUS)</a:t>
            </a:r>
            <a:endParaRPr/>
          </a:p>
        </p:txBody>
      </p:sp>
      <p:sp>
        <p:nvSpPr>
          <p:cNvPr id="64" name="Google Shape;64;p2"/>
          <p:cNvSpPr/>
          <p:nvPr/>
        </p:nvSpPr>
        <p:spPr>
          <a:xfrm>
            <a:off x="838200" y="5524500"/>
            <a:ext cx="4953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300"/>
              <a:buFont typeface="Arial"/>
              <a:buNone/>
            </a:pPr>
            <a:r>
              <a:rPr b="0" lang="ru-RU" sz="13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Пол, узрост, памер населенага пункта (GUS)</a:t>
            </a:r>
            <a:endParaRPr/>
          </a:p>
        </p:txBody>
      </p:sp>
      <p:sp>
        <p:nvSpPr>
          <p:cNvPr id="65" name="Google Shape;65;p2"/>
          <p:cNvSpPr/>
          <p:nvPr/>
        </p:nvSpPr>
        <p:spPr>
          <a:xfrm>
            <a:off x="6229350" y="4953000"/>
            <a:ext cx="5295900" cy="866775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2"/>
          <p:cNvSpPr/>
          <p:nvPr/>
        </p:nvSpPr>
        <p:spPr>
          <a:xfrm>
            <a:off x="6400800" y="5067300"/>
            <a:ext cx="4953000" cy="1809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86D91"/>
              </a:buClr>
              <a:buSzPts val="1300"/>
              <a:buFont typeface="Arial"/>
              <a:buNone/>
            </a:pPr>
            <a:r>
              <a:rPr b="1" lang="ru-RU" sz="1300">
                <a:solidFill>
                  <a:srgbClr val="286D91"/>
                </a:solidFill>
                <a:latin typeface="Arial"/>
                <a:ea typeface="Arial"/>
                <a:cs typeface="Arial"/>
                <a:sym typeface="Arial"/>
              </a:rPr>
              <a:t>WAŻENIE / УЗВАЖВАННЕ</a:t>
            </a:r>
            <a:endParaRPr/>
          </a:p>
        </p:txBody>
      </p:sp>
      <p:sp>
        <p:nvSpPr>
          <p:cNvPr id="67" name="Google Shape;67;p2"/>
          <p:cNvSpPr/>
          <p:nvPr/>
        </p:nvSpPr>
        <p:spPr>
          <a:xfrm>
            <a:off x="6400800" y="5276850"/>
            <a:ext cx="4953000" cy="23812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300"/>
              <a:buFont typeface="Arial"/>
              <a:buNone/>
            </a:pPr>
            <a:r>
              <a:rPr b="1" lang="ru-RU" sz="13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Nie stosowano ważenia statystycznego</a:t>
            </a:r>
            <a:endParaRPr/>
          </a:p>
        </p:txBody>
      </p:sp>
      <p:sp>
        <p:nvSpPr>
          <p:cNvPr id="68" name="Google Shape;68;p2"/>
          <p:cNvSpPr/>
          <p:nvPr/>
        </p:nvSpPr>
        <p:spPr>
          <a:xfrm>
            <a:off x="6400800" y="5524500"/>
            <a:ext cx="49530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300"/>
              <a:buFont typeface="Arial"/>
              <a:buNone/>
            </a:pPr>
            <a:r>
              <a:rPr b="0" lang="ru-RU" sz="13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Статыстычнае ўзважванне не ўжывалася</a:t>
            </a:r>
            <a:endParaRPr/>
          </a:p>
        </p:txBody>
      </p:sp>
      <p:sp>
        <p:nvSpPr>
          <p:cNvPr id="69" name="Google Shape;69;p2"/>
          <p:cNvSpPr/>
          <p:nvPr/>
        </p:nvSpPr>
        <p:spPr>
          <a:xfrm>
            <a:off x="666750" y="6515100"/>
            <a:ext cx="10858500" cy="9525"/>
          </a:xfrm>
          <a:prstGeom prst="rect">
            <a:avLst/>
          </a:prstGeom>
          <a:solidFill>
            <a:srgbClr val="C9DEE9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2"/>
          <p:cNvSpPr/>
          <p:nvPr/>
        </p:nvSpPr>
        <p:spPr>
          <a:xfrm>
            <a:off x="666750" y="6562725"/>
            <a:ext cx="72390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675"/>
              </a:buClr>
              <a:buSzPts val="1300"/>
              <a:buFont typeface="Arial"/>
              <a:buNone/>
            </a:pPr>
            <a:r>
              <a:rPr b="0" lang="ru-RU" sz="1300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Metodologia / Метадалогія</a:t>
            </a:r>
            <a:endParaRPr/>
          </a:p>
        </p:txBody>
      </p:sp>
      <p:sp>
        <p:nvSpPr>
          <p:cNvPr id="71" name="Google Shape;71;p2"/>
          <p:cNvSpPr/>
          <p:nvPr/>
        </p:nvSpPr>
        <p:spPr>
          <a:xfrm>
            <a:off x="10763250" y="6543675"/>
            <a:ext cx="7620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26675"/>
              </a:buClr>
              <a:buSzPts val="1300"/>
              <a:buFont typeface="Arial"/>
              <a:buNone/>
            </a:pPr>
            <a:r>
              <a:rPr b="0" lang="ru-RU" sz="1300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"/>
          <p:cNvSpPr/>
          <p:nvPr/>
        </p:nvSpPr>
        <p:spPr>
          <a:xfrm>
            <a:off x="0" y="152400"/>
            <a:ext cx="12192000" cy="6858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4"/>
          <p:cNvSpPr/>
          <p:nvPr/>
        </p:nvSpPr>
        <p:spPr>
          <a:xfrm>
            <a:off x="666750" y="257175"/>
            <a:ext cx="857250" cy="39052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9" name="Google Shape;7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183" y="257175"/>
            <a:ext cx="698384" cy="390525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4"/>
          <p:cNvSpPr/>
          <p:nvPr/>
        </p:nvSpPr>
        <p:spPr>
          <a:xfrm>
            <a:off x="1685925" y="323850"/>
            <a:ext cx="4953000" cy="266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7FA8"/>
              </a:buClr>
              <a:buSzPts val="1500"/>
              <a:buFont typeface="Arial"/>
              <a:buNone/>
            </a:pPr>
            <a:r>
              <a:rPr b="1" lang="ru-RU" sz="1500">
                <a:solidFill>
                  <a:srgbClr val="2F7FA8"/>
                </a:solidFill>
                <a:latin typeface="Arial"/>
                <a:ea typeface="Arial"/>
                <a:cs typeface="Arial"/>
                <a:sym typeface="Arial"/>
              </a:rPr>
              <a:t>Polityczna sfera / Палітычная сфера</a:t>
            </a:r>
            <a:endParaRPr/>
          </a:p>
        </p:txBody>
      </p:sp>
      <p:sp>
        <p:nvSpPr>
          <p:cNvPr id="81" name="Google Shape;81;p4"/>
          <p:cNvSpPr/>
          <p:nvPr/>
        </p:nvSpPr>
        <p:spPr>
          <a:xfrm>
            <a:off x="904875" y="2333625"/>
            <a:ext cx="1809750" cy="1714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7F2F8"/>
              </a:buClr>
              <a:buSzPts val="8850"/>
              <a:buFont typeface="Arial"/>
              <a:buNone/>
            </a:pPr>
            <a:r>
              <a:rPr b="1" lang="ru-RU" sz="8850">
                <a:solidFill>
                  <a:srgbClr val="E7F2F8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/>
          </a:p>
        </p:txBody>
      </p:sp>
      <p:sp>
        <p:nvSpPr>
          <p:cNvPr id="82" name="Google Shape;82;p4"/>
          <p:cNvSpPr/>
          <p:nvPr/>
        </p:nvSpPr>
        <p:spPr>
          <a:xfrm>
            <a:off x="3105150" y="2381250"/>
            <a:ext cx="47625" cy="1638300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4"/>
          <p:cNvSpPr/>
          <p:nvPr/>
        </p:nvSpPr>
        <p:spPr>
          <a:xfrm>
            <a:off x="3667125" y="2571750"/>
            <a:ext cx="7239000" cy="6858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86D91"/>
              </a:buClr>
              <a:buSzPts val="3525"/>
              <a:buFont typeface="Arial"/>
              <a:buNone/>
            </a:pPr>
            <a:r>
              <a:rPr b="1" lang="ru-RU" sz="3525">
                <a:solidFill>
                  <a:srgbClr val="286D91"/>
                </a:solidFill>
                <a:latin typeface="Arial"/>
                <a:ea typeface="Arial"/>
                <a:cs typeface="Arial"/>
                <a:sym typeface="Arial"/>
              </a:rPr>
              <a:t>Historia i kultura</a:t>
            </a:r>
            <a:endParaRPr b="1" sz="3525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4"/>
          <p:cNvSpPr/>
          <p:nvPr/>
        </p:nvSpPr>
        <p:spPr>
          <a:xfrm>
            <a:off x="3667125" y="3324225"/>
            <a:ext cx="7239000" cy="647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86D91"/>
              </a:buClr>
              <a:buSzPts val="3075"/>
              <a:buFont typeface="Arial"/>
              <a:buNone/>
            </a:pPr>
            <a:r>
              <a:rPr b="1" lang="ru-RU" sz="3075">
                <a:solidFill>
                  <a:srgbClr val="286D91"/>
                </a:solidFill>
                <a:latin typeface="Arial"/>
                <a:ea typeface="Arial"/>
                <a:cs typeface="Arial"/>
                <a:sym typeface="Arial"/>
              </a:rPr>
              <a:t>Гісторыя і культура</a:t>
            </a:r>
            <a:endParaRPr/>
          </a:p>
        </p:txBody>
      </p:sp>
      <p:sp>
        <p:nvSpPr>
          <p:cNvPr id="85" name="Google Shape;85;p4"/>
          <p:cNvSpPr/>
          <p:nvPr/>
        </p:nvSpPr>
        <p:spPr>
          <a:xfrm>
            <a:off x="666750" y="6515100"/>
            <a:ext cx="10858500" cy="9525"/>
          </a:xfrm>
          <a:prstGeom prst="rect">
            <a:avLst/>
          </a:prstGeom>
          <a:solidFill>
            <a:srgbClr val="C9DEE9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4"/>
          <p:cNvSpPr/>
          <p:nvPr/>
        </p:nvSpPr>
        <p:spPr>
          <a:xfrm>
            <a:off x="666750" y="6562725"/>
            <a:ext cx="72390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675"/>
              </a:buClr>
              <a:buSzPts val="788"/>
              <a:buFont typeface="Arial"/>
              <a:buNone/>
            </a:pPr>
            <a:r>
              <a:rPr b="0" lang="ru-RU" sz="788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Historia i kultura / Гісторыя і культура</a:t>
            </a:r>
            <a:endParaRPr/>
          </a:p>
        </p:txBody>
      </p:sp>
      <p:sp>
        <p:nvSpPr>
          <p:cNvPr id="87" name="Google Shape;87;p4"/>
          <p:cNvSpPr/>
          <p:nvPr/>
        </p:nvSpPr>
        <p:spPr>
          <a:xfrm>
            <a:off x="10763250" y="6543675"/>
            <a:ext cx="7620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26675"/>
              </a:buClr>
              <a:buSzPts val="825"/>
              <a:buFont typeface="Arial"/>
              <a:buNone/>
            </a:pPr>
            <a:r>
              <a:rPr b="0" lang="ru-RU" sz="825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olitical_sphere_icon_crop.png" id="92" name="Google Shape;92;g3ec80cd3e20_0_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9808" y="274320"/>
            <a:ext cx="603504" cy="427584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g3ec80cd3e20_0_10"/>
          <p:cNvSpPr txBox="1"/>
          <p:nvPr/>
        </p:nvSpPr>
        <p:spPr>
          <a:xfrm>
            <a:off x="1444752" y="338328"/>
            <a:ext cx="4389000" cy="2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600" u="none" cap="none" strike="noStrike">
                <a:solidFill>
                  <a:srgbClr val="2B83A6"/>
                </a:solidFill>
                <a:latin typeface="Arial"/>
                <a:ea typeface="Arial"/>
                <a:cs typeface="Arial"/>
                <a:sym typeface="Arial"/>
              </a:rPr>
              <a:t>Polityczna sfera / Палітычная сфера</a:t>
            </a:r>
            <a:endParaRPr/>
          </a:p>
        </p:txBody>
      </p:sp>
      <p:sp>
        <p:nvSpPr>
          <p:cNvPr id="94" name="Google Shape;94;g3ec80cd3e20_0_10"/>
          <p:cNvSpPr txBox="1"/>
          <p:nvPr/>
        </p:nvSpPr>
        <p:spPr>
          <a:xfrm>
            <a:off x="749808" y="804672"/>
            <a:ext cx="109728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60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  <a:t>Z którym z poniższych stwierdzeń zgadza się Pan/Pani w największym stopniu:</a:t>
            </a:r>
            <a:endParaRPr/>
          </a:p>
        </p:txBody>
      </p:sp>
      <p:sp>
        <p:nvSpPr>
          <p:cNvPr id="95" name="Google Shape;95;g3ec80cd3e20_0_10"/>
          <p:cNvSpPr txBox="1"/>
          <p:nvPr/>
        </p:nvSpPr>
        <p:spPr>
          <a:xfrm>
            <a:off x="749808" y="1106424"/>
            <a:ext cx="109728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  <a:t>dziedzictwo polityczne i kulturowe I Rzeczypospolitej należy...</a:t>
            </a:r>
            <a:endParaRPr/>
          </a:p>
        </p:txBody>
      </p:sp>
      <p:sp>
        <p:nvSpPr>
          <p:cNvPr id="96" name="Google Shape;96;g3ec80cd3e20_0_10"/>
          <p:cNvSpPr txBox="1"/>
          <p:nvPr/>
        </p:nvSpPr>
        <p:spPr>
          <a:xfrm>
            <a:off x="749808" y="1444752"/>
            <a:ext cx="109728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  <a:t>З якім з наступных сцвярджэнняў Вы найбольш згодныя:</a:t>
            </a:r>
            <a:endParaRPr sz="1800"/>
          </a:p>
        </p:txBody>
      </p:sp>
      <p:sp>
        <p:nvSpPr>
          <p:cNvPr id="97" name="Google Shape;97;g3ec80cd3e20_0_10"/>
          <p:cNvSpPr txBox="1"/>
          <p:nvPr/>
        </p:nvSpPr>
        <p:spPr>
          <a:xfrm>
            <a:off x="749808" y="1746504"/>
            <a:ext cx="109728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  <a:t>палітычная і культурная спадчына Першай Рэчы Паспалітай належыць...</a:t>
            </a:r>
            <a:endParaRPr/>
          </a:p>
        </p:txBody>
      </p:sp>
      <p:sp>
        <p:nvSpPr>
          <p:cNvPr id="98" name="Google Shape;98;g3ec80cd3e20_0_10"/>
          <p:cNvSpPr/>
          <p:nvPr/>
        </p:nvSpPr>
        <p:spPr>
          <a:xfrm>
            <a:off x="3977639" y="2514600"/>
            <a:ext cx="128100" cy="128100"/>
          </a:xfrm>
          <a:prstGeom prst="rect">
            <a:avLst/>
          </a:prstGeom>
          <a:solidFill>
            <a:srgbClr val="2B83A6"/>
          </a:solidFill>
          <a:ln cap="flat" cmpd="sng" w="9525">
            <a:solidFill>
              <a:srgbClr val="2B83A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g3ec80cd3e20_0_10"/>
          <p:cNvSpPr txBox="1"/>
          <p:nvPr/>
        </p:nvSpPr>
        <p:spPr>
          <a:xfrm>
            <a:off x="4160520" y="2496312"/>
            <a:ext cx="1645800" cy="18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  <a:t>Polska / Польшча</a:t>
            </a:r>
            <a:endParaRPr/>
          </a:p>
        </p:txBody>
      </p:sp>
      <p:sp>
        <p:nvSpPr>
          <p:cNvPr id="100" name="Google Shape;100;g3ec80cd3e20_0_10"/>
          <p:cNvSpPr/>
          <p:nvPr/>
        </p:nvSpPr>
        <p:spPr>
          <a:xfrm>
            <a:off x="5943600" y="2514600"/>
            <a:ext cx="128100" cy="128100"/>
          </a:xfrm>
          <a:prstGeom prst="rect">
            <a:avLst/>
          </a:prstGeom>
          <a:solidFill>
            <a:srgbClr val="9BAE60"/>
          </a:solidFill>
          <a:ln cap="flat" cmpd="sng" w="9525">
            <a:solidFill>
              <a:srgbClr val="9BAE6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g3ec80cd3e20_0_10"/>
          <p:cNvSpPr txBox="1"/>
          <p:nvPr/>
        </p:nvSpPr>
        <p:spPr>
          <a:xfrm>
            <a:off x="6126480" y="2496312"/>
            <a:ext cx="1645800" cy="18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  <a:t>Litwa / Літва</a:t>
            </a:r>
            <a:endParaRPr/>
          </a:p>
        </p:txBody>
      </p:sp>
      <p:cxnSp>
        <p:nvCxnSpPr>
          <p:cNvPr id="102" name="Google Shape;102;g3ec80cd3e20_0_10"/>
          <p:cNvCxnSpPr/>
          <p:nvPr/>
        </p:nvCxnSpPr>
        <p:spPr>
          <a:xfrm>
            <a:off x="1188720" y="5367527"/>
            <a:ext cx="10515600" cy="0"/>
          </a:xfrm>
          <a:prstGeom prst="straightConnector1">
            <a:avLst/>
          </a:prstGeom>
          <a:noFill/>
          <a:ln cap="flat" cmpd="sng" w="9525">
            <a:solidFill>
              <a:srgbClr val="D2E6E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40"/>
              </a:srgbClr>
            </a:outerShdw>
          </a:effectLst>
        </p:spPr>
      </p:cxnSp>
      <p:sp>
        <p:nvSpPr>
          <p:cNvPr id="103" name="Google Shape;103;g3ec80cd3e20_0_10"/>
          <p:cNvSpPr txBox="1"/>
          <p:nvPr/>
        </p:nvSpPr>
        <p:spPr>
          <a:xfrm>
            <a:off x="749808" y="5285231"/>
            <a:ext cx="3840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919" u="none" cap="none" strike="noStrike">
                <a:solidFill>
                  <a:srgbClr val="3C5062"/>
                </a:solidFill>
                <a:latin typeface="Arial"/>
                <a:ea typeface="Arial"/>
                <a:cs typeface="Arial"/>
                <a:sym typeface="Arial"/>
              </a:rPr>
              <a:t>0%</a:t>
            </a:r>
            <a:endParaRPr/>
          </a:p>
        </p:txBody>
      </p:sp>
      <p:cxnSp>
        <p:nvCxnSpPr>
          <p:cNvPr id="104" name="Google Shape;104;g3ec80cd3e20_0_10"/>
          <p:cNvCxnSpPr/>
          <p:nvPr/>
        </p:nvCxnSpPr>
        <p:spPr>
          <a:xfrm>
            <a:off x="1188720" y="4851806"/>
            <a:ext cx="10515600" cy="0"/>
          </a:xfrm>
          <a:prstGeom prst="straightConnector1">
            <a:avLst/>
          </a:prstGeom>
          <a:noFill/>
          <a:ln cap="flat" cmpd="sng" w="9525">
            <a:solidFill>
              <a:srgbClr val="D2E6E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40"/>
              </a:srgbClr>
            </a:outerShdw>
          </a:effectLst>
        </p:spPr>
      </p:cxnSp>
      <p:sp>
        <p:nvSpPr>
          <p:cNvPr id="105" name="Google Shape;105;g3ec80cd3e20_0_10"/>
          <p:cNvSpPr txBox="1"/>
          <p:nvPr/>
        </p:nvSpPr>
        <p:spPr>
          <a:xfrm>
            <a:off x="749808" y="4769510"/>
            <a:ext cx="3840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919" u="none" cap="none" strike="noStrike">
                <a:solidFill>
                  <a:srgbClr val="3C5062"/>
                </a:solidFill>
                <a:latin typeface="Arial"/>
                <a:ea typeface="Arial"/>
                <a:cs typeface="Arial"/>
                <a:sym typeface="Arial"/>
              </a:rPr>
              <a:t>10%</a:t>
            </a:r>
            <a:endParaRPr/>
          </a:p>
        </p:txBody>
      </p:sp>
      <p:cxnSp>
        <p:nvCxnSpPr>
          <p:cNvPr id="106" name="Google Shape;106;g3ec80cd3e20_0_10"/>
          <p:cNvCxnSpPr/>
          <p:nvPr/>
        </p:nvCxnSpPr>
        <p:spPr>
          <a:xfrm>
            <a:off x="1188720" y="4336084"/>
            <a:ext cx="10515600" cy="0"/>
          </a:xfrm>
          <a:prstGeom prst="straightConnector1">
            <a:avLst/>
          </a:prstGeom>
          <a:noFill/>
          <a:ln cap="flat" cmpd="sng" w="9525">
            <a:solidFill>
              <a:srgbClr val="D2E6E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40"/>
              </a:srgbClr>
            </a:outerShdw>
          </a:effectLst>
        </p:spPr>
      </p:cxnSp>
      <p:sp>
        <p:nvSpPr>
          <p:cNvPr id="107" name="Google Shape;107;g3ec80cd3e20_0_10"/>
          <p:cNvSpPr txBox="1"/>
          <p:nvPr/>
        </p:nvSpPr>
        <p:spPr>
          <a:xfrm>
            <a:off x="749808" y="4253788"/>
            <a:ext cx="3840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919" u="none" cap="none" strike="noStrike">
                <a:solidFill>
                  <a:srgbClr val="3C5062"/>
                </a:solidFill>
                <a:latin typeface="Arial"/>
                <a:ea typeface="Arial"/>
                <a:cs typeface="Arial"/>
                <a:sym typeface="Arial"/>
              </a:rPr>
              <a:t>20%</a:t>
            </a:r>
            <a:endParaRPr/>
          </a:p>
        </p:txBody>
      </p:sp>
      <p:cxnSp>
        <p:nvCxnSpPr>
          <p:cNvPr id="108" name="Google Shape;108;g3ec80cd3e20_0_10"/>
          <p:cNvCxnSpPr/>
          <p:nvPr/>
        </p:nvCxnSpPr>
        <p:spPr>
          <a:xfrm>
            <a:off x="1188720" y="3820363"/>
            <a:ext cx="10515600" cy="0"/>
          </a:xfrm>
          <a:prstGeom prst="straightConnector1">
            <a:avLst/>
          </a:prstGeom>
          <a:noFill/>
          <a:ln cap="flat" cmpd="sng" w="9525">
            <a:solidFill>
              <a:srgbClr val="D2E6E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40"/>
              </a:srgbClr>
            </a:outerShdw>
          </a:effectLst>
        </p:spPr>
      </p:cxnSp>
      <p:sp>
        <p:nvSpPr>
          <p:cNvPr id="109" name="Google Shape;109;g3ec80cd3e20_0_10"/>
          <p:cNvSpPr txBox="1"/>
          <p:nvPr/>
        </p:nvSpPr>
        <p:spPr>
          <a:xfrm>
            <a:off x="749808" y="3738067"/>
            <a:ext cx="3840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919" u="none" cap="none" strike="noStrike">
                <a:solidFill>
                  <a:srgbClr val="3C5062"/>
                </a:solidFill>
                <a:latin typeface="Arial"/>
                <a:ea typeface="Arial"/>
                <a:cs typeface="Arial"/>
                <a:sym typeface="Arial"/>
              </a:rPr>
              <a:t>30%</a:t>
            </a:r>
            <a:endParaRPr/>
          </a:p>
        </p:txBody>
      </p:sp>
      <p:cxnSp>
        <p:nvCxnSpPr>
          <p:cNvPr id="110" name="Google Shape;110;g3ec80cd3e20_0_10"/>
          <p:cNvCxnSpPr/>
          <p:nvPr/>
        </p:nvCxnSpPr>
        <p:spPr>
          <a:xfrm>
            <a:off x="1188720" y="3304641"/>
            <a:ext cx="10515600" cy="0"/>
          </a:xfrm>
          <a:prstGeom prst="straightConnector1">
            <a:avLst/>
          </a:prstGeom>
          <a:noFill/>
          <a:ln cap="flat" cmpd="sng" w="9525">
            <a:solidFill>
              <a:srgbClr val="D2E6E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40"/>
              </a:srgbClr>
            </a:outerShdw>
          </a:effectLst>
        </p:spPr>
      </p:cxnSp>
      <p:sp>
        <p:nvSpPr>
          <p:cNvPr id="111" name="Google Shape;111;g3ec80cd3e20_0_10"/>
          <p:cNvSpPr txBox="1"/>
          <p:nvPr/>
        </p:nvSpPr>
        <p:spPr>
          <a:xfrm>
            <a:off x="749808" y="3222345"/>
            <a:ext cx="3840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919" u="none" cap="none" strike="noStrike">
                <a:solidFill>
                  <a:srgbClr val="3C5062"/>
                </a:solidFill>
                <a:latin typeface="Arial"/>
                <a:ea typeface="Arial"/>
                <a:cs typeface="Arial"/>
                <a:sym typeface="Arial"/>
              </a:rPr>
              <a:t>40%</a:t>
            </a:r>
            <a:endParaRPr/>
          </a:p>
        </p:txBody>
      </p:sp>
      <p:cxnSp>
        <p:nvCxnSpPr>
          <p:cNvPr id="112" name="Google Shape;112;g3ec80cd3e20_0_10"/>
          <p:cNvCxnSpPr/>
          <p:nvPr/>
        </p:nvCxnSpPr>
        <p:spPr>
          <a:xfrm>
            <a:off x="1188720" y="2788919"/>
            <a:ext cx="10515600" cy="0"/>
          </a:xfrm>
          <a:prstGeom prst="straightConnector1">
            <a:avLst/>
          </a:prstGeom>
          <a:noFill/>
          <a:ln cap="flat" cmpd="sng" w="9525">
            <a:solidFill>
              <a:srgbClr val="D2E6E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40"/>
              </a:srgbClr>
            </a:outerShdw>
          </a:effectLst>
        </p:spPr>
      </p:cxnSp>
      <p:sp>
        <p:nvSpPr>
          <p:cNvPr id="113" name="Google Shape;113;g3ec80cd3e20_0_10"/>
          <p:cNvSpPr txBox="1"/>
          <p:nvPr/>
        </p:nvSpPr>
        <p:spPr>
          <a:xfrm>
            <a:off x="749808" y="2706623"/>
            <a:ext cx="3840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919" u="none" cap="none" strike="noStrike">
                <a:solidFill>
                  <a:srgbClr val="3C5062"/>
                </a:solidFill>
                <a:latin typeface="Arial"/>
                <a:ea typeface="Arial"/>
                <a:cs typeface="Arial"/>
                <a:sym typeface="Arial"/>
              </a:rPr>
              <a:t>50%</a:t>
            </a:r>
            <a:endParaRPr/>
          </a:p>
        </p:txBody>
      </p:sp>
      <p:cxnSp>
        <p:nvCxnSpPr>
          <p:cNvPr id="114" name="Google Shape;114;g3ec80cd3e20_0_10"/>
          <p:cNvCxnSpPr/>
          <p:nvPr/>
        </p:nvCxnSpPr>
        <p:spPr>
          <a:xfrm>
            <a:off x="1188720" y="2788920"/>
            <a:ext cx="0" cy="2578500"/>
          </a:xfrm>
          <a:prstGeom prst="straightConnector1">
            <a:avLst/>
          </a:prstGeom>
          <a:noFill/>
          <a:ln cap="flat" cmpd="sng" w="9525">
            <a:solidFill>
              <a:srgbClr val="B4CDD8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40"/>
              </a:srgbClr>
            </a:outerShdw>
          </a:effectLst>
        </p:spPr>
      </p:cxnSp>
      <p:cxnSp>
        <p:nvCxnSpPr>
          <p:cNvPr id="115" name="Google Shape;115;g3ec80cd3e20_0_10"/>
          <p:cNvCxnSpPr/>
          <p:nvPr/>
        </p:nvCxnSpPr>
        <p:spPr>
          <a:xfrm>
            <a:off x="1188720" y="5367527"/>
            <a:ext cx="10515600" cy="0"/>
          </a:xfrm>
          <a:prstGeom prst="straightConnector1">
            <a:avLst/>
          </a:prstGeom>
          <a:noFill/>
          <a:ln cap="flat" cmpd="sng" w="9525">
            <a:solidFill>
              <a:srgbClr val="B4CDD8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40"/>
              </a:srgbClr>
            </a:outerShdw>
          </a:effectLst>
        </p:spPr>
      </p:cxnSp>
      <p:sp>
        <p:nvSpPr>
          <p:cNvPr id="116" name="Google Shape;116;g3ec80cd3e20_0_10"/>
          <p:cNvSpPr/>
          <p:nvPr/>
        </p:nvSpPr>
        <p:spPr>
          <a:xfrm>
            <a:off x="1790700" y="3000365"/>
            <a:ext cx="228600" cy="2367300"/>
          </a:xfrm>
          <a:prstGeom prst="rect">
            <a:avLst/>
          </a:prstGeom>
          <a:solidFill>
            <a:srgbClr val="2B83A6"/>
          </a:solidFill>
          <a:ln cap="flat" cmpd="sng" w="9525">
            <a:solidFill>
              <a:srgbClr val="2B83A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g3ec80cd3e20_0_10"/>
          <p:cNvSpPr txBox="1"/>
          <p:nvPr/>
        </p:nvSpPr>
        <p:spPr>
          <a:xfrm>
            <a:off x="1717551" y="2780896"/>
            <a:ext cx="551700" cy="2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  <a:t>45,9%</a:t>
            </a:r>
            <a:endParaRPr/>
          </a:p>
        </p:txBody>
      </p:sp>
      <p:sp>
        <p:nvSpPr>
          <p:cNvPr id="118" name="Google Shape;118;g3ec80cd3e20_0_10"/>
          <p:cNvSpPr/>
          <p:nvPr/>
        </p:nvSpPr>
        <p:spPr>
          <a:xfrm>
            <a:off x="2110740" y="4036966"/>
            <a:ext cx="228600" cy="1330500"/>
          </a:xfrm>
          <a:prstGeom prst="rect">
            <a:avLst/>
          </a:prstGeom>
          <a:solidFill>
            <a:srgbClr val="9BAE60"/>
          </a:solidFill>
          <a:ln cap="flat" cmpd="sng" w="9525">
            <a:solidFill>
              <a:srgbClr val="9BAE6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g3ec80cd3e20_0_10"/>
          <p:cNvSpPr txBox="1"/>
          <p:nvPr/>
        </p:nvSpPr>
        <p:spPr>
          <a:xfrm>
            <a:off x="2037570" y="3817499"/>
            <a:ext cx="551700" cy="1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  <a:t>25,8%</a:t>
            </a:r>
            <a:endParaRPr/>
          </a:p>
        </p:txBody>
      </p:sp>
      <p:sp>
        <p:nvSpPr>
          <p:cNvPr id="120" name="Google Shape;120;g3ec80cd3e20_0_10"/>
          <p:cNvSpPr txBox="1"/>
          <p:nvPr/>
        </p:nvSpPr>
        <p:spPr>
          <a:xfrm>
            <a:off x="1207008" y="5486399"/>
            <a:ext cx="1716000" cy="6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300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  <a:t>wyłącznie</a:t>
            </a:r>
            <a:br>
              <a:rPr b="1" i="0" lang="ru-RU" sz="1300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ru-RU" sz="1300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  <a:t>własnemu narodowi</a:t>
            </a:r>
            <a:br>
              <a:rPr b="1" i="0" lang="ru-RU" sz="1300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ru-RU" sz="1300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  <a:t>выключна</a:t>
            </a:r>
            <a:br>
              <a:rPr b="1" i="0" lang="ru-RU" sz="1300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ru-RU" sz="1300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  <a:t>свайму народу</a:t>
            </a:r>
            <a:endParaRPr sz="1300"/>
          </a:p>
        </p:txBody>
      </p:sp>
      <p:sp>
        <p:nvSpPr>
          <p:cNvPr id="121" name="Google Shape;121;g3ec80cd3e20_0_10"/>
          <p:cNvSpPr/>
          <p:nvPr/>
        </p:nvSpPr>
        <p:spPr>
          <a:xfrm>
            <a:off x="3543300" y="3908035"/>
            <a:ext cx="228600" cy="1459500"/>
          </a:xfrm>
          <a:prstGeom prst="rect">
            <a:avLst/>
          </a:prstGeom>
          <a:solidFill>
            <a:srgbClr val="2B83A6"/>
          </a:solidFill>
          <a:ln cap="flat" cmpd="sng" w="9525">
            <a:solidFill>
              <a:srgbClr val="2B83A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g3ec80cd3e20_0_10"/>
          <p:cNvSpPr txBox="1"/>
          <p:nvPr/>
        </p:nvSpPr>
        <p:spPr>
          <a:xfrm>
            <a:off x="3238475" y="3601075"/>
            <a:ext cx="5517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  <a:t>28,3%</a:t>
            </a:r>
            <a:endParaRPr/>
          </a:p>
        </p:txBody>
      </p:sp>
      <p:sp>
        <p:nvSpPr>
          <p:cNvPr id="123" name="Google Shape;123;g3ec80cd3e20_0_10"/>
          <p:cNvSpPr/>
          <p:nvPr/>
        </p:nvSpPr>
        <p:spPr>
          <a:xfrm>
            <a:off x="3863339" y="3593445"/>
            <a:ext cx="228600" cy="1774200"/>
          </a:xfrm>
          <a:prstGeom prst="rect">
            <a:avLst/>
          </a:prstGeom>
          <a:solidFill>
            <a:srgbClr val="9BAE60"/>
          </a:solidFill>
          <a:ln cap="flat" cmpd="sng" w="9525">
            <a:solidFill>
              <a:srgbClr val="9BAE6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g3ec80cd3e20_0_10"/>
          <p:cNvSpPr txBox="1"/>
          <p:nvPr/>
        </p:nvSpPr>
        <p:spPr>
          <a:xfrm>
            <a:off x="3790172" y="3374003"/>
            <a:ext cx="5076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  <a:t>34,4%</a:t>
            </a:r>
            <a:endParaRPr/>
          </a:p>
        </p:txBody>
      </p:sp>
      <p:sp>
        <p:nvSpPr>
          <p:cNvPr id="125" name="Google Shape;125;g3ec80cd3e20_0_10"/>
          <p:cNvSpPr txBox="1"/>
          <p:nvPr/>
        </p:nvSpPr>
        <p:spPr>
          <a:xfrm>
            <a:off x="2959608" y="5486399"/>
            <a:ext cx="1716000" cy="6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300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  <a:t>wszystkim narodom,</a:t>
            </a:r>
            <a:br>
              <a:rPr b="1" i="0" lang="ru-RU" sz="1300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ru-RU" sz="1300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  <a:t>które tam żyły</a:t>
            </a:r>
            <a:br>
              <a:rPr b="1" i="0" lang="ru-RU" sz="1300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ru-RU" sz="1300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  <a:t>усім народам,</a:t>
            </a:r>
            <a:br>
              <a:rPr b="1" i="0" lang="ru-RU" sz="1300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ru-RU" sz="1300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  <a:t>якія там жылі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g3ec80cd3e20_0_10"/>
          <p:cNvSpPr/>
          <p:nvPr/>
        </p:nvSpPr>
        <p:spPr>
          <a:xfrm>
            <a:off x="5295900" y="5011680"/>
            <a:ext cx="228600" cy="355800"/>
          </a:xfrm>
          <a:prstGeom prst="rect">
            <a:avLst/>
          </a:prstGeom>
          <a:solidFill>
            <a:srgbClr val="2B83A6"/>
          </a:solidFill>
          <a:ln cap="flat" cmpd="sng" w="9525">
            <a:solidFill>
              <a:srgbClr val="2B83A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g3ec80cd3e20_0_10"/>
          <p:cNvSpPr txBox="1"/>
          <p:nvPr/>
        </p:nvSpPr>
        <p:spPr>
          <a:xfrm>
            <a:off x="5030275" y="4801225"/>
            <a:ext cx="673800" cy="35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  <a:t>6,9%</a:t>
            </a:r>
            <a:endParaRPr/>
          </a:p>
        </p:txBody>
      </p:sp>
      <p:sp>
        <p:nvSpPr>
          <p:cNvPr id="128" name="Google Shape;128;g3ec80cd3e20_0_10"/>
          <p:cNvSpPr/>
          <p:nvPr/>
        </p:nvSpPr>
        <p:spPr>
          <a:xfrm>
            <a:off x="5615940" y="4893064"/>
            <a:ext cx="228600" cy="474600"/>
          </a:xfrm>
          <a:prstGeom prst="rect">
            <a:avLst/>
          </a:prstGeom>
          <a:solidFill>
            <a:srgbClr val="9BAE60"/>
          </a:solidFill>
          <a:ln cap="flat" cmpd="sng" w="9525">
            <a:solidFill>
              <a:srgbClr val="9BAE6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g3ec80cd3e20_0_10"/>
          <p:cNvSpPr txBox="1"/>
          <p:nvPr/>
        </p:nvSpPr>
        <p:spPr>
          <a:xfrm>
            <a:off x="5542803" y="4673600"/>
            <a:ext cx="507600" cy="1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  <a:t>9,2%</a:t>
            </a:r>
            <a:endParaRPr/>
          </a:p>
        </p:txBody>
      </p:sp>
      <p:sp>
        <p:nvSpPr>
          <p:cNvPr id="130" name="Google Shape;130;g3ec80cd3e20_0_10"/>
          <p:cNvSpPr txBox="1"/>
          <p:nvPr/>
        </p:nvSpPr>
        <p:spPr>
          <a:xfrm>
            <a:off x="4712208" y="5486399"/>
            <a:ext cx="1716000" cy="6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300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  <a:t>polskiemu</a:t>
            </a:r>
            <a:br>
              <a:rPr b="1" i="0" lang="ru-RU" sz="1300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ru-RU" sz="1300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  <a:t>i litewskiemu</a:t>
            </a:r>
            <a:br>
              <a:rPr b="1" i="0" lang="ru-RU" sz="1300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ru-RU" sz="1300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  <a:t>польскаму</a:t>
            </a:r>
            <a:br>
              <a:rPr b="1" i="0" lang="ru-RU" sz="1300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ru-RU" sz="1300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  <a:t>і літоўскаму</a:t>
            </a:r>
            <a:endParaRPr sz="1300"/>
          </a:p>
        </p:txBody>
      </p:sp>
      <p:sp>
        <p:nvSpPr>
          <p:cNvPr id="131" name="Google Shape;131;g3ec80cd3e20_0_10"/>
          <p:cNvSpPr/>
          <p:nvPr/>
        </p:nvSpPr>
        <p:spPr>
          <a:xfrm>
            <a:off x="7048500" y="5140610"/>
            <a:ext cx="228600" cy="226800"/>
          </a:xfrm>
          <a:prstGeom prst="rect">
            <a:avLst/>
          </a:prstGeom>
          <a:solidFill>
            <a:srgbClr val="2B83A6"/>
          </a:solidFill>
          <a:ln cap="flat" cmpd="sng" w="9525">
            <a:solidFill>
              <a:srgbClr val="2B83A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g3ec80cd3e20_0_10"/>
          <p:cNvSpPr txBox="1"/>
          <p:nvPr/>
        </p:nvSpPr>
        <p:spPr>
          <a:xfrm>
            <a:off x="6842750" y="4857248"/>
            <a:ext cx="507600" cy="2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  <a:t>4,4%</a:t>
            </a:r>
            <a:endParaRPr/>
          </a:p>
        </p:txBody>
      </p:sp>
      <p:sp>
        <p:nvSpPr>
          <p:cNvPr id="133" name="Google Shape;133;g3ec80cd3e20_0_10"/>
          <p:cNvSpPr/>
          <p:nvPr/>
        </p:nvSpPr>
        <p:spPr>
          <a:xfrm>
            <a:off x="7368540" y="5181868"/>
            <a:ext cx="228600" cy="185700"/>
          </a:xfrm>
          <a:prstGeom prst="rect">
            <a:avLst/>
          </a:prstGeom>
          <a:solidFill>
            <a:srgbClr val="9BAE60"/>
          </a:solidFill>
          <a:ln cap="flat" cmpd="sng" w="9525">
            <a:solidFill>
              <a:srgbClr val="9BAE6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g3ec80cd3e20_0_10"/>
          <p:cNvSpPr txBox="1"/>
          <p:nvPr/>
        </p:nvSpPr>
        <p:spPr>
          <a:xfrm>
            <a:off x="7295404" y="4962399"/>
            <a:ext cx="507600" cy="1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  <a:t>3,6%</a:t>
            </a:r>
            <a:endParaRPr/>
          </a:p>
        </p:txBody>
      </p:sp>
      <p:sp>
        <p:nvSpPr>
          <p:cNvPr id="135" name="Google Shape;135;g3ec80cd3e20_0_10"/>
          <p:cNvSpPr txBox="1"/>
          <p:nvPr/>
        </p:nvSpPr>
        <p:spPr>
          <a:xfrm>
            <a:off x="6464807" y="5486399"/>
            <a:ext cx="1716000" cy="6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300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  <a:t>własnemu</a:t>
            </a:r>
            <a:br>
              <a:rPr b="1" i="0" lang="ru-RU" sz="1300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ru-RU" sz="1300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  <a:t>i białoruskiemu</a:t>
            </a:r>
            <a:br>
              <a:rPr b="1" i="0" lang="ru-RU" sz="1300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ru-RU" sz="1300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  <a:t>свайму</a:t>
            </a:r>
            <a:br>
              <a:rPr b="1" i="0" lang="ru-RU" sz="1300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ru-RU" sz="1300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  <a:t>і беларускаму</a:t>
            </a:r>
            <a:endParaRPr sz="1300"/>
          </a:p>
        </p:txBody>
      </p:sp>
      <p:sp>
        <p:nvSpPr>
          <p:cNvPr id="136" name="Google Shape;136;g3ec80cd3e20_0_10"/>
          <p:cNvSpPr/>
          <p:nvPr/>
        </p:nvSpPr>
        <p:spPr>
          <a:xfrm>
            <a:off x="8801100" y="5130296"/>
            <a:ext cx="228600" cy="237300"/>
          </a:xfrm>
          <a:prstGeom prst="rect">
            <a:avLst/>
          </a:prstGeom>
          <a:solidFill>
            <a:srgbClr val="2B83A6"/>
          </a:solidFill>
          <a:ln cap="flat" cmpd="sng" w="9525">
            <a:solidFill>
              <a:srgbClr val="2B83A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g3ec80cd3e20_0_10"/>
          <p:cNvSpPr txBox="1"/>
          <p:nvPr/>
        </p:nvSpPr>
        <p:spPr>
          <a:xfrm>
            <a:off x="8595351" y="4908151"/>
            <a:ext cx="507600" cy="1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  <a:t>4,6%</a:t>
            </a:r>
            <a:endParaRPr/>
          </a:p>
        </p:txBody>
      </p:sp>
      <p:sp>
        <p:nvSpPr>
          <p:cNvPr id="138" name="Google Shape;138;g3ec80cd3e20_0_10"/>
          <p:cNvSpPr/>
          <p:nvPr/>
        </p:nvSpPr>
        <p:spPr>
          <a:xfrm>
            <a:off x="9121140" y="5047780"/>
            <a:ext cx="228600" cy="319800"/>
          </a:xfrm>
          <a:prstGeom prst="rect">
            <a:avLst/>
          </a:prstGeom>
          <a:solidFill>
            <a:srgbClr val="9BAE60"/>
          </a:solidFill>
          <a:ln cap="flat" cmpd="sng" w="9525">
            <a:solidFill>
              <a:srgbClr val="9BAE6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g3ec80cd3e20_0_10"/>
          <p:cNvSpPr txBox="1"/>
          <p:nvPr/>
        </p:nvSpPr>
        <p:spPr>
          <a:xfrm>
            <a:off x="9048004" y="4764425"/>
            <a:ext cx="507600" cy="2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  <a:t>6,2%</a:t>
            </a:r>
            <a:endParaRPr/>
          </a:p>
        </p:txBody>
      </p:sp>
      <p:sp>
        <p:nvSpPr>
          <p:cNvPr id="140" name="Google Shape;140;g3ec80cd3e20_0_10"/>
          <p:cNvSpPr txBox="1"/>
          <p:nvPr/>
        </p:nvSpPr>
        <p:spPr>
          <a:xfrm>
            <a:off x="8217408" y="5486399"/>
            <a:ext cx="1716000" cy="6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300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  <a:t>żadna</a:t>
            </a:r>
            <a:br>
              <a:rPr b="1" i="0" lang="ru-RU" sz="1300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ru-RU" sz="1300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  <a:t>z odpowiedzi</a:t>
            </a:r>
            <a:br>
              <a:rPr b="1" i="0" lang="ru-RU" sz="1300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ru-RU" sz="1300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  <a:t>ніводзін</a:t>
            </a:r>
            <a:br>
              <a:rPr b="1" i="0" lang="ru-RU" sz="1300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ru-RU" sz="1300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  <a:t>з варыянтаў</a:t>
            </a:r>
            <a:endParaRPr sz="1300"/>
          </a:p>
        </p:txBody>
      </p:sp>
      <p:sp>
        <p:nvSpPr>
          <p:cNvPr id="141" name="Google Shape;141;g3ec80cd3e20_0_10"/>
          <p:cNvSpPr/>
          <p:nvPr/>
        </p:nvSpPr>
        <p:spPr>
          <a:xfrm>
            <a:off x="10553700" y="4856963"/>
            <a:ext cx="228600" cy="510600"/>
          </a:xfrm>
          <a:prstGeom prst="rect">
            <a:avLst/>
          </a:prstGeom>
          <a:solidFill>
            <a:srgbClr val="2B83A6"/>
          </a:solidFill>
          <a:ln cap="flat" cmpd="sng" w="9525">
            <a:solidFill>
              <a:srgbClr val="2B83A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g3ec80cd3e20_0_10"/>
          <p:cNvSpPr txBox="1"/>
          <p:nvPr/>
        </p:nvSpPr>
        <p:spPr>
          <a:xfrm>
            <a:off x="10303851" y="4634800"/>
            <a:ext cx="551700" cy="1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  <a:t>9,9%</a:t>
            </a:r>
            <a:endParaRPr/>
          </a:p>
        </p:txBody>
      </p:sp>
      <p:sp>
        <p:nvSpPr>
          <p:cNvPr id="143" name="Google Shape;143;g3ec80cd3e20_0_10"/>
          <p:cNvSpPr/>
          <p:nvPr/>
        </p:nvSpPr>
        <p:spPr>
          <a:xfrm>
            <a:off x="10873740" y="4299984"/>
            <a:ext cx="228600" cy="1067400"/>
          </a:xfrm>
          <a:prstGeom prst="rect">
            <a:avLst/>
          </a:prstGeom>
          <a:solidFill>
            <a:srgbClr val="9BAE60"/>
          </a:solidFill>
          <a:ln cap="flat" cmpd="sng" w="9525">
            <a:solidFill>
              <a:srgbClr val="9BAE6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g3ec80cd3e20_0_10"/>
          <p:cNvSpPr txBox="1"/>
          <p:nvPr/>
        </p:nvSpPr>
        <p:spPr>
          <a:xfrm>
            <a:off x="10800603" y="3952723"/>
            <a:ext cx="5076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  <a:t>20,7%</a:t>
            </a:r>
            <a:endParaRPr/>
          </a:p>
        </p:txBody>
      </p:sp>
      <p:sp>
        <p:nvSpPr>
          <p:cNvPr id="145" name="Google Shape;145;g3ec80cd3e20_0_10"/>
          <p:cNvSpPr txBox="1"/>
          <p:nvPr/>
        </p:nvSpPr>
        <p:spPr>
          <a:xfrm>
            <a:off x="9970008" y="5486399"/>
            <a:ext cx="1716000" cy="6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300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  <a:t>trudno</a:t>
            </a:r>
            <a:br>
              <a:rPr b="1" i="0" lang="ru-RU" sz="1300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ru-RU" sz="1300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  <a:t>powiedzieć</a:t>
            </a:r>
            <a:br>
              <a:rPr b="1" i="0" lang="ru-RU" sz="1300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ru-RU" sz="1300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  <a:t>цяжка</a:t>
            </a:r>
            <a:br>
              <a:rPr b="1" i="0" lang="ru-RU" sz="1300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ru-RU" sz="1300" u="none" cap="none" strike="noStrike">
                <a:solidFill>
                  <a:srgbClr val="14202D"/>
                </a:solidFill>
                <a:latin typeface="Arial"/>
                <a:ea typeface="Arial"/>
                <a:cs typeface="Arial"/>
                <a:sym typeface="Arial"/>
              </a:rPr>
              <a:t>сказаць</a:t>
            </a:r>
            <a:endParaRPr sz="1300"/>
          </a:p>
        </p:txBody>
      </p:sp>
      <p:cxnSp>
        <p:nvCxnSpPr>
          <p:cNvPr id="146" name="Google Shape;146;g3ec80cd3e20_0_10"/>
          <p:cNvCxnSpPr/>
          <p:nvPr/>
        </p:nvCxnSpPr>
        <p:spPr>
          <a:xfrm>
            <a:off x="749808" y="6519672"/>
            <a:ext cx="11000100" cy="0"/>
          </a:xfrm>
          <a:prstGeom prst="straightConnector1">
            <a:avLst/>
          </a:prstGeom>
          <a:noFill/>
          <a:ln cap="flat" cmpd="sng" w="9525">
            <a:solidFill>
              <a:srgbClr val="D2E6E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40"/>
              </a:srgbClr>
            </a:outerShdw>
          </a:effectLst>
        </p:spPr>
      </p:cxnSp>
      <p:sp>
        <p:nvSpPr>
          <p:cNvPr id="147" name="Google Shape;147;g3ec80cd3e20_0_10"/>
          <p:cNvSpPr txBox="1"/>
          <p:nvPr/>
        </p:nvSpPr>
        <p:spPr>
          <a:xfrm>
            <a:off x="749808" y="6611112"/>
            <a:ext cx="2743200" cy="1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720" u="none" cap="none" strike="noStrike">
                <a:solidFill>
                  <a:srgbClr val="3C5062"/>
                </a:solidFill>
                <a:latin typeface="Arial"/>
                <a:ea typeface="Arial"/>
                <a:cs typeface="Arial"/>
                <a:sym typeface="Arial"/>
              </a:rPr>
              <a:t>Historia i kultura / Гісторыя і культура</a:t>
            </a:r>
            <a:endParaRPr/>
          </a:p>
        </p:txBody>
      </p:sp>
      <p:sp>
        <p:nvSpPr>
          <p:cNvPr id="148" name="Google Shape;148;g3ec80cd3e20_0_10"/>
          <p:cNvSpPr txBox="1"/>
          <p:nvPr/>
        </p:nvSpPr>
        <p:spPr>
          <a:xfrm>
            <a:off x="11521440" y="6611112"/>
            <a:ext cx="228600" cy="1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720" u="none" cap="none" strike="noStrike">
                <a:solidFill>
                  <a:srgbClr val="3C5062"/>
                </a:solidFill>
                <a:latin typeface="Arial"/>
                <a:ea typeface="Arial"/>
                <a:cs typeface="Arial"/>
                <a:sym typeface="Arial"/>
              </a:rPr>
              <a:t>05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g3ec80cd3e20_0_1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183" y="257175"/>
            <a:ext cx="698384" cy="390525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g3ec80cd3e20_0_145"/>
          <p:cNvSpPr/>
          <p:nvPr/>
        </p:nvSpPr>
        <p:spPr>
          <a:xfrm>
            <a:off x="1685925" y="323850"/>
            <a:ext cx="4953000" cy="266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ru-RU" sz="1500" u="none" cap="none" strike="noStrike">
                <a:solidFill>
                  <a:srgbClr val="2F7FA8"/>
                </a:solidFill>
                <a:latin typeface="Arial"/>
                <a:ea typeface="Arial"/>
                <a:cs typeface="Arial"/>
                <a:sym typeface="Arial"/>
              </a:rPr>
              <a:t>Polityczna sfera / Палітычная сфера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g3ec80cd3e20_0_145"/>
          <p:cNvSpPr/>
          <p:nvPr/>
        </p:nvSpPr>
        <p:spPr>
          <a:xfrm>
            <a:off x="666750" y="809625"/>
            <a:ext cx="10858500" cy="330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182431"/>
                </a:solidFill>
                <a:latin typeface="Arial"/>
                <a:ea typeface="Arial"/>
                <a:cs typeface="Arial"/>
                <a:sym typeface="Arial"/>
              </a:rPr>
              <a:t>Których z następujących białoruskich twórców i działaczy kultury (pisarzy, intelektualistów itp.) Pan/Pani zna?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g3ec80cd3e20_0_145"/>
          <p:cNvSpPr/>
          <p:nvPr/>
        </p:nvSpPr>
        <p:spPr>
          <a:xfrm>
            <a:off x="666750" y="1332127"/>
            <a:ext cx="10858500" cy="330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182431"/>
                </a:solidFill>
                <a:latin typeface="Arial"/>
                <a:ea typeface="Arial"/>
                <a:cs typeface="Arial"/>
                <a:sym typeface="Arial"/>
              </a:rPr>
              <a:t>Якіх з наступных беларускіх творцаў і дзеячаў культуры (пісьменнікаў, інтэлектуалаў і інш.) Вы ведаеце?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g3ec80cd3e20_0_145"/>
          <p:cNvSpPr/>
          <p:nvPr/>
        </p:nvSpPr>
        <p:spPr>
          <a:xfrm>
            <a:off x="666750" y="1872600"/>
            <a:ext cx="5715000" cy="419100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g3ec80cd3e20_0_145"/>
          <p:cNvSpPr/>
          <p:nvPr/>
        </p:nvSpPr>
        <p:spPr>
          <a:xfrm>
            <a:off x="800100" y="1901175"/>
            <a:ext cx="5448300" cy="3621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3"/>
              <a:buFont typeface="Arial"/>
              <a:buNone/>
            </a:pPr>
            <a:r>
              <a:rPr b="1" i="0" lang="ru-RU" sz="1163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Odpowiedź / Адказ</a:t>
            </a:r>
            <a:endParaRPr b="1" i="0" sz="1163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g3ec80cd3e20_0_145"/>
          <p:cNvSpPr/>
          <p:nvPr/>
        </p:nvSpPr>
        <p:spPr>
          <a:xfrm>
            <a:off x="6381750" y="1872600"/>
            <a:ext cx="1714500" cy="419100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g3ec80cd3e20_0_145"/>
          <p:cNvSpPr/>
          <p:nvPr/>
        </p:nvSpPr>
        <p:spPr>
          <a:xfrm>
            <a:off x="6419850" y="1891650"/>
            <a:ext cx="1638300" cy="381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</a:pPr>
            <a:r>
              <a:rPr b="1" i="0" lang="ru-RU" sz="1013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Polska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</a:pPr>
            <a:r>
              <a:rPr b="1" i="0" lang="ru-RU" sz="1013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Польшча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g3ec80cd3e20_0_145"/>
          <p:cNvSpPr/>
          <p:nvPr/>
        </p:nvSpPr>
        <p:spPr>
          <a:xfrm>
            <a:off x="8096250" y="1872600"/>
            <a:ext cx="1714500" cy="419100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3ec80cd3e20_0_145"/>
          <p:cNvSpPr/>
          <p:nvPr/>
        </p:nvSpPr>
        <p:spPr>
          <a:xfrm>
            <a:off x="8134350" y="1891650"/>
            <a:ext cx="1638300" cy="381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</a:pPr>
            <a:r>
              <a:rPr b="1" i="0" lang="ru-RU" sz="1013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Litwa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</a:pPr>
            <a:r>
              <a:rPr b="1" i="0" lang="ru-RU" sz="1013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Літва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g3ec80cd3e20_0_145"/>
          <p:cNvSpPr/>
          <p:nvPr/>
        </p:nvSpPr>
        <p:spPr>
          <a:xfrm>
            <a:off x="9810750" y="1872600"/>
            <a:ext cx="1714500" cy="419100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g3ec80cd3e20_0_145"/>
          <p:cNvSpPr/>
          <p:nvPr/>
        </p:nvSpPr>
        <p:spPr>
          <a:xfrm>
            <a:off x="9848850" y="1891650"/>
            <a:ext cx="1638300" cy="381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</a:pPr>
            <a:r>
              <a:rPr b="1" i="0" lang="ru-RU" sz="1013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Ukraina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</a:pPr>
            <a:r>
              <a:rPr b="1" i="0" lang="ru-RU" sz="1013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Украіна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g3ec80cd3e20_0_145"/>
          <p:cNvSpPr/>
          <p:nvPr/>
        </p:nvSpPr>
        <p:spPr>
          <a:xfrm>
            <a:off x="666750" y="2291700"/>
            <a:ext cx="5715000" cy="387600"/>
          </a:xfrm>
          <a:prstGeom prst="rect">
            <a:avLst/>
          </a:prstGeom>
          <a:solidFill>
            <a:srgbClr val="DDEEF6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g3ec80cd3e20_0_145"/>
          <p:cNvSpPr/>
          <p:nvPr/>
        </p:nvSpPr>
        <p:spPr>
          <a:xfrm>
            <a:off x="786384" y="2369805"/>
            <a:ext cx="55596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ru-RU" sz="1300" u="none" cap="none" strike="noStrike">
                <a:solidFill>
                  <a:srgbClr val="101C2B"/>
                </a:solidFill>
                <a:latin typeface="Arial"/>
                <a:ea typeface="Arial"/>
                <a:cs typeface="Arial"/>
                <a:sym typeface="Arial"/>
              </a:rPr>
              <a:t>Wsiesław Połocki, Czarodziej</a:t>
            </a:r>
            <a:r>
              <a:rPr b="0" i="0" lang="ru-RU" sz="1300" u="none" cap="none" strike="noStrike">
                <a:solidFill>
                  <a:srgbClr val="101C2B"/>
                </a:solidFill>
                <a:latin typeface="Arial"/>
                <a:ea typeface="Arial"/>
                <a:cs typeface="Arial"/>
                <a:sym typeface="Arial"/>
              </a:rPr>
              <a:t> / Усяслаў Полацкі, Чарадзей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g3ec80cd3e20_0_145"/>
          <p:cNvSpPr/>
          <p:nvPr/>
        </p:nvSpPr>
        <p:spPr>
          <a:xfrm>
            <a:off x="790575" y="2482200"/>
            <a:ext cx="5467500" cy="9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g3ec80cd3e20_0_145"/>
          <p:cNvSpPr/>
          <p:nvPr/>
        </p:nvSpPr>
        <p:spPr>
          <a:xfrm>
            <a:off x="6381750" y="2291700"/>
            <a:ext cx="1714500" cy="387600"/>
          </a:xfrm>
          <a:prstGeom prst="rect">
            <a:avLst/>
          </a:prstGeom>
          <a:solidFill>
            <a:srgbClr val="DDEEF6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g3ec80cd3e20_0_145"/>
          <p:cNvSpPr/>
          <p:nvPr/>
        </p:nvSpPr>
        <p:spPr>
          <a:xfrm>
            <a:off x="6419850" y="2320275"/>
            <a:ext cx="1638300" cy="330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6,9%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g3ec80cd3e20_0_145"/>
          <p:cNvSpPr/>
          <p:nvPr/>
        </p:nvSpPr>
        <p:spPr>
          <a:xfrm>
            <a:off x="8096250" y="2291700"/>
            <a:ext cx="1714500" cy="387600"/>
          </a:xfrm>
          <a:prstGeom prst="rect">
            <a:avLst/>
          </a:prstGeom>
          <a:solidFill>
            <a:srgbClr val="DDEEF6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g3ec80cd3e20_0_145"/>
          <p:cNvSpPr/>
          <p:nvPr/>
        </p:nvSpPr>
        <p:spPr>
          <a:xfrm>
            <a:off x="8134350" y="2320275"/>
            <a:ext cx="1638300" cy="330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2,6%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g3ec80cd3e20_0_145"/>
          <p:cNvSpPr/>
          <p:nvPr/>
        </p:nvSpPr>
        <p:spPr>
          <a:xfrm>
            <a:off x="9810750" y="2291700"/>
            <a:ext cx="1714500" cy="387600"/>
          </a:xfrm>
          <a:prstGeom prst="rect">
            <a:avLst/>
          </a:prstGeom>
          <a:solidFill>
            <a:srgbClr val="DDEEF6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g3ec80cd3e20_0_145"/>
          <p:cNvSpPr/>
          <p:nvPr/>
        </p:nvSpPr>
        <p:spPr>
          <a:xfrm>
            <a:off x="9848850" y="2320275"/>
            <a:ext cx="1638300" cy="330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2,76%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g3ec80cd3e20_0_145"/>
          <p:cNvSpPr/>
          <p:nvPr/>
        </p:nvSpPr>
        <p:spPr>
          <a:xfrm>
            <a:off x="666750" y="2679368"/>
            <a:ext cx="5715000" cy="387600"/>
          </a:xfrm>
          <a:prstGeom prst="rect">
            <a:avLst/>
          </a:prstGeom>
          <a:solidFill>
            <a:srgbClr val="F3F8FB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g3ec80cd3e20_0_145"/>
          <p:cNvSpPr/>
          <p:nvPr/>
        </p:nvSpPr>
        <p:spPr>
          <a:xfrm>
            <a:off x="786384" y="2757473"/>
            <a:ext cx="55596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ru-RU" sz="1300" u="none" cap="none" strike="noStrike">
                <a:solidFill>
                  <a:srgbClr val="101C2B"/>
                </a:solidFill>
                <a:latin typeface="Arial"/>
                <a:ea typeface="Arial"/>
                <a:cs typeface="Arial"/>
                <a:sym typeface="Arial"/>
              </a:rPr>
              <a:t>Eufrozyna Połocka</a:t>
            </a:r>
            <a:r>
              <a:rPr b="0" i="0" lang="ru-RU" sz="1300" u="none" cap="none" strike="noStrike">
                <a:solidFill>
                  <a:srgbClr val="101C2B"/>
                </a:solidFill>
                <a:latin typeface="Arial"/>
                <a:ea typeface="Arial"/>
                <a:cs typeface="Arial"/>
                <a:sym typeface="Arial"/>
              </a:rPr>
              <a:t> / Еўфрасіння Полацкая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g3ec80cd3e20_0_145"/>
          <p:cNvSpPr/>
          <p:nvPr/>
        </p:nvSpPr>
        <p:spPr>
          <a:xfrm>
            <a:off x="790575" y="2869868"/>
            <a:ext cx="5467500" cy="9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g3ec80cd3e20_0_145"/>
          <p:cNvSpPr/>
          <p:nvPr/>
        </p:nvSpPr>
        <p:spPr>
          <a:xfrm>
            <a:off x="6381750" y="2679368"/>
            <a:ext cx="1714500" cy="387600"/>
          </a:xfrm>
          <a:prstGeom prst="rect">
            <a:avLst/>
          </a:prstGeom>
          <a:solidFill>
            <a:srgbClr val="F3F8FB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g3ec80cd3e20_0_145"/>
          <p:cNvSpPr/>
          <p:nvPr/>
        </p:nvSpPr>
        <p:spPr>
          <a:xfrm>
            <a:off x="6419850" y="2707943"/>
            <a:ext cx="1638300" cy="330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4,9%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g3ec80cd3e20_0_145"/>
          <p:cNvSpPr/>
          <p:nvPr/>
        </p:nvSpPr>
        <p:spPr>
          <a:xfrm>
            <a:off x="8096250" y="2679368"/>
            <a:ext cx="1714500" cy="387600"/>
          </a:xfrm>
          <a:prstGeom prst="rect">
            <a:avLst/>
          </a:prstGeom>
          <a:solidFill>
            <a:srgbClr val="F3F8FB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g3ec80cd3e20_0_145"/>
          <p:cNvSpPr/>
          <p:nvPr/>
        </p:nvSpPr>
        <p:spPr>
          <a:xfrm>
            <a:off x="8134350" y="2707943"/>
            <a:ext cx="1638300" cy="330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1,3%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g3ec80cd3e20_0_145"/>
          <p:cNvSpPr/>
          <p:nvPr/>
        </p:nvSpPr>
        <p:spPr>
          <a:xfrm>
            <a:off x="9810750" y="2679368"/>
            <a:ext cx="1714500" cy="387600"/>
          </a:xfrm>
          <a:prstGeom prst="rect">
            <a:avLst/>
          </a:prstGeom>
          <a:solidFill>
            <a:srgbClr val="F3F8FB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g3ec80cd3e20_0_145"/>
          <p:cNvSpPr/>
          <p:nvPr/>
        </p:nvSpPr>
        <p:spPr>
          <a:xfrm>
            <a:off x="9848850" y="2707943"/>
            <a:ext cx="1638300" cy="330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2,75%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g3ec80cd3e20_0_145"/>
          <p:cNvSpPr/>
          <p:nvPr/>
        </p:nvSpPr>
        <p:spPr>
          <a:xfrm>
            <a:off x="666750" y="3067035"/>
            <a:ext cx="5715000" cy="387600"/>
          </a:xfrm>
          <a:prstGeom prst="rect">
            <a:avLst/>
          </a:prstGeom>
          <a:solidFill>
            <a:srgbClr val="DDEEF6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g3ec80cd3e20_0_145"/>
          <p:cNvSpPr/>
          <p:nvPr/>
        </p:nvSpPr>
        <p:spPr>
          <a:xfrm>
            <a:off x="786384" y="3145140"/>
            <a:ext cx="55596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ru-RU" sz="1300" u="none" cap="none" strike="noStrike">
                <a:solidFill>
                  <a:srgbClr val="101C2B"/>
                </a:solidFill>
                <a:latin typeface="Arial"/>
                <a:ea typeface="Arial"/>
                <a:cs typeface="Arial"/>
                <a:sym typeface="Arial"/>
              </a:rPr>
              <a:t>Franciszek Skaryna</a:t>
            </a:r>
            <a:r>
              <a:rPr b="0" i="0" lang="ru-RU" sz="1300" u="none" cap="none" strike="noStrike">
                <a:solidFill>
                  <a:srgbClr val="101C2B"/>
                </a:solidFill>
                <a:latin typeface="Arial"/>
                <a:ea typeface="Arial"/>
                <a:cs typeface="Arial"/>
                <a:sym typeface="Arial"/>
              </a:rPr>
              <a:t> / Францыск Скарына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g3ec80cd3e20_0_145"/>
          <p:cNvSpPr/>
          <p:nvPr/>
        </p:nvSpPr>
        <p:spPr>
          <a:xfrm>
            <a:off x="790575" y="3257535"/>
            <a:ext cx="5467500" cy="9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3ec80cd3e20_0_145"/>
          <p:cNvSpPr/>
          <p:nvPr/>
        </p:nvSpPr>
        <p:spPr>
          <a:xfrm>
            <a:off x="6381750" y="3067035"/>
            <a:ext cx="1714500" cy="387600"/>
          </a:xfrm>
          <a:prstGeom prst="rect">
            <a:avLst/>
          </a:prstGeom>
          <a:solidFill>
            <a:srgbClr val="DDEEF6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g3ec80cd3e20_0_145"/>
          <p:cNvSpPr/>
          <p:nvPr/>
        </p:nvSpPr>
        <p:spPr>
          <a:xfrm>
            <a:off x="6419850" y="3095610"/>
            <a:ext cx="1638300" cy="330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4,6%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g3ec80cd3e20_0_145"/>
          <p:cNvSpPr/>
          <p:nvPr/>
        </p:nvSpPr>
        <p:spPr>
          <a:xfrm>
            <a:off x="8096250" y="3067035"/>
            <a:ext cx="1714500" cy="387600"/>
          </a:xfrm>
          <a:prstGeom prst="rect">
            <a:avLst/>
          </a:prstGeom>
          <a:solidFill>
            <a:srgbClr val="DDEEF6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g3ec80cd3e20_0_145"/>
          <p:cNvSpPr/>
          <p:nvPr/>
        </p:nvSpPr>
        <p:spPr>
          <a:xfrm>
            <a:off x="8134350" y="3095610"/>
            <a:ext cx="1638300" cy="330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20,9%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g3ec80cd3e20_0_145"/>
          <p:cNvSpPr/>
          <p:nvPr/>
        </p:nvSpPr>
        <p:spPr>
          <a:xfrm>
            <a:off x="9810750" y="3067035"/>
            <a:ext cx="1714500" cy="387600"/>
          </a:xfrm>
          <a:prstGeom prst="rect">
            <a:avLst/>
          </a:prstGeom>
          <a:solidFill>
            <a:srgbClr val="DDEEF6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g3ec80cd3e20_0_145"/>
          <p:cNvSpPr/>
          <p:nvPr/>
        </p:nvSpPr>
        <p:spPr>
          <a:xfrm>
            <a:off x="9848850" y="3095610"/>
            <a:ext cx="1638300" cy="330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4,38%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g3ec80cd3e20_0_145"/>
          <p:cNvSpPr/>
          <p:nvPr/>
        </p:nvSpPr>
        <p:spPr>
          <a:xfrm>
            <a:off x="666750" y="3454703"/>
            <a:ext cx="5715000" cy="387600"/>
          </a:xfrm>
          <a:prstGeom prst="rect">
            <a:avLst/>
          </a:prstGeom>
          <a:solidFill>
            <a:srgbClr val="F3F8FB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g3ec80cd3e20_0_145"/>
          <p:cNvSpPr/>
          <p:nvPr/>
        </p:nvSpPr>
        <p:spPr>
          <a:xfrm>
            <a:off x="786384" y="3532808"/>
            <a:ext cx="55596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ru-RU" sz="1300" u="none" cap="none" strike="noStrike">
                <a:solidFill>
                  <a:srgbClr val="101C2B"/>
                </a:solidFill>
                <a:latin typeface="Arial"/>
                <a:ea typeface="Arial"/>
                <a:cs typeface="Arial"/>
                <a:sym typeface="Arial"/>
              </a:rPr>
              <a:t>Konstanty, Kastuś Kalinowski</a:t>
            </a:r>
            <a:r>
              <a:rPr b="0" i="0" lang="ru-RU" sz="1300" u="none" cap="none" strike="noStrike">
                <a:solidFill>
                  <a:srgbClr val="101C2B"/>
                </a:solidFill>
                <a:latin typeface="Arial"/>
                <a:ea typeface="Arial"/>
                <a:cs typeface="Arial"/>
                <a:sym typeface="Arial"/>
              </a:rPr>
              <a:t> / Канстанцін, Кастусь Каліноўскі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g3ec80cd3e20_0_145"/>
          <p:cNvSpPr/>
          <p:nvPr/>
        </p:nvSpPr>
        <p:spPr>
          <a:xfrm>
            <a:off x="790575" y="3645203"/>
            <a:ext cx="5467500" cy="9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g3ec80cd3e20_0_145"/>
          <p:cNvSpPr/>
          <p:nvPr/>
        </p:nvSpPr>
        <p:spPr>
          <a:xfrm>
            <a:off x="6381750" y="3454703"/>
            <a:ext cx="1714500" cy="387600"/>
          </a:xfrm>
          <a:prstGeom prst="rect">
            <a:avLst/>
          </a:prstGeom>
          <a:solidFill>
            <a:srgbClr val="F3F8FB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g3ec80cd3e20_0_145"/>
          <p:cNvSpPr/>
          <p:nvPr/>
        </p:nvSpPr>
        <p:spPr>
          <a:xfrm>
            <a:off x="6419850" y="3483278"/>
            <a:ext cx="1638300" cy="330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8,2%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g3ec80cd3e20_0_145"/>
          <p:cNvSpPr/>
          <p:nvPr/>
        </p:nvSpPr>
        <p:spPr>
          <a:xfrm>
            <a:off x="8096250" y="3454703"/>
            <a:ext cx="1714500" cy="387600"/>
          </a:xfrm>
          <a:prstGeom prst="rect">
            <a:avLst/>
          </a:prstGeom>
          <a:solidFill>
            <a:srgbClr val="F3F8FB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g3ec80cd3e20_0_145"/>
          <p:cNvSpPr/>
          <p:nvPr/>
        </p:nvSpPr>
        <p:spPr>
          <a:xfrm>
            <a:off x="8134350" y="3483278"/>
            <a:ext cx="1638300" cy="330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25,8%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g3ec80cd3e20_0_145"/>
          <p:cNvSpPr/>
          <p:nvPr/>
        </p:nvSpPr>
        <p:spPr>
          <a:xfrm>
            <a:off x="9810750" y="3454703"/>
            <a:ext cx="1714500" cy="387600"/>
          </a:xfrm>
          <a:prstGeom prst="rect">
            <a:avLst/>
          </a:prstGeom>
          <a:solidFill>
            <a:srgbClr val="F3F8FB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g3ec80cd3e20_0_145"/>
          <p:cNvSpPr/>
          <p:nvPr/>
        </p:nvSpPr>
        <p:spPr>
          <a:xfrm>
            <a:off x="9848850" y="3483278"/>
            <a:ext cx="1638300" cy="330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20,94%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g3ec80cd3e20_0_145"/>
          <p:cNvSpPr/>
          <p:nvPr/>
        </p:nvSpPr>
        <p:spPr>
          <a:xfrm>
            <a:off x="666750" y="3842370"/>
            <a:ext cx="5715000" cy="387600"/>
          </a:xfrm>
          <a:prstGeom prst="rect">
            <a:avLst/>
          </a:prstGeom>
          <a:solidFill>
            <a:srgbClr val="DDEEF6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g3ec80cd3e20_0_145"/>
          <p:cNvSpPr/>
          <p:nvPr/>
        </p:nvSpPr>
        <p:spPr>
          <a:xfrm>
            <a:off x="786384" y="3920475"/>
            <a:ext cx="55596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ru-RU" sz="1300" u="none" cap="none" strike="noStrike">
                <a:solidFill>
                  <a:srgbClr val="101C2B"/>
                </a:solidFill>
                <a:latin typeface="Arial"/>
                <a:ea typeface="Arial"/>
                <a:cs typeface="Arial"/>
                <a:sym typeface="Arial"/>
              </a:rPr>
              <a:t>Jakub Kołas</a:t>
            </a:r>
            <a:r>
              <a:rPr b="0" i="0" lang="ru-RU" sz="1300" u="none" cap="none" strike="noStrike">
                <a:solidFill>
                  <a:srgbClr val="101C2B"/>
                </a:solidFill>
                <a:latin typeface="Arial"/>
                <a:ea typeface="Arial"/>
                <a:cs typeface="Arial"/>
                <a:sym typeface="Arial"/>
              </a:rPr>
              <a:t> / Якуб Колас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g3ec80cd3e20_0_145"/>
          <p:cNvSpPr/>
          <p:nvPr/>
        </p:nvSpPr>
        <p:spPr>
          <a:xfrm>
            <a:off x="790575" y="4032870"/>
            <a:ext cx="5467500" cy="9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g3ec80cd3e20_0_145"/>
          <p:cNvSpPr/>
          <p:nvPr/>
        </p:nvSpPr>
        <p:spPr>
          <a:xfrm>
            <a:off x="6381750" y="3842370"/>
            <a:ext cx="1714500" cy="387600"/>
          </a:xfrm>
          <a:prstGeom prst="rect">
            <a:avLst/>
          </a:prstGeom>
          <a:solidFill>
            <a:srgbClr val="DDEEF6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g3ec80cd3e20_0_145"/>
          <p:cNvSpPr/>
          <p:nvPr/>
        </p:nvSpPr>
        <p:spPr>
          <a:xfrm>
            <a:off x="6419850" y="3870945"/>
            <a:ext cx="1638300" cy="330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5,4%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g3ec80cd3e20_0_145"/>
          <p:cNvSpPr/>
          <p:nvPr/>
        </p:nvSpPr>
        <p:spPr>
          <a:xfrm>
            <a:off x="8096250" y="3842370"/>
            <a:ext cx="1714500" cy="387600"/>
          </a:xfrm>
          <a:prstGeom prst="rect">
            <a:avLst/>
          </a:prstGeom>
          <a:solidFill>
            <a:srgbClr val="DDEEF6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g3ec80cd3e20_0_145"/>
          <p:cNvSpPr/>
          <p:nvPr/>
        </p:nvSpPr>
        <p:spPr>
          <a:xfrm>
            <a:off x="8134350" y="3870945"/>
            <a:ext cx="1638300" cy="330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6,6%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g3ec80cd3e20_0_145"/>
          <p:cNvSpPr/>
          <p:nvPr/>
        </p:nvSpPr>
        <p:spPr>
          <a:xfrm>
            <a:off x="9810750" y="3842370"/>
            <a:ext cx="1714500" cy="387600"/>
          </a:xfrm>
          <a:prstGeom prst="rect">
            <a:avLst/>
          </a:prstGeom>
          <a:solidFill>
            <a:srgbClr val="DDEEF6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g3ec80cd3e20_0_145"/>
          <p:cNvSpPr/>
          <p:nvPr/>
        </p:nvSpPr>
        <p:spPr>
          <a:xfrm>
            <a:off x="9848850" y="3870945"/>
            <a:ext cx="1638300" cy="330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7,5%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3ec80cd3e20_0_145"/>
          <p:cNvSpPr/>
          <p:nvPr/>
        </p:nvSpPr>
        <p:spPr>
          <a:xfrm>
            <a:off x="666750" y="4230038"/>
            <a:ext cx="5715000" cy="387600"/>
          </a:xfrm>
          <a:prstGeom prst="rect">
            <a:avLst/>
          </a:prstGeom>
          <a:solidFill>
            <a:srgbClr val="F3F8FB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g3ec80cd3e20_0_145"/>
          <p:cNvSpPr/>
          <p:nvPr/>
        </p:nvSpPr>
        <p:spPr>
          <a:xfrm>
            <a:off x="786384" y="4308143"/>
            <a:ext cx="55596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ru-RU" sz="1300" u="none" cap="none" strike="noStrike">
                <a:solidFill>
                  <a:srgbClr val="101C2B"/>
                </a:solidFill>
                <a:latin typeface="Arial"/>
                <a:ea typeface="Arial"/>
                <a:cs typeface="Arial"/>
                <a:sym typeface="Arial"/>
              </a:rPr>
              <a:t>Janka Kupała</a:t>
            </a:r>
            <a:r>
              <a:rPr b="0" i="0" lang="ru-RU" sz="1300" u="none" cap="none" strike="noStrike">
                <a:solidFill>
                  <a:srgbClr val="101C2B"/>
                </a:solidFill>
                <a:latin typeface="Arial"/>
                <a:ea typeface="Arial"/>
                <a:cs typeface="Arial"/>
                <a:sym typeface="Arial"/>
              </a:rPr>
              <a:t> / Янка Купала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g3ec80cd3e20_0_145"/>
          <p:cNvSpPr/>
          <p:nvPr/>
        </p:nvSpPr>
        <p:spPr>
          <a:xfrm>
            <a:off x="790575" y="4420538"/>
            <a:ext cx="5467500" cy="9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g3ec80cd3e20_0_145"/>
          <p:cNvSpPr/>
          <p:nvPr/>
        </p:nvSpPr>
        <p:spPr>
          <a:xfrm>
            <a:off x="6381750" y="4230038"/>
            <a:ext cx="1714500" cy="387600"/>
          </a:xfrm>
          <a:prstGeom prst="rect">
            <a:avLst/>
          </a:prstGeom>
          <a:solidFill>
            <a:srgbClr val="F3F8FB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g3ec80cd3e20_0_145"/>
          <p:cNvSpPr/>
          <p:nvPr/>
        </p:nvSpPr>
        <p:spPr>
          <a:xfrm>
            <a:off x="6419850" y="4258613"/>
            <a:ext cx="1638300" cy="330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10,3%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g3ec80cd3e20_0_145"/>
          <p:cNvSpPr/>
          <p:nvPr/>
        </p:nvSpPr>
        <p:spPr>
          <a:xfrm>
            <a:off x="8096250" y="4230038"/>
            <a:ext cx="1714500" cy="387600"/>
          </a:xfrm>
          <a:prstGeom prst="rect">
            <a:avLst/>
          </a:prstGeom>
          <a:solidFill>
            <a:srgbClr val="F3F8FB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g3ec80cd3e20_0_145"/>
          <p:cNvSpPr/>
          <p:nvPr/>
        </p:nvSpPr>
        <p:spPr>
          <a:xfrm>
            <a:off x="8134350" y="4258613"/>
            <a:ext cx="1638300" cy="330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25,2%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g3ec80cd3e20_0_145"/>
          <p:cNvSpPr/>
          <p:nvPr/>
        </p:nvSpPr>
        <p:spPr>
          <a:xfrm>
            <a:off x="9810750" y="4230038"/>
            <a:ext cx="1714500" cy="387600"/>
          </a:xfrm>
          <a:prstGeom prst="rect">
            <a:avLst/>
          </a:prstGeom>
          <a:solidFill>
            <a:srgbClr val="F3F8FB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g3ec80cd3e20_0_145"/>
          <p:cNvSpPr/>
          <p:nvPr/>
        </p:nvSpPr>
        <p:spPr>
          <a:xfrm>
            <a:off x="9848850" y="4258613"/>
            <a:ext cx="1638300" cy="330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12,67%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g3ec80cd3e20_0_145"/>
          <p:cNvSpPr/>
          <p:nvPr/>
        </p:nvSpPr>
        <p:spPr>
          <a:xfrm>
            <a:off x="666750" y="4617705"/>
            <a:ext cx="5715000" cy="387600"/>
          </a:xfrm>
          <a:prstGeom prst="rect">
            <a:avLst/>
          </a:prstGeom>
          <a:solidFill>
            <a:srgbClr val="DDEEF6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g3ec80cd3e20_0_145"/>
          <p:cNvSpPr/>
          <p:nvPr/>
        </p:nvSpPr>
        <p:spPr>
          <a:xfrm>
            <a:off x="786384" y="4695810"/>
            <a:ext cx="55596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ru-RU" sz="1300" u="none" cap="none" strike="noStrike">
                <a:solidFill>
                  <a:srgbClr val="101C2B"/>
                </a:solidFill>
                <a:latin typeface="Arial"/>
                <a:ea typeface="Arial"/>
                <a:cs typeface="Arial"/>
                <a:sym typeface="Arial"/>
              </a:rPr>
              <a:t>Uładzimir Karatkiewicz</a:t>
            </a:r>
            <a:r>
              <a:rPr b="0" i="0" lang="ru-RU" sz="1300" u="none" cap="none" strike="noStrike">
                <a:solidFill>
                  <a:srgbClr val="101C2B"/>
                </a:solidFill>
                <a:latin typeface="Arial"/>
                <a:ea typeface="Arial"/>
                <a:cs typeface="Arial"/>
                <a:sym typeface="Arial"/>
              </a:rPr>
              <a:t> / Уладзімір Караткевіч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g3ec80cd3e20_0_145"/>
          <p:cNvSpPr/>
          <p:nvPr/>
        </p:nvSpPr>
        <p:spPr>
          <a:xfrm>
            <a:off x="790575" y="4808205"/>
            <a:ext cx="5467500" cy="9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g3ec80cd3e20_0_145"/>
          <p:cNvSpPr/>
          <p:nvPr/>
        </p:nvSpPr>
        <p:spPr>
          <a:xfrm>
            <a:off x="6381750" y="4617705"/>
            <a:ext cx="1714500" cy="387600"/>
          </a:xfrm>
          <a:prstGeom prst="rect">
            <a:avLst/>
          </a:prstGeom>
          <a:solidFill>
            <a:srgbClr val="DDEEF6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g3ec80cd3e20_0_145"/>
          <p:cNvSpPr/>
          <p:nvPr/>
        </p:nvSpPr>
        <p:spPr>
          <a:xfrm>
            <a:off x="6419850" y="4646280"/>
            <a:ext cx="1638300" cy="330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4,6%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g3ec80cd3e20_0_145"/>
          <p:cNvSpPr/>
          <p:nvPr/>
        </p:nvSpPr>
        <p:spPr>
          <a:xfrm>
            <a:off x="8096250" y="4617705"/>
            <a:ext cx="1714500" cy="387600"/>
          </a:xfrm>
          <a:prstGeom prst="rect">
            <a:avLst/>
          </a:prstGeom>
          <a:solidFill>
            <a:srgbClr val="DDEEF6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g3ec80cd3e20_0_145"/>
          <p:cNvSpPr/>
          <p:nvPr/>
        </p:nvSpPr>
        <p:spPr>
          <a:xfrm>
            <a:off x="8134350" y="4646280"/>
            <a:ext cx="1638300" cy="330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3,8%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g3ec80cd3e20_0_145"/>
          <p:cNvSpPr/>
          <p:nvPr/>
        </p:nvSpPr>
        <p:spPr>
          <a:xfrm>
            <a:off x="9810750" y="4617705"/>
            <a:ext cx="1714500" cy="387600"/>
          </a:xfrm>
          <a:prstGeom prst="rect">
            <a:avLst/>
          </a:prstGeom>
          <a:solidFill>
            <a:srgbClr val="DDEEF6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g3ec80cd3e20_0_145"/>
          <p:cNvSpPr/>
          <p:nvPr/>
        </p:nvSpPr>
        <p:spPr>
          <a:xfrm>
            <a:off x="9848850" y="4646280"/>
            <a:ext cx="1638300" cy="330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5,24%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g3ec80cd3e20_0_145"/>
          <p:cNvSpPr/>
          <p:nvPr/>
        </p:nvSpPr>
        <p:spPr>
          <a:xfrm>
            <a:off x="666750" y="5005373"/>
            <a:ext cx="5715000" cy="387600"/>
          </a:xfrm>
          <a:prstGeom prst="rect">
            <a:avLst/>
          </a:prstGeom>
          <a:solidFill>
            <a:srgbClr val="F3F8FB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g3ec80cd3e20_0_145"/>
          <p:cNvSpPr/>
          <p:nvPr/>
        </p:nvSpPr>
        <p:spPr>
          <a:xfrm>
            <a:off x="786384" y="5083478"/>
            <a:ext cx="55596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ru-RU" sz="1300" u="none" cap="none" strike="noStrike">
                <a:solidFill>
                  <a:srgbClr val="101C2B"/>
                </a:solidFill>
                <a:latin typeface="Arial"/>
                <a:ea typeface="Arial"/>
                <a:cs typeface="Arial"/>
                <a:sym typeface="Arial"/>
              </a:rPr>
              <a:t>Wasyl Bykau</a:t>
            </a:r>
            <a:r>
              <a:rPr b="0" i="0" lang="ru-RU" sz="1300" u="none" cap="none" strike="noStrike">
                <a:solidFill>
                  <a:srgbClr val="101C2B"/>
                </a:solidFill>
                <a:latin typeface="Arial"/>
                <a:ea typeface="Arial"/>
                <a:cs typeface="Arial"/>
                <a:sym typeface="Arial"/>
              </a:rPr>
              <a:t> / Васіль Быкаў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g3ec80cd3e20_0_145"/>
          <p:cNvSpPr/>
          <p:nvPr/>
        </p:nvSpPr>
        <p:spPr>
          <a:xfrm>
            <a:off x="790575" y="5195873"/>
            <a:ext cx="5467500" cy="9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g3ec80cd3e20_0_145"/>
          <p:cNvSpPr/>
          <p:nvPr/>
        </p:nvSpPr>
        <p:spPr>
          <a:xfrm>
            <a:off x="6381750" y="5005373"/>
            <a:ext cx="1714500" cy="387600"/>
          </a:xfrm>
          <a:prstGeom prst="rect">
            <a:avLst/>
          </a:prstGeom>
          <a:solidFill>
            <a:srgbClr val="F3F8FB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g3ec80cd3e20_0_145"/>
          <p:cNvSpPr/>
          <p:nvPr/>
        </p:nvSpPr>
        <p:spPr>
          <a:xfrm>
            <a:off x="6419850" y="5033948"/>
            <a:ext cx="1638300" cy="330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4,9%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g3ec80cd3e20_0_145"/>
          <p:cNvSpPr/>
          <p:nvPr/>
        </p:nvSpPr>
        <p:spPr>
          <a:xfrm>
            <a:off x="8096250" y="5005373"/>
            <a:ext cx="1714500" cy="387600"/>
          </a:xfrm>
          <a:prstGeom prst="rect">
            <a:avLst/>
          </a:prstGeom>
          <a:solidFill>
            <a:srgbClr val="F3F8FB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g3ec80cd3e20_0_145"/>
          <p:cNvSpPr/>
          <p:nvPr/>
        </p:nvSpPr>
        <p:spPr>
          <a:xfrm>
            <a:off x="8134350" y="5033948"/>
            <a:ext cx="1638300" cy="330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8,0%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g3ec80cd3e20_0_145"/>
          <p:cNvSpPr/>
          <p:nvPr/>
        </p:nvSpPr>
        <p:spPr>
          <a:xfrm>
            <a:off x="9810750" y="5005373"/>
            <a:ext cx="1714500" cy="387600"/>
          </a:xfrm>
          <a:prstGeom prst="rect">
            <a:avLst/>
          </a:prstGeom>
          <a:solidFill>
            <a:srgbClr val="F3F8FB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g3ec80cd3e20_0_145"/>
          <p:cNvSpPr/>
          <p:nvPr/>
        </p:nvSpPr>
        <p:spPr>
          <a:xfrm>
            <a:off x="9848850" y="5033948"/>
            <a:ext cx="1638300" cy="330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g3ec80cd3e20_0_145"/>
          <p:cNvSpPr/>
          <p:nvPr/>
        </p:nvSpPr>
        <p:spPr>
          <a:xfrm>
            <a:off x="666750" y="5393040"/>
            <a:ext cx="5715000" cy="387600"/>
          </a:xfrm>
          <a:prstGeom prst="rect">
            <a:avLst/>
          </a:prstGeom>
          <a:solidFill>
            <a:srgbClr val="DDEEF6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g3ec80cd3e20_0_145"/>
          <p:cNvSpPr/>
          <p:nvPr/>
        </p:nvSpPr>
        <p:spPr>
          <a:xfrm>
            <a:off x="786384" y="5471145"/>
            <a:ext cx="55596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ru-RU" sz="1300" u="none" cap="none" strike="noStrike">
                <a:solidFill>
                  <a:srgbClr val="101C2B"/>
                </a:solidFill>
                <a:latin typeface="Arial"/>
                <a:ea typeface="Arial"/>
                <a:cs typeface="Arial"/>
                <a:sym typeface="Arial"/>
              </a:rPr>
              <a:t>Swiatłana Aleksijewicz</a:t>
            </a:r>
            <a:r>
              <a:rPr b="0" i="0" lang="ru-RU" sz="1300" u="none" cap="none" strike="noStrike">
                <a:solidFill>
                  <a:srgbClr val="101C2B"/>
                </a:solidFill>
                <a:latin typeface="Arial"/>
                <a:ea typeface="Arial"/>
                <a:cs typeface="Arial"/>
                <a:sym typeface="Arial"/>
              </a:rPr>
              <a:t> / Святлана Алексіевіч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g3ec80cd3e20_0_145"/>
          <p:cNvSpPr/>
          <p:nvPr/>
        </p:nvSpPr>
        <p:spPr>
          <a:xfrm>
            <a:off x="790575" y="5583540"/>
            <a:ext cx="5467500" cy="9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g3ec80cd3e20_0_145"/>
          <p:cNvSpPr/>
          <p:nvPr/>
        </p:nvSpPr>
        <p:spPr>
          <a:xfrm>
            <a:off x="6381750" y="5393040"/>
            <a:ext cx="1714500" cy="387600"/>
          </a:xfrm>
          <a:prstGeom prst="rect">
            <a:avLst/>
          </a:prstGeom>
          <a:solidFill>
            <a:srgbClr val="DDEEF6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g3ec80cd3e20_0_145"/>
          <p:cNvSpPr/>
          <p:nvPr/>
        </p:nvSpPr>
        <p:spPr>
          <a:xfrm>
            <a:off x="6419850" y="5421615"/>
            <a:ext cx="1638300" cy="330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8,3%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g3ec80cd3e20_0_145"/>
          <p:cNvSpPr/>
          <p:nvPr/>
        </p:nvSpPr>
        <p:spPr>
          <a:xfrm>
            <a:off x="8096250" y="5393040"/>
            <a:ext cx="1714500" cy="387600"/>
          </a:xfrm>
          <a:prstGeom prst="rect">
            <a:avLst/>
          </a:prstGeom>
          <a:solidFill>
            <a:srgbClr val="DDEEF6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g3ec80cd3e20_0_145"/>
          <p:cNvSpPr/>
          <p:nvPr/>
        </p:nvSpPr>
        <p:spPr>
          <a:xfrm>
            <a:off x="8134350" y="5421615"/>
            <a:ext cx="1638300" cy="330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13,3%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g3ec80cd3e20_0_145"/>
          <p:cNvSpPr/>
          <p:nvPr/>
        </p:nvSpPr>
        <p:spPr>
          <a:xfrm>
            <a:off x="9810750" y="5393040"/>
            <a:ext cx="1714500" cy="387600"/>
          </a:xfrm>
          <a:prstGeom prst="rect">
            <a:avLst/>
          </a:prstGeom>
          <a:solidFill>
            <a:srgbClr val="DDEEF6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g3ec80cd3e20_0_145"/>
          <p:cNvSpPr/>
          <p:nvPr/>
        </p:nvSpPr>
        <p:spPr>
          <a:xfrm>
            <a:off x="9848850" y="5421615"/>
            <a:ext cx="1638300" cy="330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4,15%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g3ec80cd3e20_0_145"/>
          <p:cNvSpPr/>
          <p:nvPr/>
        </p:nvSpPr>
        <p:spPr>
          <a:xfrm>
            <a:off x="666750" y="5780708"/>
            <a:ext cx="5715000" cy="387600"/>
          </a:xfrm>
          <a:prstGeom prst="rect">
            <a:avLst/>
          </a:prstGeom>
          <a:solidFill>
            <a:srgbClr val="F3F8FB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g3ec80cd3e20_0_145"/>
          <p:cNvSpPr/>
          <p:nvPr/>
        </p:nvSpPr>
        <p:spPr>
          <a:xfrm>
            <a:off x="786384" y="5858813"/>
            <a:ext cx="55596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ru-RU" sz="1300" u="none" cap="none" strike="noStrike">
                <a:solidFill>
                  <a:srgbClr val="101C2B"/>
                </a:solidFill>
                <a:latin typeface="Arial"/>
                <a:ea typeface="Arial"/>
                <a:cs typeface="Arial"/>
                <a:sym typeface="Arial"/>
              </a:rPr>
              <a:t>Nie znam żadnej z wymienionych osób</a:t>
            </a:r>
            <a:r>
              <a:rPr b="0" i="0" lang="ru-RU" sz="1300" u="none" cap="none" strike="noStrike">
                <a:solidFill>
                  <a:srgbClr val="101C2B"/>
                </a:solidFill>
                <a:latin typeface="Arial"/>
                <a:ea typeface="Arial"/>
                <a:cs typeface="Arial"/>
                <a:sym typeface="Arial"/>
              </a:rPr>
              <a:t> / Не ведаю нікога з пералічаных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g3ec80cd3e20_0_145"/>
          <p:cNvSpPr/>
          <p:nvPr/>
        </p:nvSpPr>
        <p:spPr>
          <a:xfrm>
            <a:off x="790575" y="5971208"/>
            <a:ext cx="5467500" cy="9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g3ec80cd3e20_0_145"/>
          <p:cNvSpPr/>
          <p:nvPr/>
        </p:nvSpPr>
        <p:spPr>
          <a:xfrm>
            <a:off x="6381750" y="5780708"/>
            <a:ext cx="1714500" cy="387600"/>
          </a:xfrm>
          <a:prstGeom prst="rect">
            <a:avLst/>
          </a:prstGeom>
          <a:solidFill>
            <a:srgbClr val="F3F8FB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g3ec80cd3e20_0_145"/>
          <p:cNvSpPr/>
          <p:nvPr/>
        </p:nvSpPr>
        <p:spPr>
          <a:xfrm>
            <a:off x="6419850" y="5809283"/>
            <a:ext cx="1638300" cy="330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63,1%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g3ec80cd3e20_0_145"/>
          <p:cNvSpPr/>
          <p:nvPr/>
        </p:nvSpPr>
        <p:spPr>
          <a:xfrm>
            <a:off x="8096250" y="5780708"/>
            <a:ext cx="1714500" cy="387600"/>
          </a:xfrm>
          <a:prstGeom prst="rect">
            <a:avLst/>
          </a:prstGeom>
          <a:solidFill>
            <a:srgbClr val="F3F8FB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g3ec80cd3e20_0_145"/>
          <p:cNvSpPr/>
          <p:nvPr/>
        </p:nvSpPr>
        <p:spPr>
          <a:xfrm>
            <a:off x="8134350" y="5809283"/>
            <a:ext cx="1638300" cy="330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52,6%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g3ec80cd3e20_0_145"/>
          <p:cNvSpPr/>
          <p:nvPr/>
        </p:nvSpPr>
        <p:spPr>
          <a:xfrm>
            <a:off x="9810750" y="5780708"/>
            <a:ext cx="1714500" cy="387600"/>
          </a:xfrm>
          <a:prstGeom prst="rect">
            <a:avLst/>
          </a:prstGeom>
          <a:solidFill>
            <a:srgbClr val="F3F8FB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g3ec80cd3e20_0_145"/>
          <p:cNvSpPr/>
          <p:nvPr/>
        </p:nvSpPr>
        <p:spPr>
          <a:xfrm>
            <a:off x="9848850" y="5809283"/>
            <a:ext cx="1638300" cy="330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64,99%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g3ec80cd3e20_0_145"/>
          <p:cNvSpPr/>
          <p:nvPr/>
        </p:nvSpPr>
        <p:spPr>
          <a:xfrm>
            <a:off x="666750" y="6168375"/>
            <a:ext cx="5715000" cy="387600"/>
          </a:xfrm>
          <a:prstGeom prst="rect">
            <a:avLst/>
          </a:prstGeom>
          <a:solidFill>
            <a:srgbClr val="DDEEF6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g3ec80cd3e20_0_145"/>
          <p:cNvSpPr/>
          <p:nvPr/>
        </p:nvSpPr>
        <p:spPr>
          <a:xfrm>
            <a:off x="786384" y="6246480"/>
            <a:ext cx="55596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ru-RU" sz="1300" u="none" cap="none" strike="noStrike">
                <a:solidFill>
                  <a:srgbClr val="101C2B"/>
                </a:solidFill>
                <a:latin typeface="Arial"/>
                <a:ea typeface="Arial"/>
                <a:cs typeface="Arial"/>
                <a:sym typeface="Arial"/>
              </a:rPr>
              <a:t>Trudno powiedzieć</a:t>
            </a:r>
            <a:r>
              <a:rPr b="0" i="0" lang="ru-RU" sz="1300" u="none" cap="none" strike="noStrike">
                <a:solidFill>
                  <a:srgbClr val="101C2B"/>
                </a:solidFill>
                <a:latin typeface="Arial"/>
                <a:ea typeface="Arial"/>
                <a:cs typeface="Arial"/>
                <a:sym typeface="Arial"/>
              </a:rPr>
              <a:t> / Цяжка сказаць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g3ec80cd3e20_0_145"/>
          <p:cNvSpPr/>
          <p:nvPr/>
        </p:nvSpPr>
        <p:spPr>
          <a:xfrm>
            <a:off x="790575" y="6358875"/>
            <a:ext cx="5467500" cy="9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g3ec80cd3e20_0_145"/>
          <p:cNvSpPr/>
          <p:nvPr/>
        </p:nvSpPr>
        <p:spPr>
          <a:xfrm>
            <a:off x="6381750" y="6168375"/>
            <a:ext cx="1714500" cy="387600"/>
          </a:xfrm>
          <a:prstGeom prst="rect">
            <a:avLst/>
          </a:prstGeom>
          <a:solidFill>
            <a:srgbClr val="DDEEF6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g3ec80cd3e20_0_145"/>
          <p:cNvSpPr/>
          <p:nvPr/>
        </p:nvSpPr>
        <p:spPr>
          <a:xfrm>
            <a:off x="6419850" y="6196950"/>
            <a:ext cx="1638300" cy="330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9,1%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g3ec80cd3e20_0_145"/>
          <p:cNvSpPr/>
          <p:nvPr/>
        </p:nvSpPr>
        <p:spPr>
          <a:xfrm>
            <a:off x="8096250" y="6168375"/>
            <a:ext cx="1714500" cy="387600"/>
          </a:xfrm>
          <a:prstGeom prst="rect">
            <a:avLst/>
          </a:prstGeom>
          <a:solidFill>
            <a:srgbClr val="DDEEF6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g3ec80cd3e20_0_145"/>
          <p:cNvSpPr/>
          <p:nvPr/>
        </p:nvSpPr>
        <p:spPr>
          <a:xfrm>
            <a:off x="8134350" y="6196950"/>
            <a:ext cx="1638300" cy="330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4,5%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g3ec80cd3e20_0_145"/>
          <p:cNvSpPr/>
          <p:nvPr/>
        </p:nvSpPr>
        <p:spPr>
          <a:xfrm>
            <a:off x="9810750" y="6168375"/>
            <a:ext cx="1714500" cy="387600"/>
          </a:xfrm>
          <a:prstGeom prst="rect">
            <a:avLst/>
          </a:prstGeom>
          <a:solidFill>
            <a:srgbClr val="DDEEF6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g3ec80cd3e20_0_145"/>
          <p:cNvSpPr/>
          <p:nvPr/>
        </p:nvSpPr>
        <p:spPr>
          <a:xfrm>
            <a:off x="9848850" y="6196950"/>
            <a:ext cx="1638300" cy="330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0,73%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65" name="Google Shape;265;g3ec80cd3e20_0_145"/>
          <p:cNvCxnSpPr/>
          <p:nvPr/>
        </p:nvCxnSpPr>
        <p:spPr>
          <a:xfrm>
            <a:off x="666750" y="6515100"/>
            <a:ext cx="10858500" cy="0"/>
          </a:xfrm>
          <a:prstGeom prst="straightConnector1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6" name="Google Shape;266;g3ec80cd3e20_0_145"/>
          <p:cNvSpPr/>
          <p:nvPr/>
        </p:nvSpPr>
        <p:spPr>
          <a:xfrm>
            <a:off x="666750" y="6562725"/>
            <a:ext cx="8096400" cy="171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88"/>
              <a:buFont typeface="Arial"/>
              <a:buNone/>
            </a:pPr>
            <a:r>
              <a:rPr b="0" i="0" lang="ru-RU" sz="788" u="none" cap="none" strike="noStrike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Historia i kultura / Гісторыя і культура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g3ec80cd3e20_0_145"/>
          <p:cNvSpPr/>
          <p:nvPr/>
        </p:nvSpPr>
        <p:spPr>
          <a:xfrm>
            <a:off x="10763250" y="6543675"/>
            <a:ext cx="7620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5"/>
              <a:buFont typeface="Arial"/>
              <a:buNone/>
            </a:pPr>
            <a:r>
              <a:rPr b="0" i="0" lang="ru-RU" sz="825" u="none" cap="none" strike="noStrike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06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g3ec80cd3e20_0_145"/>
          <p:cNvSpPr txBox="1"/>
          <p:nvPr/>
        </p:nvSpPr>
        <p:spPr>
          <a:xfrm>
            <a:off x="2609575" y="2344825"/>
            <a:ext cx="7261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Google Shape;27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183" y="257175"/>
            <a:ext cx="698384" cy="390525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7"/>
          <p:cNvSpPr/>
          <p:nvPr/>
        </p:nvSpPr>
        <p:spPr>
          <a:xfrm>
            <a:off x="1685925" y="323850"/>
            <a:ext cx="4953000" cy="266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7FA8"/>
              </a:buClr>
              <a:buSzPts val="1500"/>
              <a:buFont typeface="Arial"/>
              <a:buNone/>
            </a:pPr>
            <a:r>
              <a:rPr b="1" lang="ru-RU" sz="1500">
                <a:solidFill>
                  <a:srgbClr val="2F7FA8"/>
                </a:solidFill>
                <a:latin typeface="Arial"/>
                <a:ea typeface="Arial"/>
                <a:cs typeface="Arial"/>
                <a:sym typeface="Arial"/>
              </a:rPr>
              <a:t>Polityczna sfera / Палітычная сфера</a:t>
            </a:r>
            <a:endParaRPr/>
          </a:p>
        </p:txBody>
      </p:sp>
      <p:sp>
        <p:nvSpPr>
          <p:cNvPr id="276" name="Google Shape;276;p7"/>
          <p:cNvSpPr/>
          <p:nvPr/>
        </p:nvSpPr>
        <p:spPr>
          <a:xfrm>
            <a:off x="666750" y="742000"/>
            <a:ext cx="10858500" cy="600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16222F"/>
              </a:buClr>
              <a:buSzPts val="1700"/>
              <a:buFont typeface="Arial"/>
              <a:buNone/>
            </a:pPr>
            <a:r>
              <a:rPr b="1" lang="ru-RU" sz="1800">
                <a:solidFill>
                  <a:srgbClr val="16222F"/>
                </a:solidFill>
                <a:latin typeface="Arial"/>
                <a:ea typeface="Arial"/>
                <a:cs typeface="Arial"/>
                <a:sym typeface="Arial"/>
              </a:rPr>
              <a:t>Jak odniósłby się Pan / odniosłaby się Pani do sytuacji, w której Białoruś postanowiłaby zmienić godło państwowe i opracować nowe, inspirowane herbem I Rzeczypospolitej?</a:t>
            </a:r>
            <a:endParaRPr sz="1800"/>
          </a:p>
        </p:txBody>
      </p:sp>
      <p:sp>
        <p:nvSpPr>
          <p:cNvPr id="277" name="Google Shape;277;p7"/>
          <p:cNvSpPr/>
          <p:nvPr/>
        </p:nvSpPr>
        <p:spPr>
          <a:xfrm>
            <a:off x="666750" y="1313575"/>
            <a:ext cx="10858500" cy="620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16222F"/>
              </a:buClr>
              <a:buSzPts val="1700"/>
              <a:buFont typeface="Arial"/>
              <a:buNone/>
            </a:pPr>
            <a:r>
              <a:rPr b="1" lang="ru-RU" sz="1800">
                <a:solidFill>
                  <a:srgbClr val="16222F"/>
                </a:solidFill>
                <a:latin typeface="Arial"/>
                <a:ea typeface="Arial"/>
                <a:cs typeface="Arial"/>
                <a:sym typeface="Arial"/>
              </a:rPr>
              <a:t>Як бы Вы паставіліся да сітуацыі, калі б Беларусь вырашыла змяніць дзяржаўны герб і распрацаваць новы, натхнёны гербам Першай Рэчы Паспалітай?</a:t>
            </a:r>
            <a:endParaRPr sz="1800"/>
          </a:p>
        </p:txBody>
      </p:sp>
      <p:sp>
        <p:nvSpPr>
          <p:cNvPr id="278" name="Google Shape;278;p7"/>
          <p:cNvSpPr/>
          <p:nvPr/>
        </p:nvSpPr>
        <p:spPr>
          <a:xfrm>
            <a:off x="666750" y="2076450"/>
            <a:ext cx="7239000" cy="552450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7"/>
          <p:cNvSpPr/>
          <p:nvPr/>
        </p:nvSpPr>
        <p:spPr>
          <a:xfrm>
            <a:off x="7905750" y="2076450"/>
            <a:ext cx="1809750" cy="552450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7"/>
          <p:cNvSpPr/>
          <p:nvPr/>
        </p:nvSpPr>
        <p:spPr>
          <a:xfrm>
            <a:off x="9715500" y="2076450"/>
            <a:ext cx="1809750" cy="552450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7"/>
          <p:cNvSpPr/>
          <p:nvPr/>
        </p:nvSpPr>
        <p:spPr>
          <a:xfrm>
            <a:off x="838200" y="2143125"/>
            <a:ext cx="6896100" cy="20002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82"/>
              <a:buFont typeface="Arial"/>
              <a:buNone/>
            </a:pPr>
            <a:r>
              <a:rPr b="1" lang="ru-RU" sz="1283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Odpowiedź</a:t>
            </a:r>
            <a:endParaRPr/>
          </a:p>
        </p:txBody>
      </p:sp>
      <p:sp>
        <p:nvSpPr>
          <p:cNvPr id="282" name="Google Shape;282;p7"/>
          <p:cNvSpPr/>
          <p:nvPr/>
        </p:nvSpPr>
        <p:spPr>
          <a:xfrm>
            <a:off x="838200" y="2362200"/>
            <a:ext cx="68961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70"/>
              <a:buFont typeface="Arial"/>
              <a:buNone/>
            </a:pPr>
            <a:r>
              <a:rPr b="1" lang="ru-RU" sz="117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Адказ</a:t>
            </a:r>
            <a:endParaRPr/>
          </a:p>
        </p:txBody>
      </p:sp>
      <p:sp>
        <p:nvSpPr>
          <p:cNvPr id="283" name="Google Shape;283;p7"/>
          <p:cNvSpPr/>
          <p:nvPr/>
        </p:nvSpPr>
        <p:spPr>
          <a:xfrm>
            <a:off x="7905750" y="2124075"/>
            <a:ext cx="1809750" cy="4572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38"/>
              <a:buFont typeface="Arial"/>
              <a:buNone/>
            </a:pPr>
            <a:r>
              <a:rPr b="1" lang="ru-RU" sz="1238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Polska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38"/>
              <a:buFont typeface="Arial"/>
              <a:buNone/>
            </a:pPr>
            <a:r>
              <a:rPr b="1" lang="ru-RU" sz="1238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Польшча</a:t>
            </a:r>
            <a:endParaRPr/>
          </a:p>
        </p:txBody>
      </p:sp>
      <p:sp>
        <p:nvSpPr>
          <p:cNvPr id="284" name="Google Shape;284;p7"/>
          <p:cNvSpPr/>
          <p:nvPr/>
        </p:nvSpPr>
        <p:spPr>
          <a:xfrm>
            <a:off x="9715500" y="2124075"/>
            <a:ext cx="1809750" cy="4572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38"/>
              <a:buFont typeface="Arial"/>
              <a:buNone/>
            </a:pPr>
            <a:r>
              <a:rPr b="1" lang="ru-RU" sz="1238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Litwa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38"/>
              <a:buFont typeface="Arial"/>
              <a:buNone/>
            </a:pPr>
            <a:r>
              <a:rPr b="1" lang="ru-RU" sz="1238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Літва</a:t>
            </a:r>
            <a:endParaRPr/>
          </a:p>
        </p:txBody>
      </p:sp>
      <p:sp>
        <p:nvSpPr>
          <p:cNvPr id="285" name="Google Shape;285;p7"/>
          <p:cNvSpPr/>
          <p:nvPr/>
        </p:nvSpPr>
        <p:spPr>
          <a:xfrm>
            <a:off x="666750" y="2628900"/>
            <a:ext cx="7239000" cy="6096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7"/>
          <p:cNvSpPr/>
          <p:nvPr/>
        </p:nvSpPr>
        <p:spPr>
          <a:xfrm>
            <a:off x="7905750" y="2628900"/>
            <a:ext cx="1809750" cy="6096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7"/>
          <p:cNvSpPr/>
          <p:nvPr/>
        </p:nvSpPr>
        <p:spPr>
          <a:xfrm>
            <a:off x="9715500" y="2628900"/>
            <a:ext cx="1809750" cy="6096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7"/>
          <p:cNvSpPr/>
          <p:nvPr/>
        </p:nvSpPr>
        <p:spPr>
          <a:xfrm>
            <a:off x="838200" y="2686050"/>
            <a:ext cx="6896100" cy="2476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lang="ru-RU" sz="14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Zdecydowanie negatywnie</a:t>
            </a:r>
            <a:endParaRPr/>
          </a:p>
        </p:txBody>
      </p:sp>
      <p:sp>
        <p:nvSpPr>
          <p:cNvPr id="289" name="Google Shape;289;p7"/>
          <p:cNvSpPr/>
          <p:nvPr/>
        </p:nvSpPr>
        <p:spPr>
          <a:xfrm>
            <a:off x="838200" y="2933700"/>
            <a:ext cx="6896100" cy="2476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0" lang="ru-RU" sz="14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Адназначна адмоўна</a:t>
            </a:r>
            <a:endParaRPr/>
          </a:p>
        </p:txBody>
      </p:sp>
      <p:sp>
        <p:nvSpPr>
          <p:cNvPr id="290" name="Google Shape;290;p7"/>
          <p:cNvSpPr/>
          <p:nvPr/>
        </p:nvSpPr>
        <p:spPr>
          <a:xfrm>
            <a:off x="7981950" y="2667000"/>
            <a:ext cx="1657350" cy="533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725"/>
              <a:buFont typeface="Arial"/>
              <a:buNone/>
            </a:pPr>
            <a:r>
              <a:rPr b="1" lang="ru-RU" sz="1725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14,4%</a:t>
            </a:r>
            <a:endParaRPr/>
          </a:p>
        </p:txBody>
      </p:sp>
      <p:sp>
        <p:nvSpPr>
          <p:cNvPr id="291" name="Google Shape;291;p7"/>
          <p:cNvSpPr/>
          <p:nvPr/>
        </p:nvSpPr>
        <p:spPr>
          <a:xfrm>
            <a:off x="9791700" y="2667000"/>
            <a:ext cx="1657350" cy="533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725"/>
              <a:buFont typeface="Arial"/>
              <a:buNone/>
            </a:pPr>
            <a:r>
              <a:rPr b="1" lang="ru-RU" sz="1725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32,1%</a:t>
            </a:r>
            <a:endParaRPr/>
          </a:p>
        </p:txBody>
      </p:sp>
      <p:sp>
        <p:nvSpPr>
          <p:cNvPr id="292" name="Google Shape;292;p7"/>
          <p:cNvSpPr/>
          <p:nvPr/>
        </p:nvSpPr>
        <p:spPr>
          <a:xfrm>
            <a:off x="666750" y="3238500"/>
            <a:ext cx="7239000" cy="6096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7"/>
          <p:cNvSpPr/>
          <p:nvPr/>
        </p:nvSpPr>
        <p:spPr>
          <a:xfrm>
            <a:off x="7905750" y="3238500"/>
            <a:ext cx="1809750" cy="6096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7"/>
          <p:cNvSpPr/>
          <p:nvPr/>
        </p:nvSpPr>
        <p:spPr>
          <a:xfrm>
            <a:off x="9715500" y="3238500"/>
            <a:ext cx="1809750" cy="6096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7"/>
          <p:cNvSpPr/>
          <p:nvPr/>
        </p:nvSpPr>
        <p:spPr>
          <a:xfrm>
            <a:off x="838200" y="3295650"/>
            <a:ext cx="6896100" cy="2476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lang="ru-RU" sz="14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Raczej negatywnie</a:t>
            </a:r>
            <a:endParaRPr/>
          </a:p>
        </p:txBody>
      </p:sp>
      <p:sp>
        <p:nvSpPr>
          <p:cNvPr id="296" name="Google Shape;296;p7"/>
          <p:cNvSpPr/>
          <p:nvPr/>
        </p:nvSpPr>
        <p:spPr>
          <a:xfrm>
            <a:off x="838200" y="3543300"/>
            <a:ext cx="6896100" cy="2476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0" lang="ru-RU" sz="14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Хутчэй адмоўна</a:t>
            </a:r>
            <a:endParaRPr/>
          </a:p>
        </p:txBody>
      </p:sp>
      <p:sp>
        <p:nvSpPr>
          <p:cNvPr id="297" name="Google Shape;297;p7"/>
          <p:cNvSpPr/>
          <p:nvPr/>
        </p:nvSpPr>
        <p:spPr>
          <a:xfrm>
            <a:off x="7981950" y="3276600"/>
            <a:ext cx="1657350" cy="533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725"/>
              <a:buFont typeface="Arial"/>
              <a:buNone/>
            </a:pPr>
            <a:r>
              <a:rPr b="1" lang="ru-RU" sz="1725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21,9%</a:t>
            </a:r>
            <a:endParaRPr/>
          </a:p>
        </p:txBody>
      </p:sp>
      <p:sp>
        <p:nvSpPr>
          <p:cNvPr id="298" name="Google Shape;298;p7"/>
          <p:cNvSpPr/>
          <p:nvPr/>
        </p:nvSpPr>
        <p:spPr>
          <a:xfrm>
            <a:off x="9791700" y="3276600"/>
            <a:ext cx="1657350" cy="533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725"/>
              <a:buFont typeface="Arial"/>
              <a:buNone/>
            </a:pPr>
            <a:r>
              <a:rPr b="1" lang="ru-RU" sz="1725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15,0%</a:t>
            </a:r>
            <a:endParaRPr/>
          </a:p>
        </p:txBody>
      </p:sp>
      <p:sp>
        <p:nvSpPr>
          <p:cNvPr id="299" name="Google Shape;299;p7"/>
          <p:cNvSpPr/>
          <p:nvPr/>
        </p:nvSpPr>
        <p:spPr>
          <a:xfrm>
            <a:off x="666750" y="3848100"/>
            <a:ext cx="7239000" cy="6096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7"/>
          <p:cNvSpPr/>
          <p:nvPr/>
        </p:nvSpPr>
        <p:spPr>
          <a:xfrm>
            <a:off x="7905750" y="3848100"/>
            <a:ext cx="1809750" cy="6096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7"/>
          <p:cNvSpPr/>
          <p:nvPr/>
        </p:nvSpPr>
        <p:spPr>
          <a:xfrm>
            <a:off x="9715500" y="3848100"/>
            <a:ext cx="1809750" cy="6096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7"/>
          <p:cNvSpPr/>
          <p:nvPr/>
        </p:nvSpPr>
        <p:spPr>
          <a:xfrm>
            <a:off x="838200" y="3905250"/>
            <a:ext cx="6896100" cy="2476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22F"/>
              </a:buClr>
              <a:buSzPts val="1400"/>
              <a:buFont typeface="Arial"/>
              <a:buNone/>
            </a:pPr>
            <a:r>
              <a:rPr b="1" lang="ru-RU" sz="1400">
                <a:solidFill>
                  <a:srgbClr val="16222F"/>
                </a:solidFill>
                <a:latin typeface="Arial"/>
                <a:ea typeface="Arial"/>
                <a:cs typeface="Arial"/>
                <a:sym typeface="Arial"/>
              </a:rPr>
              <a:t>Ani pozytywnie, ani negatywnie / jest mi to obojętne</a:t>
            </a:r>
            <a:endParaRPr/>
          </a:p>
        </p:txBody>
      </p:sp>
      <p:sp>
        <p:nvSpPr>
          <p:cNvPr id="303" name="Google Shape;303;p7"/>
          <p:cNvSpPr/>
          <p:nvPr/>
        </p:nvSpPr>
        <p:spPr>
          <a:xfrm>
            <a:off x="838200" y="4152900"/>
            <a:ext cx="6896100" cy="2476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22F"/>
              </a:buClr>
              <a:buSzPts val="1400"/>
              <a:buFont typeface="Arial"/>
              <a:buNone/>
            </a:pPr>
            <a:r>
              <a:rPr b="0" lang="ru-RU" sz="1400">
                <a:solidFill>
                  <a:srgbClr val="16222F"/>
                </a:solidFill>
                <a:latin typeface="Arial"/>
                <a:ea typeface="Arial"/>
                <a:cs typeface="Arial"/>
                <a:sym typeface="Arial"/>
              </a:rPr>
              <a:t>Ні станоўча, ні адмоўна / мне гэта абыякава</a:t>
            </a:r>
            <a:endParaRPr/>
          </a:p>
        </p:txBody>
      </p:sp>
      <p:sp>
        <p:nvSpPr>
          <p:cNvPr id="304" name="Google Shape;304;p7"/>
          <p:cNvSpPr/>
          <p:nvPr/>
        </p:nvSpPr>
        <p:spPr>
          <a:xfrm>
            <a:off x="7981950" y="3886200"/>
            <a:ext cx="1657350" cy="533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725"/>
              <a:buFont typeface="Arial"/>
              <a:buNone/>
            </a:pPr>
            <a:r>
              <a:rPr b="1" lang="ru-RU" sz="1725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45,0%</a:t>
            </a:r>
            <a:endParaRPr/>
          </a:p>
        </p:txBody>
      </p:sp>
      <p:sp>
        <p:nvSpPr>
          <p:cNvPr id="305" name="Google Shape;305;p7"/>
          <p:cNvSpPr/>
          <p:nvPr/>
        </p:nvSpPr>
        <p:spPr>
          <a:xfrm>
            <a:off x="9791700" y="3886200"/>
            <a:ext cx="1657350" cy="533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725"/>
              <a:buFont typeface="Arial"/>
              <a:buNone/>
            </a:pPr>
            <a:r>
              <a:rPr b="1" lang="ru-RU" sz="1725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16,4%</a:t>
            </a:r>
            <a:endParaRPr/>
          </a:p>
        </p:txBody>
      </p:sp>
      <p:sp>
        <p:nvSpPr>
          <p:cNvPr id="306" name="Google Shape;306;p7"/>
          <p:cNvSpPr/>
          <p:nvPr/>
        </p:nvSpPr>
        <p:spPr>
          <a:xfrm>
            <a:off x="666750" y="4457700"/>
            <a:ext cx="7239000" cy="6096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7"/>
          <p:cNvSpPr/>
          <p:nvPr/>
        </p:nvSpPr>
        <p:spPr>
          <a:xfrm>
            <a:off x="7905750" y="4457700"/>
            <a:ext cx="1809750" cy="6096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7"/>
          <p:cNvSpPr/>
          <p:nvPr/>
        </p:nvSpPr>
        <p:spPr>
          <a:xfrm>
            <a:off x="9715500" y="4457700"/>
            <a:ext cx="1809750" cy="6096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7"/>
          <p:cNvSpPr/>
          <p:nvPr/>
        </p:nvSpPr>
        <p:spPr>
          <a:xfrm>
            <a:off x="838200" y="4514850"/>
            <a:ext cx="6896100" cy="2476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lang="ru-RU" sz="14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Raczej pozytywnie</a:t>
            </a:r>
            <a:endParaRPr/>
          </a:p>
        </p:txBody>
      </p:sp>
      <p:sp>
        <p:nvSpPr>
          <p:cNvPr id="310" name="Google Shape;310;p7"/>
          <p:cNvSpPr/>
          <p:nvPr/>
        </p:nvSpPr>
        <p:spPr>
          <a:xfrm>
            <a:off x="838200" y="4762500"/>
            <a:ext cx="6896100" cy="2476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0" lang="ru-RU" sz="14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Хутчэй станоўча</a:t>
            </a:r>
            <a:endParaRPr/>
          </a:p>
        </p:txBody>
      </p:sp>
      <p:sp>
        <p:nvSpPr>
          <p:cNvPr id="311" name="Google Shape;311;p7"/>
          <p:cNvSpPr/>
          <p:nvPr/>
        </p:nvSpPr>
        <p:spPr>
          <a:xfrm>
            <a:off x="7981950" y="4495800"/>
            <a:ext cx="1657350" cy="533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725"/>
              <a:buFont typeface="Arial"/>
              <a:buNone/>
            </a:pPr>
            <a:r>
              <a:rPr b="1" lang="ru-RU" sz="1725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14,5%</a:t>
            </a:r>
            <a:endParaRPr/>
          </a:p>
        </p:txBody>
      </p:sp>
      <p:sp>
        <p:nvSpPr>
          <p:cNvPr id="312" name="Google Shape;312;p7"/>
          <p:cNvSpPr/>
          <p:nvPr/>
        </p:nvSpPr>
        <p:spPr>
          <a:xfrm>
            <a:off x="9791700" y="4495800"/>
            <a:ext cx="1657350" cy="533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725"/>
              <a:buFont typeface="Arial"/>
              <a:buNone/>
            </a:pPr>
            <a:r>
              <a:rPr b="1" lang="ru-RU" sz="1725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15,9%</a:t>
            </a:r>
            <a:endParaRPr/>
          </a:p>
        </p:txBody>
      </p:sp>
      <p:sp>
        <p:nvSpPr>
          <p:cNvPr id="313" name="Google Shape;313;p7"/>
          <p:cNvSpPr/>
          <p:nvPr/>
        </p:nvSpPr>
        <p:spPr>
          <a:xfrm>
            <a:off x="666750" y="5067300"/>
            <a:ext cx="7239000" cy="6096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7"/>
          <p:cNvSpPr/>
          <p:nvPr/>
        </p:nvSpPr>
        <p:spPr>
          <a:xfrm>
            <a:off x="7905750" y="5067300"/>
            <a:ext cx="1809750" cy="6096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7"/>
          <p:cNvSpPr/>
          <p:nvPr/>
        </p:nvSpPr>
        <p:spPr>
          <a:xfrm>
            <a:off x="9715500" y="5067300"/>
            <a:ext cx="1809750" cy="6096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7"/>
          <p:cNvSpPr/>
          <p:nvPr/>
        </p:nvSpPr>
        <p:spPr>
          <a:xfrm>
            <a:off x="838200" y="5124450"/>
            <a:ext cx="6896100" cy="2476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lang="ru-RU" sz="14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Zdecydowanie pozytywnie</a:t>
            </a:r>
            <a:endParaRPr/>
          </a:p>
        </p:txBody>
      </p:sp>
      <p:sp>
        <p:nvSpPr>
          <p:cNvPr id="317" name="Google Shape;317;p7"/>
          <p:cNvSpPr/>
          <p:nvPr/>
        </p:nvSpPr>
        <p:spPr>
          <a:xfrm>
            <a:off x="838200" y="5372100"/>
            <a:ext cx="6896100" cy="2476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0" lang="ru-RU" sz="14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Адназначна станоўча</a:t>
            </a:r>
            <a:endParaRPr/>
          </a:p>
        </p:txBody>
      </p:sp>
      <p:sp>
        <p:nvSpPr>
          <p:cNvPr id="318" name="Google Shape;318;p7"/>
          <p:cNvSpPr/>
          <p:nvPr/>
        </p:nvSpPr>
        <p:spPr>
          <a:xfrm>
            <a:off x="7981950" y="5105400"/>
            <a:ext cx="1657350" cy="533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725"/>
              <a:buFont typeface="Arial"/>
              <a:buNone/>
            </a:pPr>
            <a:r>
              <a:rPr b="1" lang="ru-RU" sz="1725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4,2%</a:t>
            </a:r>
            <a:endParaRPr/>
          </a:p>
        </p:txBody>
      </p:sp>
      <p:sp>
        <p:nvSpPr>
          <p:cNvPr id="319" name="Google Shape;319;p7"/>
          <p:cNvSpPr/>
          <p:nvPr/>
        </p:nvSpPr>
        <p:spPr>
          <a:xfrm>
            <a:off x="9791700" y="5105400"/>
            <a:ext cx="1657350" cy="533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725"/>
              <a:buFont typeface="Arial"/>
              <a:buNone/>
            </a:pPr>
            <a:r>
              <a:rPr b="1" lang="ru-RU" sz="1725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3,4%</a:t>
            </a:r>
            <a:endParaRPr/>
          </a:p>
        </p:txBody>
      </p:sp>
      <p:sp>
        <p:nvSpPr>
          <p:cNvPr id="320" name="Google Shape;320;p7"/>
          <p:cNvSpPr/>
          <p:nvPr/>
        </p:nvSpPr>
        <p:spPr>
          <a:xfrm>
            <a:off x="666750" y="5676900"/>
            <a:ext cx="7239000" cy="6096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7"/>
          <p:cNvSpPr/>
          <p:nvPr/>
        </p:nvSpPr>
        <p:spPr>
          <a:xfrm>
            <a:off x="7905750" y="5676900"/>
            <a:ext cx="1809750" cy="6096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7"/>
          <p:cNvSpPr/>
          <p:nvPr/>
        </p:nvSpPr>
        <p:spPr>
          <a:xfrm>
            <a:off x="9715500" y="5676900"/>
            <a:ext cx="1809750" cy="6096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7"/>
          <p:cNvSpPr/>
          <p:nvPr/>
        </p:nvSpPr>
        <p:spPr>
          <a:xfrm>
            <a:off x="838200" y="5734050"/>
            <a:ext cx="6896100" cy="2476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lang="ru-RU" sz="14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Trudno powiedzieć</a:t>
            </a:r>
            <a:endParaRPr/>
          </a:p>
        </p:txBody>
      </p:sp>
      <p:sp>
        <p:nvSpPr>
          <p:cNvPr id="324" name="Google Shape;324;p7"/>
          <p:cNvSpPr/>
          <p:nvPr/>
        </p:nvSpPr>
        <p:spPr>
          <a:xfrm>
            <a:off x="838200" y="5981700"/>
            <a:ext cx="6896100" cy="2476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0" lang="ru-RU" sz="14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Цяжка сказаць</a:t>
            </a:r>
            <a:endParaRPr/>
          </a:p>
        </p:txBody>
      </p:sp>
      <p:sp>
        <p:nvSpPr>
          <p:cNvPr id="325" name="Google Shape;325;p7"/>
          <p:cNvSpPr/>
          <p:nvPr/>
        </p:nvSpPr>
        <p:spPr>
          <a:xfrm>
            <a:off x="7981950" y="5715000"/>
            <a:ext cx="1657350" cy="533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725"/>
              <a:buFont typeface="Arial"/>
              <a:buNone/>
            </a:pPr>
            <a:r>
              <a:rPr b="1" lang="ru-RU" sz="1725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—</a:t>
            </a:r>
            <a:endParaRPr/>
          </a:p>
        </p:txBody>
      </p:sp>
      <p:sp>
        <p:nvSpPr>
          <p:cNvPr id="326" name="Google Shape;326;p7"/>
          <p:cNvSpPr/>
          <p:nvPr/>
        </p:nvSpPr>
        <p:spPr>
          <a:xfrm>
            <a:off x="9791700" y="5715000"/>
            <a:ext cx="1657350" cy="533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725"/>
              <a:buFont typeface="Arial"/>
              <a:buNone/>
            </a:pPr>
            <a:r>
              <a:rPr b="1" lang="ru-RU" sz="1725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17,1%</a:t>
            </a:r>
            <a:endParaRPr/>
          </a:p>
        </p:txBody>
      </p:sp>
      <p:cxnSp>
        <p:nvCxnSpPr>
          <p:cNvPr id="327" name="Google Shape;327;p7"/>
          <p:cNvCxnSpPr/>
          <p:nvPr/>
        </p:nvCxnSpPr>
        <p:spPr>
          <a:xfrm>
            <a:off x="666750" y="6515100"/>
            <a:ext cx="10858500" cy="0"/>
          </a:xfrm>
          <a:prstGeom prst="straightConnector1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8" name="Google Shape;328;p7"/>
          <p:cNvSpPr/>
          <p:nvPr/>
        </p:nvSpPr>
        <p:spPr>
          <a:xfrm>
            <a:off x="666750" y="6562725"/>
            <a:ext cx="72390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675"/>
              </a:buClr>
              <a:buSzPts val="788"/>
              <a:buFont typeface="Arial"/>
              <a:buNone/>
            </a:pPr>
            <a:r>
              <a:rPr b="0" lang="ru-RU" sz="788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Historia i kultura / Гісторыя і культура</a:t>
            </a:r>
            <a:endParaRPr/>
          </a:p>
        </p:txBody>
      </p:sp>
      <p:sp>
        <p:nvSpPr>
          <p:cNvPr id="329" name="Google Shape;329;p7"/>
          <p:cNvSpPr/>
          <p:nvPr/>
        </p:nvSpPr>
        <p:spPr>
          <a:xfrm>
            <a:off x="10763250" y="6543675"/>
            <a:ext cx="7620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26675"/>
              </a:buClr>
              <a:buSzPts val="825"/>
              <a:buFont typeface="Arial"/>
              <a:buNone/>
            </a:pPr>
            <a:r>
              <a:rPr b="0" lang="ru-RU" sz="825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07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8"/>
          <p:cNvSpPr/>
          <p:nvPr/>
        </p:nvSpPr>
        <p:spPr>
          <a:xfrm>
            <a:off x="0" y="308371"/>
            <a:ext cx="12192000" cy="6858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8"/>
          <p:cNvSpPr/>
          <p:nvPr/>
        </p:nvSpPr>
        <p:spPr>
          <a:xfrm>
            <a:off x="666750" y="257175"/>
            <a:ext cx="857250" cy="39052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7" name="Google Shape;33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183" y="257175"/>
            <a:ext cx="698384" cy="390525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8"/>
          <p:cNvSpPr/>
          <p:nvPr/>
        </p:nvSpPr>
        <p:spPr>
          <a:xfrm>
            <a:off x="1685925" y="323850"/>
            <a:ext cx="4953000" cy="266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7FA8"/>
              </a:buClr>
              <a:buSzPts val="1500"/>
              <a:buFont typeface="Arial"/>
              <a:buNone/>
            </a:pPr>
            <a:r>
              <a:rPr b="1" lang="ru-RU" sz="1500">
                <a:solidFill>
                  <a:srgbClr val="2F7FA8"/>
                </a:solidFill>
                <a:latin typeface="Arial"/>
                <a:ea typeface="Arial"/>
                <a:cs typeface="Arial"/>
                <a:sym typeface="Arial"/>
              </a:rPr>
              <a:t>Polityczna sfera / Палітычная сфера</a:t>
            </a:r>
            <a:endParaRPr/>
          </a:p>
        </p:txBody>
      </p:sp>
      <p:sp>
        <p:nvSpPr>
          <p:cNvPr id="339" name="Google Shape;339;p8"/>
          <p:cNvSpPr/>
          <p:nvPr/>
        </p:nvSpPr>
        <p:spPr>
          <a:xfrm>
            <a:off x="666750" y="876300"/>
            <a:ext cx="10858500" cy="4095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2025"/>
              <a:buFont typeface="Arial"/>
              <a:buNone/>
            </a:pPr>
            <a:r>
              <a:rPr b="1" lang="ru-RU" sz="18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Które z poniższych stwierdzeń jest Pana/Pani zdaniem bliższe prawdy?</a:t>
            </a:r>
            <a:endParaRPr sz="1800"/>
          </a:p>
        </p:txBody>
      </p:sp>
      <p:sp>
        <p:nvSpPr>
          <p:cNvPr id="340" name="Google Shape;340;p8"/>
          <p:cNvSpPr/>
          <p:nvPr/>
        </p:nvSpPr>
        <p:spPr>
          <a:xfrm>
            <a:off x="666750" y="1304925"/>
            <a:ext cx="10858500" cy="3714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762"/>
              <a:buFont typeface="Arial"/>
              <a:buNone/>
            </a:pPr>
            <a:r>
              <a:rPr b="1" lang="ru-RU" sz="18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Якое з наступных сцвярджэнняў, на Вашу думку, бліжэйшае да праўды?</a:t>
            </a:r>
            <a:endParaRPr sz="1800"/>
          </a:p>
        </p:txBody>
      </p:sp>
      <p:sp>
        <p:nvSpPr>
          <p:cNvPr id="341" name="Google Shape;341;p8"/>
          <p:cNvSpPr/>
          <p:nvPr/>
        </p:nvSpPr>
        <p:spPr>
          <a:xfrm>
            <a:off x="666750" y="1743075"/>
            <a:ext cx="9048750" cy="419100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8"/>
          <p:cNvSpPr/>
          <p:nvPr/>
        </p:nvSpPr>
        <p:spPr>
          <a:xfrm>
            <a:off x="9715500" y="1743075"/>
            <a:ext cx="1809750" cy="419100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8"/>
          <p:cNvSpPr/>
          <p:nvPr/>
        </p:nvSpPr>
        <p:spPr>
          <a:xfrm>
            <a:off x="838200" y="1790700"/>
            <a:ext cx="8705850" cy="16192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58"/>
              <a:buFont typeface="Arial"/>
              <a:buNone/>
            </a:pPr>
            <a:r>
              <a:rPr b="1" lang="ru-RU" sz="1158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Odpowiedź</a:t>
            </a:r>
            <a:endParaRPr/>
          </a:p>
        </p:txBody>
      </p:sp>
      <p:sp>
        <p:nvSpPr>
          <p:cNvPr id="344" name="Google Shape;344;p8"/>
          <p:cNvSpPr/>
          <p:nvPr/>
        </p:nvSpPr>
        <p:spPr>
          <a:xfrm>
            <a:off x="838200" y="1971675"/>
            <a:ext cx="8705850" cy="1333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61"/>
              <a:buFont typeface="Arial"/>
              <a:buNone/>
            </a:pPr>
            <a:r>
              <a:rPr b="1" lang="ru-RU" sz="96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Адказ</a:t>
            </a:r>
            <a:endParaRPr/>
          </a:p>
        </p:txBody>
      </p:sp>
      <p:sp>
        <p:nvSpPr>
          <p:cNvPr id="345" name="Google Shape;345;p8"/>
          <p:cNvSpPr/>
          <p:nvPr/>
        </p:nvSpPr>
        <p:spPr>
          <a:xfrm>
            <a:off x="9715500" y="1790700"/>
            <a:ext cx="1809750" cy="3238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50"/>
              <a:buFont typeface="Arial"/>
              <a:buNone/>
            </a:pPr>
            <a:r>
              <a:rPr b="1" lang="ru-RU" sz="16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%</a:t>
            </a:r>
            <a:endParaRPr/>
          </a:p>
        </p:txBody>
      </p:sp>
      <p:sp>
        <p:nvSpPr>
          <p:cNvPr id="346" name="Google Shape;346;p8"/>
          <p:cNvSpPr/>
          <p:nvPr/>
        </p:nvSpPr>
        <p:spPr>
          <a:xfrm>
            <a:off x="666750" y="2162175"/>
            <a:ext cx="9048750" cy="1050131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8"/>
          <p:cNvSpPr/>
          <p:nvPr/>
        </p:nvSpPr>
        <p:spPr>
          <a:xfrm>
            <a:off x="9715500" y="2162175"/>
            <a:ext cx="1809750" cy="1050131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8"/>
          <p:cNvSpPr/>
          <p:nvPr/>
        </p:nvSpPr>
        <p:spPr>
          <a:xfrm>
            <a:off x="838200" y="2338975"/>
            <a:ext cx="8715300" cy="4869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lang="ru-RU" sz="16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Białorusini są odrębnym narodem</a:t>
            </a:r>
            <a:endParaRPr sz="1600"/>
          </a:p>
        </p:txBody>
      </p:sp>
      <p:sp>
        <p:nvSpPr>
          <p:cNvPr id="349" name="Google Shape;349;p8"/>
          <p:cNvSpPr/>
          <p:nvPr/>
        </p:nvSpPr>
        <p:spPr>
          <a:xfrm>
            <a:off x="833475" y="2646126"/>
            <a:ext cx="8715300" cy="371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0" lang="ru-RU" sz="16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Беларусы з'яўляюцца самастойным народам</a:t>
            </a:r>
            <a:endParaRPr sz="1600"/>
          </a:p>
        </p:txBody>
      </p:sp>
      <p:sp>
        <p:nvSpPr>
          <p:cNvPr id="350" name="Google Shape;350;p8"/>
          <p:cNvSpPr/>
          <p:nvPr/>
        </p:nvSpPr>
        <p:spPr>
          <a:xfrm>
            <a:off x="9791700" y="2181225"/>
            <a:ext cx="1657350" cy="1012031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lang="ru-RU" sz="165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39,2%</a:t>
            </a:r>
            <a:endParaRPr/>
          </a:p>
        </p:txBody>
      </p:sp>
      <p:sp>
        <p:nvSpPr>
          <p:cNvPr id="351" name="Google Shape;351;p8"/>
          <p:cNvSpPr/>
          <p:nvPr/>
        </p:nvSpPr>
        <p:spPr>
          <a:xfrm>
            <a:off x="666750" y="3212306"/>
            <a:ext cx="9048900" cy="10500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8"/>
          <p:cNvSpPr/>
          <p:nvPr/>
        </p:nvSpPr>
        <p:spPr>
          <a:xfrm>
            <a:off x="9715500" y="3212306"/>
            <a:ext cx="1809750" cy="1050131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8"/>
          <p:cNvSpPr/>
          <p:nvPr/>
        </p:nvSpPr>
        <p:spPr>
          <a:xfrm>
            <a:off x="838200" y="3271151"/>
            <a:ext cx="8706000" cy="612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lang="ru-RU" sz="16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Białorusini nie są odrębnym narodem, lecz stanowią odłam narodu rosyjskiego</a:t>
            </a:r>
            <a:endParaRPr sz="1600"/>
          </a:p>
        </p:txBody>
      </p:sp>
      <p:sp>
        <p:nvSpPr>
          <p:cNvPr id="354" name="Google Shape;354;p8"/>
          <p:cNvSpPr/>
          <p:nvPr/>
        </p:nvSpPr>
        <p:spPr>
          <a:xfrm>
            <a:off x="945500" y="3631025"/>
            <a:ext cx="8607900" cy="612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0" lang="ru-RU" sz="16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Беларусы не з'яўляюцца самастойным народам, а ўяўляюць сабой адгалінаванне рускага народа</a:t>
            </a:r>
            <a:endParaRPr sz="1600"/>
          </a:p>
        </p:txBody>
      </p:sp>
      <p:sp>
        <p:nvSpPr>
          <p:cNvPr id="355" name="Google Shape;355;p8"/>
          <p:cNvSpPr/>
          <p:nvPr/>
        </p:nvSpPr>
        <p:spPr>
          <a:xfrm>
            <a:off x="9791700" y="3231356"/>
            <a:ext cx="1657350" cy="1012031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lang="ru-RU" sz="165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35,4%</a:t>
            </a:r>
            <a:endParaRPr/>
          </a:p>
        </p:txBody>
      </p:sp>
      <p:sp>
        <p:nvSpPr>
          <p:cNvPr id="356" name="Google Shape;356;p8"/>
          <p:cNvSpPr/>
          <p:nvPr/>
        </p:nvSpPr>
        <p:spPr>
          <a:xfrm>
            <a:off x="666750" y="4262438"/>
            <a:ext cx="9048750" cy="1050131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8"/>
          <p:cNvSpPr/>
          <p:nvPr/>
        </p:nvSpPr>
        <p:spPr>
          <a:xfrm>
            <a:off x="9715500" y="4262438"/>
            <a:ext cx="1809750" cy="1050131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8"/>
          <p:cNvSpPr/>
          <p:nvPr/>
        </p:nvSpPr>
        <p:spPr>
          <a:xfrm>
            <a:off x="838200" y="4373576"/>
            <a:ext cx="8715300" cy="4869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lang="ru-RU" sz="16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Białorusini nie są odrębnym narodem, lecz stanowią odłam narodu ukraińskiego</a:t>
            </a:r>
            <a:endParaRPr sz="1600"/>
          </a:p>
        </p:txBody>
      </p:sp>
      <p:sp>
        <p:nvSpPr>
          <p:cNvPr id="359" name="Google Shape;359;p8"/>
          <p:cNvSpPr/>
          <p:nvPr/>
        </p:nvSpPr>
        <p:spPr>
          <a:xfrm>
            <a:off x="940875" y="4659475"/>
            <a:ext cx="8607900" cy="612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0" lang="ru-RU" sz="16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Беларусы не з'яўляюцца самастойным народам, а ўяўляюць сабой адгалінаванне ўкраінскага народа</a:t>
            </a:r>
            <a:endParaRPr sz="1600"/>
          </a:p>
        </p:txBody>
      </p:sp>
      <p:sp>
        <p:nvSpPr>
          <p:cNvPr id="360" name="Google Shape;360;p8"/>
          <p:cNvSpPr/>
          <p:nvPr/>
        </p:nvSpPr>
        <p:spPr>
          <a:xfrm>
            <a:off x="9791700" y="4281488"/>
            <a:ext cx="1657350" cy="1012031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lang="ru-RU" sz="165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5,9%</a:t>
            </a:r>
            <a:endParaRPr/>
          </a:p>
        </p:txBody>
      </p:sp>
      <p:sp>
        <p:nvSpPr>
          <p:cNvPr id="361" name="Google Shape;361;p8"/>
          <p:cNvSpPr/>
          <p:nvPr/>
        </p:nvSpPr>
        <p:spPr>
          <a:xfrm>
            <a:off x="666750" y="5312569"/>
            <a:ext cx="9048750" cy="1050131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8"/>
          <p:cNvSpPr/>
          <p:nvPr/>
        </p:nvSpPr>
        <p:spPr>
          <a:xfrm>
            <a:off x="9715500" y="5312569"/>
            <a:ext cx="1809750" cy="1050131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8"/>
          <p:cNvSpPr/>
          <p:nvPr/>
        </p:nvSpPr>
        <p:spPr>
          <a:xfrm>
            <a:off x="838200" y="5444307"/>
            <a:ext cx="8715300" cy="4869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lang="ru-RU" sz="16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Trudno powiedzieć</a:t>
            </a:r>
            <a:endParaRPr sz="1600"/>
          </a:p>
        </p:txBody>
      </p:sp>
      <p:sp>
        <p:nvSpPr>
          <p:cNvPr id="364" name="Google Shape;364;p8"/>
          <p:cNvSpPr/>
          <p:nvPr/>
        </p:nvSpPr>
        <p:spPr>
          <a:xfrm>
            <a:off x="838188" y="5670360"/>
            <a:ext cx="8715300" cy="4869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0" lang="ru-RU" sz="16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Цяжка сказаць</a:t>
            </a:r>
            <a:endParaRPr sz="1600"/>
          </a:p>
        </p:txBody>
      </p:sp>
      <p:sp>
        <p:nvSpPr>
          <p:cNvPr id="365" name="Google Shape;365;p8"/>
          <p:cNvSpPr/>
          <p:nvPr/>
        </p:nvSpPr>
        <p:spPr>
          <a:xfrm>
            <a:off x="9791700" y="5331619"/>
            <a:ext cx="1657350" cy="1012031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lang="ru-RU" sz="165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19,6%</a:t>
            </a:r>
            <a:endParaRPr/>
          </a:p>
        </p:txBody>
      </p:sp>
      <p:sp>
        <p:nvSpPr>
          <p:cNvPr id="366" name="Google Shape;366;p8"/>
          <p:cNvSpPr/>
          <p:nvPr/>
        </p:nvSpPr>
        <p:spPr>
          <a:xfrm>
            <a:off x="666750" y="6515100"/>
            <a:ext cx="10858500" cy="9525"/>
          </a:xfrm>
          <a:prstGeom prst="rect">
            <a:avLst/>
          </a:prstGeom>
          <a:solidFill>
            <a:srgbClr val="C9DEE9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8"/>
          <p:cNvSpPr/>
          <p:nvPr/>
        </p:nvSpPr>
        <p:spPr>
          <a:xfrm>
            <a:off x="666750" y="6562725"/>
            <a:ext cx="72390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675"/>
              </a:buClr>
              <a:buSzPts val="788"/>
              <a:buFont typeface="Arial"/>
              <a:buNone/>
            </a:pPr>
            <a:r>
              <a:rPr b="0" lang="ru-RU" sz="788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Historia i kultura / Гісторыя і культура</a:t>
            </a:r>
            <a:endParaRPr/>
          </a:p>
        </p:txBody>
      </p:sp>
      <p:sp>
        <p:nvSpPr>
          <p:cNvPr id="368" name="Google Shape;368;p8"/>
          <p:cNvSpPr/>
          <p:nvPr/>
        </p:nvSpPr>
        <p:spPr>
          <a:xfrm>
            <a:off x="10763250" y="6543675"/>
            <a:ext cx="7620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26675"/>
              </a:buClr>
              <a:buSzPts val="825"/>
              <a:buFont typeface="Arial"/>
              <a:buNone/>
            </a:pPr>
            <a:r>
              <a:rPr b="0" lang="ru-RU" sz="825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08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3ec80cd3e20_0_464"/>
          <p:cNvSpPr/>
          <p:nvPr/>
        </p:nvSpPr>
        <p:spPr>
          <a:xfrm>
            <a:off x="0" y="408450"/>
            <a:ext cx="12192000" cy="6858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g3ec80cd3e20_0_464"/>
          <p:cNvSpPr/>
          <p:nvPr/>
        </p:nvSpPr>
        <p:spPr>
          <a:xfrm>
            <a:off x="666750" y="257175"/>
            <a:ext cx="857400" cy="390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6" name="Google Shape;376;g3ec80cd3e20_0_4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183" y="134475"/>
            <a:ext cx="698384" cy="390525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g3ec80cd3e20_0_464"/>
          <p:cNvSpPr/>
          <p:nvPr/>
        </p:nvSpPr>
        <p:spPr>
          <a:xfrm>
            <a:off x="1673325" y="258300"/>
            <a:ext cx="4953000" cy="266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7FA8"/>
              </a:buClr>
              <a:buSzPts val="1500"/>
              <a:buFont typeface="Arial"/>
              <a:buNone/>
            </a:pPr>
            <a:r>
              <a:rPr b="1" i="0" lang="ru-RU" sz="1500" u="none" cap="none" strike="noStrike">
                <a:solidFill>
                  <a:srgbClr val="2F7FA8"/>
                </a:solidFill>
                <a:latin typeface="Arial"/>
                <a:ea typeface="Arial"/>
                <a:cs typeface="Arial"/>
                <a:sym typeface="Arial"/>
              </a:rPr>
              <a:t>Polityczna sfera / Палітычная сфера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g3ec80cd3e20_0_464"/>
          <p:cNvSpPr/>
          <p:nvPr/>
        </p:nvSpPr>
        <p:spPr>
          <a:xfrm>
            <a:off x="666750" y="910605"/>
            <a:ext cx="10858500" cy="5238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25"/>
              <a:buFont typeface="Arial"/>
              <a:buNone/>
            </a:pPr>
            <a:r>
              <a:rPr b="1" i="0" lang="ru-RU" sz="1800" u="none" cap="none" strike="noStrike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We współczesnej kulturze i historiografii białoruskiej postacie takie jak Adam Mickiewicz i Tadeusz Kościuszko bywają przedstawiane również jako białoruscy działacze polityczni i kulturalni. Jak Pan/Pani się do tego odnosi?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g3ec80cd3e20_0_464"/>
          <p:cNvSpPr/>
          <p:nvPr/>
        </p:nvSpPr>
        <p:spPr>
          <a:xfrm>
            <a:off x="666750" y="1419225"/>
            <a:ext cx="10858500" cy="485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i="0" lang="ru-RU" sz="1800" u="none" cap="none" strike="noStrike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У сучаснай беларускай культуры і гістарыяграфіі такія постаці, як Адам Міцкевіч і Тадэвуш Касцюшка, часам таксама прадстаўляюцца як беларускія палітычныя і культурныя дзеячы. Як Вы да гэтага ставіцеся?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g3ec80cd3e20_0_464"/>
          <p:cNvSpPr/>
          <p:nvPr/>
        </p:nvSpPr>
        <p:spPr>
          <a:xfrm>
            <a:off x="666750" y="2380125"/>
            <a:ext cx="9048900" cy="419100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g3ec80cd3e20_0_464"/>
          <p:cNvSpPr/>
          <p:nvPr/>
        </p:nvSpPr>
        <p:spPr>
          <a:xfrm>
            <a:off x="9715500" y="2380125"/>
            <a:ext cx="1809600" cy="419100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g3ec80cd3e20_0_464"/>
          <p:cNvSpPr/>
          <p:nvPr/>
        </p:nvSpPr>
        <p:spPr>
          <a:xfrm>
            <a:off x="838200" y="2427750"/>
            <a:ext cx="8705700" cy="162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94"/>
              <a:buFont typeface="Arial"/>
              <a:buNone/>
            </a:pPr>
            <a:r>
              <a:rPr b="1" i="0" lang="ru-RU" sz="14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Odpowiedź</a:t>
            </a:r>
            <a:r>
              <a:rPr b="0" i="0" lang="ru-RU" sz="14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 / Адказ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g3ec80cd3e20_0_464"/>
          <p:cNvSpPr/>
          <p:nvPr/>
        </p:nvSpPr>
        <p:spPr>
          <a:xfrm>
            <a:off x="838200" y="2608725"/>
            <a:ext cx="8705700" cy="133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61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g3ec80cd3e20_0_464"/>
          <p:cNvSpPr/>
          <p:nvPr/>
        </p:nvSpPr>
        <p:spPr>
          <a:xfrm>
            <a:off x="9715500" y="2427750"/>
            <a:ext cx="1809600" cy="324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50"/>
              <a:buFont typeface="Arial"/>
              <a:buNone/>
            </a:pPr>
            <a:r>
              <a:rPr b="1" i="0" lang="ru-RU" sz="16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g3ec80cd3e20_0_464"/>
          <p:cNvSpPr/>
          <p:nvPr/>
        </p:nvSpPr>
        <p:spPr>
          <a:xfrm>
            <a:off x="666750" y="2799225"/>
            <a:ext cx="9048900" cy="7944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6" name="Google Shape;386;g3ec80cd3e20_0_464"/>
          <p:cNvSpPr/>
          <p:nvPr/>
        </p:nvSpPr>
        <p:spPr>
          <a:xfrm>
            <a:off x="9715500" y="2799225"/>
            <a:ext cx="1809600" cy="7944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g3ec80cd3e20_0_464"/>
          <p:cNvSpPr/>
          <p:nvPr/>
        </p:nvSpPr>
        <p:spPr>
          <a:xfrm>
            <a:off x="838200" y="2837325"/>
            <a:ext cx="8715300" cy="3591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i="0" lang="ru-RU" sz="15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Zdecydowanie negatywnie</a:t>
            </a:r>
            <a:r>
              <a:rPr b="0" i="0" lang="ru-RU" sz="15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 / Адназначна адмоўна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Google Shape;388;g3ec80cd3e20_0_464"/>
          <p:cNvSpPr/>
          <p:nvPr/>
        </p:nvSpPr>
        <p:spPr>
          <a:xfrm>
            <a:off x="838200" y="3196418"/>
            <a:ext cx="8715300" cy="3591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g3ec80cd3e20_0_464"/>
          <p:cNvSpPr/>
          <p:nvPr/>
        </p:nvSpPr>
        <p:spPr>
          <a:xfrm>
            <a:off x="9791700" y="2818275"/>
            <a:ext cx="1657500" cy="756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i="0" lang="ru-RU" sz="1650" u="none" cap="none" strike="noStrike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18,5%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g3ec80cd3e20_0_464"/>
          <p:cNvSpPr/>
          <p:nvPr/>
        </p:nvSpPr>
        <p:spPr>
          <a:xfrm>
            <a:off x="666750" y="3593610"/>
            <a:ext cx="9048900" cy="7944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1" name="Google Shape;391;g3ec80cd3e20_0_464"/>
          <p:cNvSpPr/>
          <p:nvPr/>
        </p:nvSpPr>
        <p:spPr>
          <a:xfrm>
            <a:off x="9715500" y="3593610"/>
            <a:ext cx="1809600" cy="7944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g3ec80cd3e20_0_464"/>
          <p:cNvSpPr/>
          <p:nvPr/>
        </p:nvSpPr>
        <p:spPr>
          <a:xfrm>
            <a:off x="838200" y="3631710"/>
            <a:ext cx="8715300" cy="3591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i="0" lang="ru-RU" sz="15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Raczej negatywnie</a:t>
            </a:r>
            <a:r>
              <a:rPr b="0" i="0" lang="ru-RU" sz="15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 / Хутчэй адмоўна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" name="Google Shape;393;g3ec80cd3e20_0_464"/>
          <p:cNvSpPr/>
          <p:nvPr/>
        </p:nvSpPr>
        <p:spPr>
          <a:xfrm>
            <a:off x="838200" y="3990803"/>
            <a:ext cx="8715300" cy="3591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4" name="Google Shape;394;g3ec80cd3e20_0_464"/>
          <p:cNvSpPr/>
          <p:nvPr/>
        </p:nvSpPr>
        <p:spPr>
          <a:xfrm>
            <a:off x="9791700" y="3612660"/>
            <a:ext cx="1657500" cy="756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i="0" lang="ru-RU" sz="1650" u="none" cap="none" strike="noStrike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23,2%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g3ec80cd3e20_0_464"/>
          <p:cNvSpPr/>
          <p:nvPr/>
        </p:nvSpPr>
        <p:spPr>
          <a:xfrm>
            <a:off x="666750" y="4387995"/>
            <a:ext cx="9048900" cy="7944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g3ec80cd3e20_0_464"/>
          <p:cNvSpPr/>
          <p:nvPr/>
        </p:nvSpPr>
        <p:spPr>
          <a:xfrm>
            <a:off x="9715500" y="4387995"/>
            <a:ext cx="1809600" cy="7944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g3ec80cd3e20_0_464"/>
          <p:cNvSpPr/>
          <p:nvPr/>
        </p:nvSpPr>
        <p:spPr>
          <a:xfrm>
            <a:off x="838200" y="4426095"/>
            <a:ext cx="8715300" cy="3591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i="0" lang="ru-RU" sz="13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Ani pozytywnie, ani negatywnie / jest mi to obojętne</a:t>
            </a:r>
            <a:r>
              <a:rPr b="0" i="0" lang="ru-RU" sz="13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 / Ні станоўча, ні адмоўна / мне гэта абыякава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g3ec80cd3e20_0_464"/>
          <p:cNvSpPr/>
          <p:nvPr/>
        </p:nvSpPr>
        <p:spPr>
          <a:xfrm>
            <a:off x="838200" y="4785188"/>
            <a:ext cx="8715300" cy="3591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" name="Google Shape;399;g3ec80cd3e20_0_464"/>
          <p:cNvSpPr/>
          <p:nvPr/>
        </p:nvSpPr>
        <p:spPr>
          <a:xfrm>
            <a:off x="9791700" y="4407045"/>
            <a:ext cx="1657500" cy="756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i="0" lang="ru-RU" sz="1650" u="none" cap="none" strike="noStrike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41,7%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g3ec80cd3e20_0_464"/>
          <p:cNvSpPr/>
          <p:nvPr/>
        </p:nvSpPr>
        <p:spPr>
          <a:xfrm>
            <a:off x="666750" y="5182380"/>
            <a:ext cx="9048900" cy="7944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g3ec80cd3e20_0_464"/>
          <p:cNvSpPr/>
          <p:nvPr/>
        </p:nvSpPr>
        <p:spPr>
          <a:xfrm>
            <a:off x="9715500" y="5182380"/>
            <a:ext cx="1809600" cy="7944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g3ec80cd3e20_0_464"/>
          <p:cNvSpPr/>
          <p:nvPr/>
        </p:nvSpPr>
        <p:spPr>
          <a:xfrm>
            <a:off x="838200" y="5220480"/>
            <a:ext cx="8715300" cy="3591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i="0" lang="ru-RU" sz="15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Raczej pozytywnie</a:t>
            </a:r>
            <a:r>
              <a:rPr b="0" i="0" lang="ru-RU" sz="15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 / Хутчэй станоўча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g3ec80cd3e20_0_464"/>
          <p:cNvSpPr/>
          <p:nvPr/>
        </p:nvSpPr>
        <p:spPr>
          <a:xfrm>
            <a:off x="838200" y="5579573"/>
            <a:ext cx="8715300" cy="3591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g3ec80cd3e20_0_464"/>
          <p:cNvSpPr/>
          <p:nvPr/>
        </p:nvSpPr>
        <p:spPr>
          <a:xfrm>
            <a:off x="9791700" y="5201430"/>
            <a:ext cx="1657500" cy="756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i="0" lang="ru-RU" sz="1650" u="none" cap="none" strike="noStrike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14,1%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g3ec80cd3e20_0_464"/>
          <p:cNvSpPr/>
          <p:nvPr/>
        </p:nvSpPr>
        <p:spPr>
          <a:xfrm>
            <a:off x="666750" y="5976765"/>
            <a:ext cx="9048900" cy="7944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6" name="Google Shape;406;g3ec80cd3e20_0_464"/>
          <p:cNvSpPr/>
          <p:nvPr/>
        </p:nvSpPr>
        <p:spPr>
          <a:xfrm>
            <a:off x="9715500" y="5976765"/>
            <a:ext cx="1809600" cy="7944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7" name="Google Shape;407;g3ec80cd3e20_0_464"/>
          <p:cNvSpPr/>
          <p:nvPr/>
        </p:nvSpPr>
        <p:spPr>
          <a:xfrm>
            <a:off x="838200" y="6014865"/>
            <a:ext cx="8715300" cy="3591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i="0" lang="ru-RU" sz="15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Zdecydowanie pozytywnie</a:t>
            </a:r>
            <a:r>
              <a:rPr b="0" i="0" lang="ru-RU" sz="15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 / Адназначна станоўча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8" name="Google Shape;408;g3ec80cd3e20_0_464"/>
          <p:cNvSpPr/>
          <p:nvPr/>
        </p:nvSpPr>
        <p:spPr>
          <a:xfrm>
            <a:off x="838200" y="6373958"/>
            <a:ext cx="8715300" cy="3591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9" name="Google Shape;409;g3ec80cd3e20_0_464"/>
          <p:cNvSpPr/>
          <p:nvPr/>
        </p:nvSpPr>
        <p:spPr>
          <a:xfrm>
            <a:off x="9791700" y="5995815"/>
            <a:ext cx="1657500" cy="756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i="0" lang="ru-RU" sz="1650" u="none" cap="none" strike="noStrike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2,5%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g3ec80cd3e20_0_464"/>
          <p:cNvSpPr/>
          <p:nvPr/>
        </p:nvSpPr>
        <p:spPr>
          <a:xfrm>
            <a:off x="666750" y="6666375"/>
            <a:ext cx="10858500" cy="9600"/>
          </a:xfrm>
          <a:prstGeom prst="rect">
            <a:avLst/>
          </a:prstGeom>
          <a:solidFill>
            <a:srgbClr val="C9DEE9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g3ec80cd3e20_0_464"/>
          <p:cNvSpPr/>
          <p:nvPr/>
        </p:nvSpPr>
        <p:spPr>
          <a:xfrm>
            <a:off x="666750" y="6817025"/>
            <a:ext cx="7239000" cy="171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6675"/>
              </a:buClr>
              <a:buSzPts val="788"/>
              <a:buFont typeface="Arial"/>
              <a:buNone/>
            </a:pPr>
            <a:r>
              <a:rPr b="0" i="0" lang="ru-RU" sz="788" u="none" cap="none" strike="noStrike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Historia i kultura / Гісторыя і культура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g3ec80cd3e20_0_464"/>
          <p:cNvSpPr/>
          <p:nvPr/>
        </p:nvSpPr>
        <p:spPr>
          <a:xfrm>
            <a:off x="10763250" y="6694950"/>
            <a:ext cx="7620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6675"/>
              </a:buClr>
              <a:buSzPts val="825"/>
              <a:buFont typeface="Arial"/>
              <a:buNone/>
            </a:pPr>
            <a:r>
              <a:rPr b="0" i="0" lang="ru-RU" sz="825" u="none" cap="none" strike="noStrike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09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10"/>
          <p:cNvSpPr/>
          <p:nvPr/>
        </p:nvSpPr>
        <p:spPr>
          <a:xfrm>
            <a:off x="666750" y="257175"/>
            <a:ext cx="857250" cy="39052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20" name="Google Shape;42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183" y="257175"/>
            <a:ext cx="698384" cy="390525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10"/>
          <p:cNvSpPr/>
          <p:nvPr/>
        </p:nvSpPr>
        <p:spPr>
          <a:xfrm>
            <a:off x="1685925" y="323850"/>
            <a:ext cx="4953000" cy="266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7FA8"/>
              </a:buClr>
              <a:buSzPts val="1500"/>
              <a:buFont typeface="Arial"/>
              <a:buNone/>
            </a:pPr>
            <a:r>
              <a:rPr b="1" lang="ru-RU" sz="1500">
                <a:solidFill>
                  <a:srgbClr val="2F7FA8"/>
                </a:solidFill>
                <a:latin typeface="Arial"/>
                <a:ea typeface="Arial"/>
                <a:cs typeface="Arial"/>
                <a:sym typeface="Arial"/>
              </a:rPr>
              <a:t>Polityczna sfera / Палітычная сфера</a:t>
            </a:r>
            <a:endParaRPr/>
          </a:p>
        </p:txBody>
      </p:sp>
      <p:sp>
        <p:nvSpPr>
          <p:cNvPr id="422" name="Google Shape;422;p10"/>
          <p:cNvSpPr/>
          <p:nvPr/>
        </p:nvSpPr>
        <p:spPr>
          <a:xfrm>
            <a:off x="904875" y="2333625"/>
            <a:ext cx="1809750" cy="1714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7F2F8"/>
              </a:buClr>
              <a:buSzPts val="8850"/>
              <a:buFont typeface="Arial"/>
              <a:buNone/>
            </a:pPr>
            <a:r>
              <a:rPr b="1" lang="ru-RU" sz="8850">
                <a:solidFill>
                  <a:srgbClr val="E7F2F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/>
          </a:p>
        </p:txBody>
      </p:sp>
      <p:sp>
        <p:nvSpPr>
          <p:cNvPr id="423" name="Google Shape;423;p10"/>
          <p:cNvSpPr/>
          <p:nvPr/>
        </p:nvSpPr>
        <p:spPr>
          <a:xfrm>
            <a:off x="3105150" y="2381250"/>
            <a:ext cx="47625" cy="1638300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10"/>
          <p:cNvSpPr/>
          <p:nvPr/>
        </p:nvSpPr>
        <p:spPr>
          <a:xfrm>
            <a:off x="3667125" y="2571750"/>
            <a:ext cx="7239000" cy="6858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86D91"/>
              </a:buClr>
              <a:buSzPts val="3525"/>
              <a:buFont typeface="Arial"/>
              <a:buNone/>
            </a:pPr>
            <a:r>
              <a:rPr b="1" lang="ru-RU" sz="3525">
                <a:solidFill>
                  <a:srgbClr val="286D91"/>
                </a:solidFill>
                <a:latin typeface="Arial"/>
                <a:ea typeface="Arial"/>
                <a:cs typeface="Arial"/>
                <a:sym typeface="Arial"/>
              </a:rPr>
              <a:t>Stosunek do Białorusinów</a:t>
            </a:r>
            <a:endParaRPr/>
          </a:p>
        </p:txBody>
      </p:sp>
      <p:sp>
        <p:nvSpPr>
          <p:cNvPr id="425" name="Google Shape;425;p10"/>
          <p:cNvSpPr/>
          <p:nvPr/>
        </p:nvSpPr>
        <p:spPr>
          <a:xfrm>
            <a:off x="3667125" y="3324225"/>
            <a:ext cx="7239000" cy="647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86D91"/>
              </a:buClr>
              <a:buSzPts val="3075"/>
              <a:buFont typeface="Arial"/>
              <a:buNone/>
            </a:pPr>
            <a:r>
              <a:rPr b="1" lang="ru-RU" sz="3075">
                <a:solidFill>
                  <a:srgbClr val="286D91"/>
                </a:solidFill>
                <a:latin typeface="Arial"/>
                <a:ea typeface="Arial"/>
                <a:cs typeface="Arial"/>
                <a:sym typeface="Arial"/>
              </a:rPr>
              <a:t>Стаўленне да беларусаў</a:t>
            </a:r>
            <a:endParaRPr/>
          </a:p>
        </p:txBody>
      </p:sp>
      <p:sp>
        <p:nvSpPr>
          <p:cNvPr id="426" name="Google Shape;426;p10"/>
          <p:cNvSpPr/>
          <p:nvPr/>
        </p:nvSpPr>
        <p:spPr>
          <a:xfrm>
            <a:off x="666750" y="6515100"/>
            <a:ext cx="10858500" cy="9525"/>
          </a:xfrm>
          <a:prstGeom prst="rect">
            <a:avLst/>
          </a:prstGeom>
          <a:solidFill>
            <a:srgbClr val="C9DEE9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10"/>
          <p:cNvSpPr/>
          <p:nvPr/>
        </p:nvSpPr>
        <p:spPr>
          <a:xfrm>
            <a:off x="666750" y="6562725"/>
            <a:ext cx="72390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675"/>
              </a:buClr>
              <a:buSzPts val="788"/>
              <a:buFont typeface="Arial"/>
              <a:buNone/>
            </a:pPr>
            <a:r>
              <a:rPr b="0" lang="ru-RU" sz="788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Stosunek do Białorusinów / Стаўленне да беларусаў</a:t>
            </a:r>
            <a:endParaRPr/>
          </a:p>
        </p:txBody>
      </p:sp>
      <p:sp>
        <p:nvSpPr>
          <p:cNvPr id="428" name="Google Shape;428;p10"/>
          <p:cNvSpPr/>
          <p:nvPr/>
        </p:nvSpPr>
        <p:spPr>
          <a:xfrm>
            <a:off x="10763250" y="6543675"/>
            <a:ext cx="7620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26675"/>
              </a:buClr>
              <a:buSzPts val="825"/>
              <a:buFont typeface="Arial"/>
              <a:buNone/>
            </a:pPr>
            <a:r>
              <a:rPr b="0" lang="ru-RU" sz="825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" name="Google Shape;43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183" y="257175"/>
            <a:ext cx="698384" cy="390525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11"/>
          <p:cNvSpPr/>
          <p:nvPr/>
        </p:nvSpPr>
        <p:spPr>
          <a:xfrm>
            <a:off x="1685925" y="323850"/>
            <a:ext cx="4953000" cy="266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7FA8"/>
              </a:buClr>
              <a:buSzPts val="1500"/>
              <a:buFont typeface="Arial"/>
              <a:buNone/>
            </a:pPr>
            <a:r>
              <a:rPr b="1" lang="ru-RU" sz="1500">
                <a:solidFill>
                  <a:srgbClr val="2F7FA8"/>
                </a:solidFill>
                <a:latin typeface="Arial"/>
                <a:ea typeface="Arial"/>
                <a:cs typeface="Arial"/>
                <a:sym typeface="Arial"/>
              </a:rPr>
              <a:t>Polityczna sfera / Палітычная сфера</a:t>
            </a:r>
            <a:endParaRPr/>
          </a:p>
        </p:txBody>
      </p:sp>
      <p:sp>
        <p:nvSpPr>
          <p:cNvPr id="436" name="Google Shape;436;p11"/>
          <p:cNvSpPr/>
          <p:nvPr/>
        </p:nvSpPr>
        <p:spPr>
          <a:xfrm>
            <a:off x="685800" y="858139"/>
            <a:ext cx="10863072" cy="393192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D3A"/>
              </a:buClr>
              <a:buSzPts val="2000"/>
              <a:buFont typeface="Arial"/>
              <a:buNone/>
            </a:pPr>
            <a:r>
              <a:rPr b="1" lang="ru-RU" sz="1800">
                <a:solidFill>
                  <a:srgbClr val="1E2D3A"/>
                </a:solidFill>
                <a:latin typeface="Arial"/>
                <a:ea typeface="Arial"/>
                <a:cs typeface="Arial"/>
                <a:sym typeface="Arial"/>
              </a:rPr>
              <a:t>Jaki jest obecnie Pana/Pani stosunek do Białorusinów, obywateli Białorusi mieszkających na Białorusi?</a:t>
            </a:r>
            <a:endParaRPr sz="1800"/>
          </a:p>
        </p:txBody>
      </p:sp>
      <p:sp>
        <p:nvSpPr>
          <p:cNvPr id="437" name="Google Shape;437;p11"/>
          <p:cNvSpPr/>
          <p:nvPr/>
        </p:nvSpPr>
        <p:spPr>
          <a:xfrm>
            <a:off x="666750" y="1356361"/>
            <a:ext cx="10863072" cy="36576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D3A"/>
              </a:buClr>
              <a:buSzPts val="1987"/>
              <a:buFont typeface="Arial"/>
              <a:buNone/>
            </a:pPr>
            <a:r>
              <a:rPr b="1" lang="ru-RU" sz="1800">
                <a:solidFill>
                  <a:srgbClr val="1E2D3A"/>
                </a:solidFill>
                <a:latin typeface="Arial"/>
                <a:ea typeface="Arial"/>
                <a:cs typeface="Arial"/>
                <a:sym typeface="Arial"/>
              </a:rPr>
              <a:t>Як Вы цяпер ставіцеся да беларусаў, грамадзян Беларусі, якія жывуць у Беларусі?</a:t>
            </a:r>
            <a:endParaRPr sz="1800"/>
          </a:p>
        </p:txBody>
      </p:sp>
      <p:sp>
        <p:nvSpPr>
          <p:cNvPr id="438" name="Google Shape;438;p11"/>
          <p:cNvSpPr/>
          <p:nvPr/>
        </p:nvSpPr>
        <p:spPr>
          <a:xfrm>
            <a:off x="2476500" y="2133600"/>
            <a:ext cx="133350" cy="133350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2F7F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11"/>
          <p:cNvSpPr/>
          <p:nvPr/>
        </p:nvSpPr>
        <p:spPr>
          <a:xfrm>
            <a:off x="2676525" y="2066925"/>
            <a:ext cx="1952625" cy="266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22D"/>
              </a:buClr>
              <a:buSzPts val="1200"/>
              <a:buFont typeface="Arial"/>
              <a:buNone/>
            </a:pP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Pozytywnie / Пазітыўна</a:t>
            </a:r>
            <a:endParaRPr/>
          </a:p>
        </p:txBody>
      </p:sp>
      <p:sp>
        <p:nvSpPr>
          <p:cNvPr id="440" name="Google Shape;440;p11"/>
          <p:cNvSpPr/>
          <p:nvPr/>
        </p:nvSpPr>
        <p:spPr>
          <a:xfrm>
            <a:off x="4953000" y="2133600"/>
            <a:ext cx="133350" cy="133350"/>
          </a:xfrm>
          <a:prstGeom prst="rect">
            <a:avLst/>
          </a:prstGeom>
          <a:solidFill>
            <a:srgbClr val="C65A5A"/>
          </a:solidFill>
          <a:ln cap="flat" cmpd="sng" w="9525">
            <a:solidFill>
              <a:srgbClr val="C65A5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11"/>
          <p:cNvSpPr/>
          <p:nvPr/>
        </p:nvSpPr>
        <p:spPr>
          <a:xfrm>
            <a:off x="5153025" y="2066925"/>
            <a:ext cx="2000250" cy="266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22D"/>
              </a:buClr>
              <a:buSzPts val="1200"/>
              <a:buFont typeface="Arial"/>
              <a:buNone/>
            </a:pP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Negatywnie / Негатыўна</a:t>
            </a:r>
            <a:endParaRPr/>
          </a:p>
        </p:txBody>
      </p:sp>
      <p:sp>
        <p:nvSpPr>
          <p:cNvPr id="442" name="Google Shape;442;p11"/>
          <p:cNvSpPr/>
          <p:nvPr/>
        </p:nvSpPr>
        <p:spPr>
          <a:xfrm>
            <a:off x="7477125" y="2133600"/>
            <a:ext cx="133350" cy="133350"/>
          </a:xfrm>
          <a:prstGeom prst="rect">
            <a:avLst/>
          </a:prstGeom>
          <a:solidFill>
            <a:srgbClr val="9AAC62"/>
          </a:solidFill>
          <a:ln cap="flat" cmpd="sng" w="9525">
            <a:solidFill>
              <a:srgbClr val="9AAC6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11"/>
          <p:cNvSpPr/>
          <p:nvPr/>
        </p:nvSpPr>
        <p:spPr>
          <a:xfrm>
            <a:off x="7677150" y="2066925"/>
            <a:ext cx="2667000" cy="266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22D"/>
              </a:buClr>
              <a:buSzPts val="1200"/>
              <a:buFont typeface="Arial"/>
              <a:buNone/>
            </a:pP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Trudno powiedzieć / Цяжка сказаць</a:t>
            </a:r>
            <a:endParaRPr/>
          </a:p>
        </p:txBody>
      </p:sp>
      <p:cxnSp>
        <p:nvCxnSpPr>
          <p:cNvPr id="444" name="Google Shape;444;p11"/>
          <p:cNvCxnSpPr/>
          <p:nvPr/>
        </p:nvCxnSpPr>
        <p:spPr>
          <a:xfrm>
            <a:off x="1190625" y="5810250"/>
            <a:ext cx="10144125" cy="0"/>
          </a:xfrm>
          <a:prstGeom prst="straightConnector1">
            <a:avLst/>
          </a:prstGeom>
          <a:solidFill>
            <a:srgbClr val="000000">
              <a:alpha val="0"/>
            </a:srgbClr>
          </a:solidFill>
          <a:ln cap="flat" cmpd="sng" w="12375">
            <a:solidFill>
              <a:srgbClr val="A9BDC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5" name="Google Shape;445;p11"/>
          <p:cNvSpPr/>
          <p:nvPr/>
        </p:nvSpPr>
        <p:spPr>
          <a:xfrm>
            <a:off x="685800" y="5715000"/>
            <a:ext cx="428625" cy="190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26675"/>
              </a:buClr>
              <a:buSzPts val="1200"/>
              <a:buFont typeface="Arial"/>
              <a:buNone/>
            </a:pPr>
            <a:r>
              <a:rPr b="0" lang="ru-RU" sz="1200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0%</a:t>
            </a:r>
            <a:endParaRPr/>
          </a:p>
        </p:txBody>
      </p:sp>
      <p:cxnSp>
        <p:nvCxnSpPr>
          <p:cNvPr id="446" name="Google Shape;446;p11"/>
          <p:cNvCxnSpPr/>
          <p:nvPr/>
        </p:nvCxnSpPr>
        <p:spPr>
          <a:xfrm>
            <a:off x="1190625" y="5270500"/>
            <a:ext cx="10144125" cy="0"/>
          </a:xfrm>
          <a:prstGeom prst="straightConnector1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7" name="Google Shape;447;p11"/>
          <p:cNvSpPr/>
          <p:nvPr/>
        </p:nvSpPr>
        <p:spPr>
          <a:xfrm>
            <a:off x="685800" y="5175250"/>
            <a:ext cx="428625" cy="190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26675"/>
              </a:buClr>
              <a:buSzPts val="1200"/>
              <a:buFont typeface="Arial"/>
              <a:buNone/>
            </a:pPr>
            <a:r>
              <a:rPr b="0" lang="ru-RU" sz="1200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10%</a:t>
            </a:r>
            <a:endParaRPr/>
          </a:p>
        </p:txBody>
      </p:sp>
      <p:cxnSp>
        <p:nvCxnSpPr>
          <p:cNvPr id="448" name="Google Shape;448;p11"/>
          <p:cNvCxnSpPr/>
          <p:nvPr/>
        </p:nvCxnSpPr>
        <p:spPr>
          <a:xfrm>
            <a:off x="1190625" y="4730750"/>
            <a:ext cx="10144125" cy="0"/>
          </a:xfrm>
          <a:prstGeom prst="straightConnector1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9" name="Google Shape;449;p11"/>
          <p:cNvSpPr/>
          <p:nvPr/>
        </p:nvSpPr>
        <p:spPr>
          <a:xfrm>
            <a:off x="685800" y="4635500"/>
            <a:ext cx="428625" cy="190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26675"/>
              </a:buClr>
              <a:buSzPts val="1200"/>
              <a:buFont typeface="Arial"/>
              <a:buNone/>
            </a:pPr>
            <a:r>
              <a:rPr b="0" lang="ru-RU" sz="1200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20%</a:t>
            </a:r>
            <a:endParaRPr/>
          </a:p>
        </p:txBody>
      </p:sp>
      <p:cxnSp>
        <p:nvCxnSpPr>
          <p:cNvPr id="450" name="Google Shape;450;p11"/>
          <p:cNvCxnSpPr/>
          <p:nvPr/>
        </p:nvCxnSpPr>
        <p:spPr>
          <a:xfrm>
            <a:off x="1190625" y="4191000"/>
            <a:ext cx="10144125" cy="0"/>
          </a:xfrm>
          <a:prstGeom prst="straightConnector1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1" name="Google Shape;451;p11"/>
          <p:cNvSpPr/>
          <p:nvPr/>
        </p:nvSpPr>
        <p:spPr>
          <a:xfrm>
            <a:off x="685800" y="4095750"/>
            <a:ext cx="428625" cy="190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26675"/>
              </a:buClr>
              <a:buSzPts val="1200"/>
              <a:buFont typeface="Arial"/>
              <a:buNone/>
            </a:pPr>
            <a:r>
              <a:rPr b="0" lang="ru-RU" sz="1200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30%</a:t>
            </a:r>
            <a:endParaRPr/>
          </a:p>
        </p:txBody>
      </p:sp>
      <p:cxnSp>
        <p:nvCxnSpPr>
          <p:cNvPr id="452" name="Google Shape;452;p11"/>
          <p:cNvCxnSpPr/>
          <p:nvPr/>
        </p:nvCxnSpPr>
        <p:spPr>
          <a:xfrm>
            <a:off x="1190625" y="3651250"/>
            <a:ext cx="10144125" cy="0"/>
          </a:xfrm>
          <a:prstGeom prst="straightConnector1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3" name="Google Shape;453;p11"/>
          <p:cNvSpPr/>
          <p:nvPr/>
        </p:nvSpPr>
        <p:spPr>
          <a:xfrm>
            <a:off x="685800" y="3556000"/>
            <a:ext cx="428625" cy="190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26675"/>
              </a:buClr>
              <a:buSzPts val="1200"/>
              <a:buFont typeface="Arial"/>
              <a:buNone/>
            </a:pPr>
            <a:r>
              <a:rPr b="0" lang="ru-RU" sz="1200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40%</a:t>
            </a:r>
            <a:endParaRPr/>
          </a:p>
        </p:txBody>
      </p:sp>
      <p:cxnSp>
        <p:nvCxnSpPr>
          <p:cNvPr id="454" name="Google Shape;454;p11"/>
          <p:cNvCxnSpPr/>
          <p:nvPr/>
        </p:nvCxnSpPr>
        <p:spPr>
          <a:xfrm>
            <a:off x="1190625" y="3111500"/>
            <a:ext cx="10144125" cy="0"/>
          </a:xfrm>
          <a:prstGeom prst="straightConnector1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5" name="Google Shape;455;p11"/>
          <p:cNvSpPr/>
          <p:nvPr/>
        </p:nvSpPr>
        <p:spPr>
          <a:xfrm>
            <a:off x="685800" y="3016250"/>
            <a:ext cx="428625" cy="190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26675"/>
              </a:buClr>
              <a:buSzPts val="1200"/>
              <a:buFont typeface="Arial"/>
              <a:buNone/>
            </a:pPr>
            <a:r>
              <a:rPr b="0" lang="ru-RU" sz="1200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50%</a:t>
            </a:r>
            <a:endParaRPr/>
          </a:p>
        </p:txBody>
      </p:sp>
      <p:cxnSp>
        <p:nvCxnSpPr>
          <p:cNvPr id="456" name="Google Shape;456;p11"/>
          <p:cNvCxnSpPr/>
          <p:nvPr/>
        </p:nvCxnSpPr>
        <p:spPr>
          <a:xfrm>
            <a:off x="1190625" y="2571750"/>
            <a:ext cx="10144125" cy="0"/>
          </a:xfrm>
          <a:prstGeom prst="straightConnector1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7" name="Google Shape;457;p11"/>
          <p:cNvSpPr/>
          <p:nvPr/>
        </p:nvSpPr>
        <p:spPr>
          <a:xfrm>
            <a:off x="685800" y="2476500"/>
            <a:ext cx="428625" cy="190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26675"/>
              </a:buClr>
              <a:buSzPts val="1200"/>
              <a:buFont typeface="Arial"/>
              <a:buNone/>
            </a:pPr>
            <a:r>
              <a:rPr b="0" lang="ru-RU" sz="1200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60%</a:t>
            </a:r>
            <a:endParaRPr/>
          </a:p>
        </p:txBody>
      </p:sp>
      <p:cxnSp>
        <p:nvCxnSpPr>
          <p:cNvPr id="458" name="Google Shape;458;p11"/>
          <p:cNvCxnSpPr/>
          <p:nvPr/>
        </p:nvCxnSpPr>
        <p:spPr>
          <a:xfrm>
            <a:off x="1190625" y="2571750"/>
            <a:ext cx="0" cy="3238500"/>
          </a:xfrm>
          <a:prstGeom prst="straightConnector1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A9BDC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9" name="Google Shape;459;p11"/>
          <p:cNvSpPr/>
          <p:nvPr/>
        </p:nvSpPr>
        <p:spPr>
          <a:xfrm>
            <a:off x="1914525" y="3122295"/>
            <a:ext cx="323850" cy="2687955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2F7F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p11"/>
          <p:cNvSpPr/>
          <p:nvPr/>
        </p:nvSpPr>
        <p:spPr>
          <a:xfrm>
            <a:off x="1714500" y="2884170"/>
            <a:ext cx="7239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6222D"/>
              </a:buClr>
              <a:buSzPts val="1200"/>
              <a:buFont typeface="Arial"/>
              <a:buNone/>
            </a:pP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49,8%</a:t>
            </a:r>
            <a:endParaRPr/>
          </a:p>
        </p:txBody>
      </p:sp>
      <p:sp>
        <p:nvSpPr>
          <p:cNvPr id="461" name="Google Shape;461;p11"/>
          <p:cNvSpPr/>
          <p:nvPr/>
        </p:nvSpPr>
        <p:spPr>
          <a:xfrm>
            <a:off x="4200525" y="3802380"/>
            <a:ext cx="323850" cy="2007870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2F7F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p11"/>
          <p:cNvSpPr/>
          <p:nvPr/>
        </p:nvSpPr>
        <p:spPr>
          <a:xfrm>
            <a:off x="3905250" y="3613282"/>
            <a:ext cx="7239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6222D"/>
              </a:buClr>
              <a:buSzPts val="1200"/>
              <a:buFont typeface="Arial"/>
              <a:buNone/>
            </a:pP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37,2%</a:t>
            </a:r>
            <a:endParaRPr/>
          </a:p>
        </p:txBody>
      </p:sp>
      <p:sp>
        <p:nvSpPr>
          <p:cNvPr id="463" name="Google Shape;463;p11"/>
          <p:cNvSpPr/>
          <p:nvPr/>
        </p:nvSpPr>
        <p:spPr>
          <a:xfrm>
            <a:off x="6486525" y="3187065"/>
            <a:ext cx="323850" cy="2623185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2F7F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p11"/>
          <p:cNvSpPr/>
          <p:nvPr/>
        </p:nvSpPr>
        <p:spPr>
          <a:xfrm>
            <a:off x="6286500" y="2948940"/>
            <a:ext cx="7239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6222D"/>
              </a:buClr>
              <a:buSzPts val="1200"/>
              <a:buFont typeface="Arial"/>
              <a:buNone/>
            </a:pP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48,6%</a:t>
            </a:r>
            <a:endParaRPr/>
          </a:p>
        </p:txBody>
      </p:sp>
      <p:sp>
        <p:nvSpPr>
          <p:cNvPr id="465" name="Google Shape;465;p11"/>
          <p:cNvSpPr/>
          <p:nvPr/>
        </p:nvSpPr>
        <p:spPr>
          <a:xfrm>
            <a:off x="8772525" y="3888740"/>
            <a:ext cx="323850" cy="1921510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2F7F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11"/>
          <p:cNvSpPr/>
          <p:nvPr/>
        </p:nvSpPr>
        <p:spPr>
          <a:xfrm>
            <a:off x="8572500" y="3650615"/>
            <a:ext cx="7239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6222D"/>
              </a:buClr>
              <a:buSzPts val="1200"/>
              <a:buFont typeface="Arial"/>
              <a:buNone/>
            </a:pP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35,6%</a:t>
            </a:r>
            <a:endParaRPr/>
          </a:p>
        </p:txBody>
      </p:sp>
      <p:sp>
        <p:nvSpPr>
          <p:cNvPr id="467" name="Google Shape;467;p11"/>
          <p:cNvSpPr/>
          <p:nvPr/>
        </p:nvSpPr>
        <p:spPr>
          <a:xfrm>
            <a:off x="2314575" y="4860290"/>
            <a:ext cx="323850" cy="949960"/>
          </a:xfrm>
          <a:prstGeom prst="rect">
            <a:avLst/>
          </a:prstGeom>
          <a:solidFill>
            <a:srgbClr val="C65A5A"/>
          </a:solidFill>
          <a:ln cap="flat" cmpd="sng" w="9525">
            <a:solidFill>
              <a:srgbClr val="C65A5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11"/>
          <p:cNvSpPr/>
          <p:nvPr/>
        </p:nvSpPr>
        <p:spPr>
          <a:xfrm>
            <a:off x="2114550" y="4622165"/>
            <a:ext cx="7239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6222D"/>
              </a:buClr>
              <a:buSzPts val="1200"/>
              <a:buFont typeface="Arial"/>
              <a:buNone/>
            </a:pP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17,6%</a:t>
            </a:r>
            <a:endParaRPr/>
          </a:p>
        </p:txBody>
      </p:sp>
      <p:sp>
        <p:nvSpPr>
          <p:cNvPr id="469" name="Google Shape;469;p11"/>
          <p:cNvSpPr/>
          <p:nvPr/>
        </p:nvSpPr>
        <p:spPr>
          <a:xfrm>
            <a:off x="4600575" y="3834765"/>
            <a:ext cx="323850" cy="1975485"/>
          </a:xfrm>
          <a:prstGeom prst="rect">
            <a:avLst/>
          </a:prstGeom>
          <a:solidFill>
            <a:srgbClr val="C65A5A"/>
          </a:solidFill>
          <a:ln cap="flat" cmpd="sng" w="9525">
            <a:solidFill>
              <a:srgbClr val="C65A5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0" name="Google Shape;470;p11"/>
          <p:cNvSpPr/>
          <p:nvPr/>
        </p:nvSpPr>
        <p:spPr>
          <a:xfrm>
            <a:off x="4400550" y="3596640"/>
            <a:ext cx="7239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6222D"/>
              </a:buClr>
              <a:buSzPts val="1200"/>
              <a:buFont typeface="Arial"/>
              <a:buNone/>
            </a:pP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36,6%</a:t>
            </a:r>
            <a:endParaRPr/>
          </a:p>
        </p:txBody>
      </p:sp>
      <p:sp>
        <p:nvSpPr>
          <p:cNvPr id="471" name="Google Shape;471;p11"/>
          <p:cNvSpPr/>
          <p:nvPr/>
        </p:nvSpPr>
        <p:spPr>
          <a:xfrm>
            <a:off x="6886575" y="4379913"/>
            <a:ext cx="323850" cy="1430338"/>
          </a:xfrm>
          <a:prstGeom prst="rect">
            <a:avLst/>
          </a:prstGeom>
          <a:solidFill>
            <a:srgbClr val="C65A5A"/>
          </a:solidFill>
          <a:ln cap="flat" cmpd="sng" w="9525">
            <a:solidFill>
              <a:srgbClr val="C65A5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11"/>
          <p:cNvSpPr/>
          <p:nvPr/>
        </p:nvSpPr>
        <p:spPr>
          <a:xfrm>
            <a:off x="6686550" y="4141788"/>
            <a:ext cx="7239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6222D"/>
              </a:buClr>
              <a:buSzPts val="1200"/>
              <a:buFont typeface="Arial"/>
              <a:buNone/>
            </a:pP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26,5%</a:t>
            </a:r>
            <a:endParaRPr/>
          </a:p>
        </p:txBody>
      </p:sp>
      <p:sp>
        <p:nvSpPr>
          <p:cNvPr id="473" name="Google Shape;473;p11"/>
          <p:cNvSpPr/>
          <p:nvPr/>
        </p:nvSpPr>
        <p:spPr>
          <a:xfrm>
            <a:off x="9172575" y="3089910"/>
            <a:ext cx="323850" cy="2720340"/>
          </a:xfrm>
          <a:prstGeom prst="rect">
            <a:avLst/>
          </a:prstGeom>
          <a:solidFill>
            <a:srgbClr val="C65A5A"/>
          </a:solidFill>
          <a:ln cap="flat" cmpd="sng" w="9525">
            <a:solidFill>
              <a:srgbClr val="C65A5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p11"/>
          <p:cNvSpPr/>
          <p:nvPr/>
        </p:nvSpPr>
        <p:spPr>
          <a:xfrm>
            <a:off x="8972550" y="2851785"/>
            <a:ext cx="7239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6222D"/>
              </a:buClr>
              <a:buSzPts val="1200"/>
              <a:buFont typeface="Arial"/>
              <a:buNone/>
            </a:pP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50,4%</a:t>
            </a:r>
            <a:endParaRPr/>
          </a:p>
        </p:txBody>
      </p:sp>
      <p:sp>
        <p:nvSpPr>
          <p:cNvPr id="475" name="Google Shape;475;p11"/>
          <p:cNvSpPr/>
          <p:nvPr/>
        </p:nvSpPr>
        <p:spPr>
          <a:xfrm>
            <a:off x="2714625" y="4050665"/>
            <a:ext cx="323850" cy="1759585"/>
          </a:xfrm>
          <a:prstGeom prst="rect">
            <a:avLst/>
          </a:prstGeom>
          <a:solidFill>
            <a:srgbClr val="9AAC62"/>
          </a:solidFill>
          <a:ln cap="flat" cmpd="sng" w="9525">
            <a:solidFill>
              <a:srgbClr val="9AAC6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11"/>
          <p:cNvSpPr/>
          <p:nvPr/>
        </p:nvSpPr>
        <p:spPr>
          <a:xfrm>
            <a:off x="2514600" y="3812540"/>
            <a:ext cx="7239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6222D"/>
              </a:buClr>
              <a:buSzPts val="1200"/>
              <a:buFont typeface="Arial"/>
              <a:buNone/>
            </a:pP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32,6%</a:t>
            </a:r>
            <a:endParaRPr/>
          </a:p>
        </p:txBody>
      </p:sp>
      <p:sp>
        <p:nvSpPr>
          <p:cNvPr id="477" name="Google Shape;477;p11"/>
          <p:cNvSpPr/>
          <p:nvPr/>
        </p:nvSpPr>
        <p:spPr>
          <a:xfrm>
            <a:off x="5000625" y="4390708"/>
            <a:ext cx="323850" cy="1419543"/>
          </a:xfrm>
          <a:prstGeom prst="rect">
            <a:avLst/>
          </a:prstGeom>
          <a:solidFill>
            <a:srgbClr val="9AAC62"/>
          </a:solidFill>
          <a:ln cap="flat" cmpd="sng" w="9525">
            <a:solidFill>
              <a:srgbClr val="9AAC6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11"/>
          <p:cNvSpPr/>
          <p:nvPr/>
        </p:nvSpPr>
        <p:spPr>
          <a:xfrm>
            <a:off x="4800600" y="4152583"/>
            <a:ext cx="7239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6222D"/>
              </a:buClr>
              <a:buSzPts val="1200"/>
              <a:buFont typeface="Arial"/>
              <a:buNone/>
            </a:pP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26,3%</a:t>
            </a:r>
            <a:endParaRPr/>
          </a:p>
        </p:txBody>
      </p:sp>
      <p:sp>
        <p:nvSpPr>
          <p:cNvPr id="479" name="Google Shape;479;p11"/>
          <p:cNvSpPr/>
          <p:nvPr/>
        </p:nvSpPr>
        <p:spPr>
          <a:xfrm>
            <a:off x="7286625" y="4471670"/>
            <a:ext cx="323850" cy="1338580"/>
          </a:xfrm>
          <a:prstGeom prst="rect">
            <a:avLst/>
          </a:prstGeom>
          <a:solidFill>
            <a:srgbClr val="9AAC62"/>
          </a:solidFill>
          <a:ln cap="flat" cmpd="sng" w="9525">
            <a:solidFill>
              <a:srgbClr val="9AAC6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p11"/>
          <p:cNvSpPr/>
          <p:nvPr/>
        </p:nvSpPr>
        <p:spPr>
          <a:xfrm>
            <a:off x="7158903" y="4244658"/>
            <a:ext cx="7239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6222D"/>
              </a:buClr>
              <a:buSzPts val="1200"/>
              <a:buFont typeface="Arial"/>
              <a:buNone/>
            </a:pP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24,8%</a:t>
            </a:r>
            <a:endParaRPr/>
          </a:p>
        </p:txBody>
      </p:sp>
      <p:sp>
        <p:nvSpPr>
          <p:cNvPr id="481" name="Google Shape;481;p11"/>
          <p:cNvSpPr/>
          <p:nvPr/>
        </p:nvSpPr>
        <p:spPr>
          <a:xfrm>
            <a:off x="9572625" y="5054600"/>
            <a:ext cx="323850" cy="755650"/>
          </a:xfrm>
          <a:prstGeom prst="rect">
            <a:avLst/>
          </a:prstGeom>
          <a:solidFill>
            <a:srgbClr val="9AAC62"/>
          </a:solidFill>
          <a:ln cap="flat" cmpd="sng" w="9525">
            <a:solidFill>
              <a:srgbClr val="9AAC6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p11"/>
          <p:cNvSpPr/>
          <p:nvPr/>
        </p:nvSpPr>
        <p:spPr>
          <a:xfrm>
            <a:off x="9372600" y="4816475"/>
            <a:ext cx="7239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6222D"/>
              </a:buClr>
              <a:buSzPts val="1200"/>
              <a:buFont typeface="Arial"/>
              <a:buNone/>
            </a:pP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14,0%</a:t>
            </a:r>
            <a:endParaRPr/>
          </a:p>
        </p:txBody>
      </p:sp>
      <p:sp>
        <p:nvSpPr>
          <p:cNvPr id="483" name="Google Shape;483;p11"/>
          <p:cNvSpPr/>
          <p:nvPr/>
        </p:nvSpPr>
        <p:spPr>
          <a:xfrm>
            <a:off x="1619250" y="5857875"/>
            <a:ext cx="1714500" cy="4572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6222D"/>
              </a:buClr>
              <a:buSzPts val="1200"/>
              <a:buFont typeface="Arial"/>
              <a:buNone/>
            </a:pP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Polska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6222D"/>
              </a:buClr>
              <a:buSzPts val="1200"/>
              <a:buFont typeface="Arial"/>
              <a:buNone/>
            </a:pP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Польшча</a:t>
            </a:r>
            <a:endParaRPr/>
          </a:p>
        </p:txBody>
      </p:sp>
      <p:sp>
        <p:nvSpPr>
          <p:cNvPr id="484" name="Google Shape;484;p11"/>
          <p:cNvSpPr/>
          <p:nvPr/>
        </p:nvSpPr>
        <p:spPr>
          <a:xfrm>
            <a:off x="3905250" y="5857875"/>
            <a:ext cx="1714500" cy="4572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6222D"/>
              </a:buClr>
              <a:buSzPts val="1200"/>
              <a:buFont typeface="Arial"/>
              <a:buNone/>
            </a:pP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Litwa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6222D"/>
              </a:buClr>
              <a:buSzPts val="1200"/>
              <a:buFont typeface="Arial"/>
              <a:buNone/>
            </a:pP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Літва</a:t>
            </a:r>
            <a:endParaRPr/>
          </a:p>
        </p:txBody>
      </p:sp>
      <p:sp>
        <p:nvSpPr>
          <p:cNvPr id="485" name="Google Shape;485;p11"/>
          <p:cNvSpPr/>
          <p:nvPr/>
        </p:nvSpPr>
        <p:spPr>
          <a:xfrm>
            <a:off x="6191250" y="5857875"/>
            <a:ext cx="1714500" cy="4572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6222D"/>
              </a:buClr>
              <a:buSzPts val="1200"/>
              <a:buFont typeface="Arial"/>
              <a:buNone/>
            </a:pP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Łotwa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6222D"/>
              </a:buClr>
              <a:buSzPts val="1200"/>
              <a:buFont typeface="Arial"/>
              <a:buNone/>
            </a:pP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Латвія</a:t>
            </a:r>
            <a:endParaRPr/>
          </a:p>
        </p:txBody>
      </p:sp>
      <p:sp>
        <p:nvSpPr>
          <p:cNvPr id="486" name="Google Shape;486;p11"/>
          <p:cNvSpPr/>
          <p:nvPr/>
        </p:nvSpPr>
        <p:spPr>
          <a:xfrm>
            <a:off x="8477250" y="5857875"/>
            <a:ext cx="1714500" cy="4572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6222D"/>
              </a:buClr>
              <a:buSzPts val="1200"/>
              <a:buFont typeface="Arial"/>
              <a:buNone/>
            </a:pP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Ukraina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6222D"/>
              </a:buClr>
              <a:buSzPts val="1200"/>
              <a:buFont typeface="Arial"/>
              <a:buNone/>
            </a:pP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Украіна</a:t>
            </a:r>
            <a:endParaRPr/>
          </a:p>
        </p:txBody>
      </p:sp>
      <p:cxnSp>
        <p:nvCxnSpPr>
          <p:cNvPr id="487" name="Google Shape;487;p11"/>
          <p:cNvCxnSpPr/>
          <p:nvPr/>
        </p:nvCxnSpPr>
        <p:spPr>
          <a:xfrm>
            <a:off x="666750" y="6515100"/>
            <a:ext cx="10858500" cy="0"/>
          </a:xfrm>
          <a:prstGeom prst="straightConnector1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8" name="Google Shape;488;p11"/>
          <p:cNvSpPr/>
          <p:nvPr/>
        </p:nvSpPr>
        <p:spPr>
          <a:xfrm>
            <a:off x="666750" y="6562725"/>
            <a:ext cx="8096250" cy="1714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675"/>
              </a:buClr>
              <a:buSzPts val="788"/>
              <a:buFont typeface="Arial"/>
              <a:buNone/>
            </a:pPr>
            <a:r>
              <a:rPr b="0" lang="ru-RU" sz="788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Stosunek do Białorusinów / Стаўленне да беларусаў</a:t>
            </a:r>
            <a:endParaRPr/>
          </a:p>
        </p:txBody>
      </p:sp>
      <p:sp>
        <p:nvSpPr>
          <p:cNvPr id="489" name="Google Shape;489;p11"/>
          <p:cNvSpPr/>
          <p:nvPr/>
        </p:nvSpPr>
        <p:spPr>
          <a:xfrm>
            <a:off x="10763250" y="6543675"/>
            <a:ext cx="7620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26675"/>
              </a:buClr>
              <a:buSzPts val="825"/>
              <a:buFont typeface="Arial"/>
              <a:buNone/>
            </a:pPr>
            <a:r>
              <a:rPr b="0" lang="ru-RU" sz="825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3ec80cd3e20_0_27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6" name="Google Shape;496;g3ec80cd3e20_0_270"/>
          <p:cNvSpPr/>
          <p:nvPr/>
        </p:nvSpPr>
        <p:spPr>
          <a:xfrm>
            <a:off x="666750" y="257175"/>
            <a:ext cx="857400" cy="390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7" name="Google Shape;497;g3ec80cd3e20_0_2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183" y="257175"/>
            <a:ext cx="698384" cy="390525"/>
          </a:xfrm>
          <a:prstGeom prst="rect">
            <a:avLst/>
          </a:prstGeom>
          <a:noFill/>
          <a:ln>
            <a:noFill/>
          </a:ln>
        </p:spPr>
      </p:pic>
      <p:sp>
        <p:nvSpPr>
          <p:cNvPr id="498" name="Google Shape;498;g3ec80cd3e20_0_270"/>
          <p:cNvSpPr/>
          <p:nvPr/>
        </p:nvSpPr>
        <p:spPr>
          <a:xfrm>
            <a:off x="1685925" y="323850"/>
            <a:ext cx="4953000" cy="266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7FA8"/>
              </a:buClr>
              <a:buSzPts val="1500"/>
              <a:buFont typeface="Arial"/>
              <a:buNone/>
            </a:pPr>
            <a:r>
              <a:rPr b="1" i="0" lang="ru-RU" sz="1500" u="none" cap="none" strike="noStrike">
                <a:solidFill>
                  <a:srgbClr val="2F7FA8"/>
                </a:solidFill>
                <a:latin typeface="Arial"/>
                <a:ea typeface="Arial"/>
                <a:cs typeface="Arial"/>
                <a:sym typeface="Arial"/>
              </a:rPr>
              <a:t>Polityczna sfera / Палітычная сфера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9" name="Google Shape;499;g3ec80cd3e20_0_270"/>
          <p:cNvSpPr/>
          <p:nvPr/>
        </p:nvSpPr>
        <p:spPr>
          <a:xfrm>
            <a:off x="666750" y="828675"/>
            <a:ext cx="10858500" cy="476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87"/>
              <a:buFont typeface="Arial"/>
              <a:buNone/>
            </a:pPr>
            <a:r>
              <a:rPr b="1" i="0" lang="ru-RU" sz="1800" u="none" cap="none" strike="noStrike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Jaki jest obecnie Pana/Pani stosunek do Białorusinów, obywateli Białorusi mieszkających w Polsce?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0" name="Google Shape;500;g3ec80cd3e20_0_270"/>
          <p:cNvSpPr/>
          <p:nvPr/>
        </p:nvSpPr>
        <p:spPr>
          <a:xfrm>
            <a:off x="666750" y="1371600"/>
            <a:ext cx="10858500" cy="438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00"/>
              <a:buFont typeface="Arial"/>
              <a:buNone/>
            </a:pPr>
            <a:r>
              <a:rPr b="1" i="0" lang="ru-RU" sz="1800" u="none" cap="none" strike="noStrike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Як Вы цяпер ставіцеся да беларусаў, грамадзян Беларусі, якія жывуць у Польшчы?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1" name="Google Shape;501;g3ec80cd3e20_0_270"/>
          <p:cNvSpPr/>
          <p:nvPr/>
        </p:nvSpPr>
        <p:spPr>
          <a:xfrm>
            <a:off x="666750" y="1876425"/>
            <a:ext cx="9048900" cy="419100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2" name="Google Shape;502;g3ec80cd3e20_0_270"/>
          <p:cNvSpPr/>
          <p:nvPr/>
        </p:nvSpPr>
        <p:spPr>
          <a:xfrm>
            <a:off x="9715500" y="1876425"/>
            <a:ext cx="1809600" cy="419100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3" name="Google Shape;503;g3ec80cd3e20_0_270"/>
          <p:cNvSpPr/>
          <p:nvPr/>
        </p:nvSpPr>
        <p:spPr>
          <a:xfrm>
            <a:off x="838200" y="1924050"/>
            <a:ext cx="8705700" cy="162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94"/>
              <a:buFont typeface="Arial"/>
              <a:buNone/>
            </a:pPr>
            <a:r>
              <a:rPr b="1" i="0" lang="ru-RU" sz="109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Odpowiedź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4" name="Google Shape;504;g3ec80cd3e20_0_270"/>
          <p:cNvSpPr/>
          <p:nvPr/>
        </p:nvSpPr>
        <p:spPr>
          <a:xfrm>
            <a:off x="838200" y="2105025"/>
            <a:ext cx="8705700" cy="133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61"/>
              <a:buFont typeface="Arial"/>
              <a:buNone/>
            </a:pPr>
            <a:r>
              <a:rPr b="1" i="0" lang="ru-RU" sz="96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Адказ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5" name="Google Shape;505;g3ec80cd3e20_0_270"/>
          <p:cNvSpPr/>
          <p:nvPr/>
        </p:nvSpPr>
        <p:spPr>
          <a:xfrm>
            <a:off x="9715500" y="1924050"/>
            <a:ext cx="1809600" cy="324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50"/>
              <a:buFont typeface="Arial"/>
              <a:buNone/>
            </a:pPr>
            <a:r>
              <a:rPr b="1" i="0" lang="ru-RU" sz="16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6" name="Google Shape;506;g3ec80cd3e20_0_270"/>
          <p:cNvSpPr/>
          <p:nvPr/>
        </p:nvSpPr>
        <p:spPr>
          <a:xfrm>
            <a:off x="666750" y="2295525"/>
            <a:ext cx="9048900" cy="8133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7" name="Google Shape;507;g3ec80cd3e20_0_270"/>
          <p:cNvSpPr/>
          <p:nvPr/>
        </p:nvSpPr>
        <p:spPr>
          <a:xfrm>
            <a:off x="9715500" y="2295525"/>
            <a:ext cx="1809600" cy="8133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8" name="Google Shape;508;g3ec80cd3e20_0_270"/>
          <p:cNvSpPr/>
          <p:nvPr/>
        </p:nvSpPr>
        <p:spPr>
          <a:xfrm>
            <a:off x="838200" y="2425065"/>
            <a:ext cx="8715300" cy="530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000" u="none" cap="none" strike="noStrike">
                <a:solidFill>
                  <a:srgbClr val="16202B"/>
                </a:solidFill>
                <a:latin typeface="Arial"/>
                <a:ea typeface="Arial"/>
                <a:cs typeface="Arial"/>
                <a:sym typeface="Arial"/>
              </a:rPr>
              <a:t>Zdecydowanie negatywnie / Адназначна адмоўна</a:t>
            </a:r>
            <a:endParaRPr/>
          </a:p>
        </p:txBody>
      </p:sp>
      <p:sp>
        <p:nvSpPr>
          <p:cNvPr id="509" name="Google Shape;509;g3ec80cd3e20_0_270"/>
          <p:cNvSpPr/>
          <p:nvPr/>
        </p:nvSpPr>
        <p:spPr>
          <a:xfrm>
            <a:off x="838200" y="2702243"/>
            <a:ext cx="8715300" cy="368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0" name="Google Shape;510;g3ec80cd3e20_0_270"/>
          <p:cNvSpPr/>
          <p:nvPr/>
        </p:nvSpPr>
        <p:spPr>
          <a:xfrm>
            <a:off x="9791700" y="2314575"/>
            <a:ext cx="1657500" cy="7752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i="0" lang="ru-RU" sz="1650" u="none" cap="none" strike="noStrike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3,7%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1" name="Google Shape;511;g3ec80cd3e20_0_270"/>
          <p:cNvSpPr/>
          <p:nvPr/>
        </p:nvSpPr>
        <p:spPr>
          <a:xfrm>
            <a:off x="666750" y="3108960"/>
            <a:ext cx="9048900" cy="8133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2" name="Google Shape;512;g3ec80cd3e20_0_270"/>
          <p:cNvSpPr/>
          <p:nvPr/>
        </p:nvSpPr>
        <p:spPr>
          <a:xfrm>
            <a:off x="9715500" y="3108960"/>
            <a:ext cx="1809600" cy="8133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3" name="Google Shape;513;g3ec80cd3e20_0_270"/>
          <p:cNvSpPr/>
          <p:nvPr/>
        </p:nvSpPr>
        <p:spPr>
          <a:xfrm>
            <a:off x="838200" y="3238500"/>
            <a:ext cx="8715300" cy="530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000" u="none" cap="none" strike="noStrike">
                <a:solidFill>
                  <a:srgbClr val="16202B"/>
                </a:solidFill>
                <a:latin typeface="Arial"/>
                <a:ea typeface="Arial"/>
                <a:cs typeface="Arial"/>
                <a:sym typeface="Arial"/>
              </a:rPr>
              <a:t>Raczej negatywnie / Хутчэй адмоўна</a:t>
            </a:r>
            <a:endParaRPr/>
          </a:p>
        </p:txBody>
      </p:sp>
      <p:sp>
        <p:nvSpPr>
          <p:cNvPr id="514" name="Google Shape;514;g3ec80cd3e20_0_270"/>
          <p:cNvSpPr/>
          <p:nvPr/>
        </p:nvSpPr>
        <p:spPr>
          <a:xfrm>
            <a:off x="838200" y="3515678"/>
            <a:ext cx="8715300" cy="368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5" name="Google Shape;515;g3ec80cd3e20_0_270"/>
          <p:cNvSpPr/>
          <p:nvPr/>
        </p:nvSpPr>
        <p:spPr>
          <a:xfrm>
            <a:off x="9791700" y="3128010"/>
            <a:ext cx="1657500" cy="7752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i="0" lang="ru-RU" sz="1650" u="none" cap="none" strike="noStrike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12,8%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6" name="Google Shape;516;g3ec80cd3e20_0_270"/>
          <p:cNvSpPr/>
          <p:nvPr/>
        </p:nvSpPr>
        <p:spPr>
          <a:xfrm>
            <a:off x="666750" y="3922395"/>
            <a:ext cx="9048900" cy="8133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7" name="Google Shape;517;g3ec80cd3e20_0_270"/>
          <p:cNvSpPr/>
          <p:nvPr/>
        </p:nvSpPr>
        <p:spPr>
          <a:xfrm>
            <a:off x="9715500" y="3922395"/>
            <a:ext cx="1809600" cy="8133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8" name="Google Shape;518;g3ec80cd3e20_0_270"/>
          <p:cNvSpPr/>
          <p:nvPr/>
        </p:nvSpPr>
        <p:spPr>
          <a:xfrm>
            <a:off x="838200" y="4051935"/>
            <a:ext cx="8715300" cy="530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000" u="none" cap="none" strike="noStrike">
                <a:solidFill>
                  <a:srgbClr val="16202B"/>
                </a:solidFill>
                <a:latin typeface="Arial"/>
                <a:ea typeface="Arial"/>
                <a:cs typeface="Arial"/>
                <a:sym typeface="Arial"/>
              </a:rPr>
              <a:t>Raczej pozytywnie / Хутчэй станоўча</a:t>
            </a:r>
            <a:endParaRPr/>
          </a:p>
        </p:txBody>
      </p:sp>
      <p:sp>
        <p:nvSpPr>
          <p:cNvPr id="519" name="Google Shape;519;g3ec80cd3e20_0_270"/>
          <p:cNvSpPr/>
          <p:nvPr/>
        </p:nvSpPr>
        <p:spPr>
          <a:xfrm>
            <a:off x="838200" y="4329113"/>
            <a:ext cx="8715300" cy="368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0" name="Google Shape;520;g3ec80cd3e20_0_270"/>
          <p:cNvSpPr/>
          <p:nvPr/>
        </p:nvSpPr>
        <p:spPr>
          <a:xfrm>
            <a:off x="9791700" y="3941445"/>
            <a:ext cx="1657500" cy="7752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i="0" lang="ru-RU" sz="1650" u="none" cap="none" strike="noStrike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43,0%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1" name="Google Shape;521;g3ec80cd3e20_0_270"/>
          <p:cNvSpPr/>
          <p:nvPr/>
        </p:nvSpPr>
        <p:spPr>
          <a:xfrm>
            <a:off x="666750" y="4735830"/>
            <a:ext cx="9048900" cy="8133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2" name="Google Shape;522;g3ec80cd3e20_0_270"/>
          <p:cNvSpPr/>
          <p:nvPr/>
        </p:nvSpPr>
        <p:spPr>
          <a:xfrm>
            <a:off x="9715500" y="4735830"/>
            <a:ext cx="1809600" cy="8133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3" name="Google Shape;523;g3ec80cd3e20_0_270"/>
          <p:cNvSpPr/>
          <p:nvPr/>
        </p:nvSpPr>
        <p:spPr>
          <a:xfrm>
            <a:off x="838200" y="4865370"/>
            <a:ext cx="8715300" cy="530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000" u="none" cap="none" strike="noStrike">
                <a:solidFill>
                  <a:srgbClr val="16202B"/>
                </a:solidFill>
                <a:latin typeface="Arial"/>
                <a:ea typeface="Arial"/>
                <a:cs typeface="Arial"/>
                <a:sym typeface="Arial"/>
              </a:rPr>
              <a:t>Zdecydowanie pozytywnie / Адназначна станоўча</a:t>
            </a:r>
            <a:endParaRPr/>
          </a:p>
        </p:txBody>
      </p:sp>
      <p:sp>
        <p:nvSpPr>
          <p:cNvPr id="524" name="Google Shape;524;g3ec80cd3e20_0_270"/>
          <p:cNvSpPr/>
          <p:nvPr/>
        </p:nvSpPr>
        <p:spPr>
          <a:xfrm>
            <a:off x="838200" y="5142548"/>
            <a:ext cx="8715300" cy="368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5" name="Google Shape;525;g3ec80cd3e20_0_270"/>
          <p:cNvSpPr/>
          <p:nvPr/>
        </p:nvSpPr>
        <p:spPr>
          <a:xfrm>
            <a:off x="9791700" y="4754880"/>
            <a:ext cx="1657500" cy="7752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i="0" lang="ru-RU" sz="1650" u="none" cap="none" strike="noStrike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12,6%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6" name="Google Shape;526;g3ec80cd3e20_0_270"/>
          <p:cNvSpPr/>
          <p:nvPr/>
        </p:nvSpPr>
        <p:spPr>
          <a:xfrm>
            <a:off x="666750" y="5549265"/>
            <a:ext cx="9048900" cy="8133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7" name="Google Shape;527;g3ec80cd3e20_0_270"/>
          <p:cNvSpPr/>
          <p:nvPr/>
        </p:nvSpPr>
        <p:spPr>
          <a:xfrm>
            <a:off x="9715500" y="5549265"/>
            <a:ext cx="1809600" cy="8133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8" name="Google Shape;528;g3ec80cd3e20_0_270"/>
          <p:cNvSpPr/>
          <p:nvPr/>
        </p:nvSpPr>
        <p:spPr>
          <a:xfrm>
            <a:off x="838200" y="5678805"/>
            <a:ext cx="8715300" cy="530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000" u="none" cap="none" strike="noStrike">
                <a:solidFill>
                  <a:srgbClr val="16202B"/>
                </a:solidFill>
                <a:latin typeface="Arial"/>
                <a:ea typeface="Arial"/>
                <a:cs typeface="Arial"/>
                <a:sym typeface="Arial"/>
              </a:rPr>
              <a:t>Trudno powiedzieć / nie wiem / Цяжка сказаць / не ведаю</a:t>
            </a:r>
            <a:endParaRPr/>
          </a:p>
        </p:txBody>
      </p:sp>
      <p:sp>
        <p:nvSpPr>
          <p:cNvPr id="529" name="Google Shape;529;g3ec80cd3e20_0_270"/>
          <p:cNvSpPr/>
          <p:nvPr/>
        </p:nvSpPr>
        <p:spPr>
          <a:xfrm>
            <a:off x="838200" y="5955983"/>
            <a:ext cx="8715300" cy="368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0" name="Google Shape;530;g3ec80cd3e20_0_270"/>
          <p:cNvSpPr/>
          <p:nvPr/>
        </p:nvSpPr>
        <p:spPr>
          <a:xfrm>
            <a:off x="9791700" y="5568315"/>
            <a:ext cx="1657500" cy="7752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i="0" lang="ru-RU" sz="1650" u="none" cap="none" strike="noStrike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27,8%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1" name="Google Shape;531;g3ec80cd3e20_0_270"/>
          <p:cNvSpPr/>
          <p:nvPr/>
        </p:nvSpPr>
        <p:spPr>
          <a:xfrm>
            <a:off x="666750" y="6515100"/>
            <a:ext cx="10858500" cy="9600"/>
          </a:xfrm>
          <a:prstGeom prst="rect">
            <a:avLst/>
          </a:prstGeom>
          <a:solidFill>
            <a:srgbClr val="C9DEE9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2" name="Google Shape;532;g3ec80cd3e20_0_270"/>
          <p:cNvSpPr/>
          <p:nvPr/>
        </p:nvSpPr>
        <p:spPr>
          <a:xfrm>
            <a:off x="666750" y="6562725"/>
            <a:ext cx="7239000" cy="171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6675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Stosunek do Białorusinów / Стаўленне да беларусаў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3" name="Google Shape;533;g3ec80cd3e20_0_270"/>
          <p:cNvSpPr/>
          <p:nvPr/>
        </p:nvSpPr>
        <p:spPr>
          <a:xfrm>
            <a:off x="10763250" y="6543675"/>
            <a:ext cx="7620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6675"/>
              </a:buClr>
              <a:buSzPts val="825"/>
              <a:buFont typeface="Arial"/>
              <a:buNone/>
            </a:pPr>
            <a:r>
              <a:rPr b="0" i="0" lang="ru-RU" sz="825" u="none" cap="none" strike="noStrike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olitical_sphere_icon_crop.png" id="538" name="Google Shape;538;g3ec80cd3e20_0_5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8368" y="320040"/>
            <a:ext cx="593681" cy="420624"/>
          </a:xfrm>
          <a:prstGeom prst="rect">
            <a:avLst/>
          </a:prstGeom>
          <a:noFill/>
          <a:ln>
            <a:noFill/>
          </a:ln>
        </p:spPr>
      </p:pic>
      <p:sp>
        <p:nvSpPr>
          <p:cNvPr id="539" name="Google Shape;539;g3ec80cd3e20_0_513"/>
          <p:cNvSpPr txBox="1"/>
          <p:nvPr/>
        </p:nvSpPr>
        <p:spPr>
          <a:xfrm>
            <a:off x="1417320" y="347472"/>
            <a:ext cx="5029200" cy="2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45700" spcFirstLastPara="1" rIns="45700" wrap="square" tIns="91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2982A6"/>
                </a:solidFill>
                <a:latin typeface="Arial"/>
                <a:ea typeface="Arial"/>
                <a:cs typeface="Arial"/>
                <a:sym typeface="Arial"/>
              </a:rPr>
              <a:t>Polityczna sfera / Палітычная сфера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0" name="Google Shape;540;g3ec80cd3e20_0_513"/>
          <p:cNvSpPr txBox="1"/>
          <p:nvPr/>
        </p:nvSpPr>
        <p:spPr>
          <a:xfrm>
            <a:off x="609593" y="1123370"/>
            <a:ext cx="7878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45700" spcFirstLastPara="1" rIns="45700" wrap="square" tIns="91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Jaki jest obecnie Pana/Pani stosunek do obywateli Białorusi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mieszkających w Pana/Pani kraju?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1" name="Google Shape;541;g3ec80cd3e20_0_513"/>
          <p:cNvSpPr txBox="1"/>
          <p:nvPr/>
        </p:nvSpPr>
        <p:spPr>
          <a:xfrm>
            <a:off x="609593" y="1854890"/>
            <a:ext cx="10972800" cy="2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45700" spcFirstLastPara="1" rIns="45700" wrap="square" tIns="91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Як Вы цяпер ставіцеся да грамадзян Беларусі, якія жывуць у Вашай краіне?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2" name="Google Shape;542;g3ec80cd3e20_0_513"/>
          <p:cNvSpPr/>
          <p:nvPr/>
        </p:nvSpPr>
        <p:spPr>
          <a:xfrm>
            <a:off x="655318" y="2777885"/>
            <a:ext cx="6583800" cy="567000"/>
          </a:xfrm>
          <a:prstGeom prst="rect">
            <a:avLst/>
          </a:prstGeom>
          <a:solidFill>
            <a:srgbClr val="2D84A7"/>
          </a:solidFill>
          <a:ln cap="flat" cmpd="sng" w="12700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3" name="Google Shape;543;g3ec80cd3e20_0_513"/>
          <p:cNvSpPr/>
          <p:nvPr/>
        </p:nvSpPr>
        <p:spPr>
          <a:xfrm>
            <a:off x="7238998" y="2777885"/>
            <a:ext cx="2148900" cy="567000"/>
          </a:xfrm>
          <a:prstGeom prst="rect">
            <a:avLst/>
          </a:prstGeom>
          <a:solidFill>
            <a:srgbClr val="2D84A7"/>
          </a:solidFill>
          <a:ln cap="flat" cmpd="sng" w="12700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4" name="Google Shape;544;g3ec80cd3e20_0_513"/>
          <p:cNvSpPr/>
          <p:nvPr/>
        </p:nvSpPr>
        <p:spPr>
          <a:xfrm>
            <a:off x="9387838" y="2777885"/>
            <a:ext cx="2148900" cy="567000"/>
          </a:xfrm>
          <a:prstGeom prst="rect">
            <a:avLst/>
          </a:prstGeom>
          <a:solidFill>
            <a:srgbClr val="2D84A7"/>
          </a:solidFill>
          <a:ln cap="flat" cmpd="sng" w="12700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5" name="Google Shape;545;g3ec80cd3e20_0_513"/>
          <p:cNvSpPr txBox="1"/>
          <p:nvPr/>
        </p:nvSpPr>
        <p:spPr>
          <a:xfrm>
            <a:off x="765046" y="2851037"/>
            <a:ext cx="6364200" cy="5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36575" spcFirstLastPara="1" rIns="36575" wrap="square" tIns="1827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Odpowiedź</a:t>
            </a:r>
            <a:r>
              <a:rPr b="0" i="0" lang="ru-RU" sz="14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 / Адказ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6" name="Google Shape;546;g3ec80cd3e20_0_513"/>
          <p:cNvSpPr txBox="1"/>
          <p:nvPr/>
        </p:nvSpPr>
        <p:spPr>
          <a:xfrm>
            <a:off x="7238998" y="2792814"/>
            <a:ext cx="2148900" cy="5373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36575" spcFirstLastPara="1" rIns="36575" wrap="square" tIns="18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Polska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Польшча</a:t>
            </a:r>
            <a:endParaRPr b="1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7" name="Google Shape;547;g3ec80cd3e20_0_513"/>
          <p:cNvSpPr txBox="1"/>
          <p:nvPr/>
        </p:nvSpPr>
        <p:spPr>
          <a:xfrm>
            <a:off x="9305542" y="2742381"/>
            <a:ext cx="2148900" cy="5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36575" spcFirstLastPara="1" rIns="36575" wrap="square" tIns="18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Litwa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Літва</a:t>
            </a:r>
            <a:endParaRPr b="1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8" name="Google Shape;548;g3ec80cd3e20_0_513"/>
          <p:cNvSpPr/>
          <p:nvPr/>
        </p:nvSpPr>
        <p:spPr>
          <a:xfrm>
            <a:off x="655318" y="3344813"/>
            <a:ext cx="6583800" cy="713100"/>
          </a:xfrm>
          <a:prstGeom prst="rect">
            <a:avLst/>
          </a:prstGeom>
          <a:solidFill>
            <a:srgbClr val="E0F1F8"/>
          </a:solidFill>
          <a:ln cap="flat" cmpd="sng" w="12700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9" name="Google Shape;549;g3ec80cd3e20_0_513"/>
          <p:cNvSpPr/>
          <p:nvPr/>
        </p:nvSpPr>
        <p:spPr>
          <a:xfrm>
            <a:off x="7238998" y="3344813"/>
            <a:ext cx="2148900" cy="713100"/>
          </a:xfrm>
          <a:prstGeom prst="rect">
            <a:avLst/>
          </a:prstGeom>
          <a:solidFill>
            <a:srgbClr val="E0F1F8"/>
          </a:solidFill>
          <a:ln cap="flat" cmpd="sng" w="12700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0" name="Google Shape;550;g3ec80cd3e20_0_513"/>
          <p:cNvSpPr/>
          <p:nvPr/>
        </p:nvSpPr>
        <p:spPr>
          <a:xfrm>
            <a:off x="9387838" y="3344813"/>
            <a:ext cx="2148900" cy="713100"/>
          </a:xfrm>
          <a:prstGeom prst="rect">
            <a:avLst/>
          </a:prstGeom>
          <a:solidFill>
            <a:srgbClr val="E0F1F8"/>
          </a:solidFill>
          <a:ln cap="flat" cmpd="sng" w="12700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1" name="Google Shape;551;g3ec80cd3e20_0_513"/>
          <p:cNvSpPr txBox="1"/>
          <p:nvPr/>
        </p:nvSpPr>
        <p:spPr>
          <a:xfrm>
            <a:off x="765046" y="3509405"/>
            <a:ext cx="6364200" cy="5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36575" spcFirstLastPara="1" rIns="36575" wrap="square" tIns="1827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ru-RU" sz="17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Pozytywnie</a:t>
            </a:r>
            <a:r>
              <a:rPr b="0" i="0" lang="ru-RU" sz="17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 / Пазітыўна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2" name="Google Shape;552;g3ec80cd3e20_0_513"/>
          <p:cNvSpPr txBox="1"/>
          <p:nvPr/>
        </p:nvSpPr>
        <p:spPr>
          <a:xfrm>
            <a:off x="7941105" y="3545981"/>
            <a:ext cx="744600" cy="3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9125" spcFirstLastPara="1" rIns="9125" wrap="square" tIns="91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55,6%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3" name="Google Shape;553;g3ec80cd3e20_0_513"/>
          <p:cNvSpPr txBox="1"/>
          <p:nvPr/>
        </p:nvSpPr>
        <p:spPr>
          <a:xfrm>
            <a:off x="10089945" y="3545981"/>
            <a:ext cx="744600" cy="3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9125" spcFirstLastPara="1" rIns="9125" wrap="square" tIns="91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41,9%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4" name="Google Shape;554;g3ec80cd3e20_0_513"/>
          <p:cNvSpPr/>
          <p:nvPr/>
        </p:nvSpPr>
        <p:spPr>
          <a:xfrm>
            <a:off x="655318" y="4058045"/>
            <a:ext cx="6583800" cy="713100"/>
          </a:xfrm>
          <a:prstGeom prst="rect">
            <a:avLst/>
          </a:prstGeom>
          <a:solidFill>
            <a:srgbClr val="F6FAFD"/>
          </a:solidFill>
          <a:ln cap="flat" cmpd="sng" w="12700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5" name="Google Shape;555;g3ec80cd3e20_0_513"/>
          <p:cNvSpPr/>
          <p:nvPr/>
        </p:nvSpPr>
        <p:spPr>
          <a:xfrm>
            <a:off x="7238998" y="4058045"/>
            <a:ext cx="2148900" cy="713100"/>
          </a:xfrm>
          <a:prstGeom prst="rect">
            <a:avLst/>
          </a:prstGeom>
          <a:solidFill>
            <a:srgbClr val="F6FAFD"/>
          </a:solidFill>
          <a:ln cap="flat" cmpd="sng" w="12700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6" name="Google Shape;556;g3ec80cd3e20_0_513"/>
          <p:cNvSpPr/>
          <p:nvPr/>
        </p:nvSpPr>
        <p:spPr>
          <a:xfrm>
            <a:off x="9387838" y="4058045"/>
            <a:ext cx="2148900" cy="713100"/>
          </a:xfrm>
          <a:prstGeom prst="rect">
            <a:avLst/>
          </a:prstGeom>
          <a:solidFill>
            <a:srgbClr val="F6FAFD"/>
          </a:solidFill>
          <a:ln cap="flat" cmpd="sng" w="12700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7" name="Google Shape;557;g3ec80cd3e20_0_513"/>
          <p:cNvSpPr txBox="1"/>
          <p:nvPr/>
        </p:nvSpPr>
        <p:spPr>
          <a:xfrm>
            <a:off x="765046" y="4222637"/>
            <a:ext cx="6364200" cy="5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36575" spcFirstLastPara="1" rIns="36575" wrap="square" tIns="1827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ru-RU" sz="17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Negatywnie</a:t>
            </a:r>
            <a:r>
              <a:rPr b="0" i="0" lang="ru-RU" sz="17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 / Негатыўна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8" name="Google Shape;558;g3ec80cd3e20_0_513"/>
          <p:cNvSpPr txBox="1"/>
          <p:nvPr/>
        </p:nvSpPr>
        <p:spPr>
          <a:xfrm>
            <a:off x="7941105" y="4259213"/>
            <a:ext cx="744600" cy="3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9125" spcFirstLastPara="1" rIns="9125" wrap="square" tIns="91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16,5%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9" name="Google Shape;559;g3ec80cd3e20_0_513"/>
          <p:cNvSpPr txBox="1"/>
          <p:nvPr/>
        </p:nvSpPr>
        <p:spPr>
          <a:xfrm>
            <a:off x="10089945" y="4259213"/>
            <a:ext cx="744600" cy="3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9125" spcFirstLastPara="1" rIns="9125" wrap="square" tIns="91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30,9%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0" name="Google Shape;560;g3ec80cd3e20_0_513"/>
          <p:cNvSpPr/>
          <p:nvPr/>
        </p:nvSpPr>
        <p:spPr>
          <a:xfrm>
            <a:off x="655318" y="4771277"/>
            <a:ext cx="6583800" cy="713100"/>
          </a:xfrm>
          <a:prstGeom prst="rect">
            <a:avLst/>
          </a:prstGeom>
          <a:solidFill>
            <a:srgbClr val="E0F1F8"/>
          </a:solidFill>
          <a:ln cap="flat" cmpd="sng" w="12700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1" name="Google Shape;561;g3ec80cd3e20_0_513"/>
          <p:cNvSpPr/>
          <p:nvPr/>
        </p:nvSpPr>
        <p:spPr>
          <a:xfrm>
            <a:off x="7238998" y="4771277"/>
            <a:ext cx="2148900" cy="713100"/>
          </a:xfrm>
          <a:prstGeom prst="rect">
            <a:avLst/>
          </a:prstGeom>
          <a:solidFill>
            <a:srgbClr val="E0F1F8"/>
          </a:solidFill>
          <a:ln cap="flat" cmpd="sng" w="12700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2" name="Google Shape;562;g3ec80cd3e20_0_513"/>
          <p:cNvSpPr/>
          <p:nvPr/>
        </p:nvSpPr>
        <p:spPr>
          <a:xfrm>
            <a:off x="9387838" y="4771277"/>
            <a:ext cx="2148900" cy="713100"/>
          </a:xfrm>
          <a:prstGeom prst="rect">
            <a:avLst/>
          </a:prstGeom>
          <a:solidFill>
            <a:srgbClr val="E0F1F8"/>
          </a:solidFill>
          <a:ln cap="flat" cmpd="sng" w="12700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3" name="Google Shape;563;g3ec80cd3e20_0_513"/>
          <p:cNvSpPr txBox="1"/>
          <p:nvPr/>
        </p:nvSpPr>
        <p:spPr>
          <a:xfrm>
            <a:off x="765046" y="4935869"/>
            <a:ext cx="6364200" cy="5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36575" spcFirstLastPara="1" rIns="36575" wrap="square" tIns="1827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ru-RU" sz="17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Trudno powiedzieć</a:t>
            </a:r>
            <a:r>
              <a:rPr b="0" i="0" lang="ru-RU" sz="17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 / Цяжка сказаць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4" name="Google Shape;564;g3ec80cd3e20_0_513"/>
          <p:cNvSpPr txBox="1"/>
          <p:nvPr/>
        </p:nvSpPr>
        <p:spPr>
          <a:xfrm>
            <a:off x="7941105" y="4972445"/>
            <a:ext cx="744600" cy="3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9125" spcFirstLastPara="1" rIns="9125" wrap="square" tIns="91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27,8%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5" name="Google Shape;565;g3ec80cd3e20_0_513"/>
          <p:cNvSpPr txBox="1"/>
          <p:nvPr/>
        </p:nvSpPr>
        <p:spPr>
          <a:xfrm>
            <a:off x="10089945" y="4972445"/>
            <a:ext cx="744600" cy="3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9125" spcFirstLastPara="1" rIns="9125" wrap="square" tIns="91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ru-RU" sz="20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27,2%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6" name="Google Shape;566;g3ec80cd3e20_0_513"/>
          <p:cNvSpPr txBox="1"/>
          <p:nvPr/>
        </p:nvSpPr>
        <p:spPr>
          <a:xfrm>
            <a:off x="11320272" y="6601968"/>
            <a:ext cx="274200" cy="1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45700" spcFirstLastPara="1" rIns="45700" wrap="square" tIns="91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ru-RU" sz="900" u="none" cap="none" strike="noStrike">
                <a:solidFill>
                  <a:srgbClr val="506473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mnt/data/ps_logo_extract.png" id="572" name="Google Shape;572;g3ec80cd3e20_0_4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3251" y="256032"/>
            <a:ext cx="502933" cy="438912"/>
          </a:xfrm>
          <a:prstGeom prst="rect">
            <a:avLst/>
          </a:prstGeom>
          <a:noFill/>
          <a:ln>
            <a:noFill/>
          </a:ln>
        </p:spPr>
      </p:pic>
      <p:sp>
        <p:nvSpPr>
          <p:cNvPr id="573" name="Google Shape;573;g3ec80cd3e20_0_417"/>
          <p:cNvSpPr/>
          <p:nvPr/>
        </p:nvSpPr>
        <p:spPr>
          <a:xfrm>
            <a:off x="1353348" y="310896"/>
            <a:ext cx="47550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E86A8"/>
              </a:buClr>
              <a:buSzPts val="1700"/>
              <a:buFont typeface="Arial"/>
              <a:buNone/>
            </a:pPr>
            <a:r>
              <a:rPr b="1" i="0" lang="ru-RU" sz="1700" u="none" cap="none" strike="noStrike">
                <a:solidFill>
                  <a:srgbClr val="2E86A8"/>
                </a:solidFill>
                <a:latin typeface="Arial"/>
                <a:ea typeface="Arial"/>
                <a:cs typeface="Arial"/>
                <a:sym typeface="Arial"/>
              </a:rPr>
              <a:t>Polityczna sfera / Палітычная сфера</a:t>
            </a:r>
            <a:endParaRPr b="0" i="0" sz="1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4" name="Google Shape;574;g3ec80cd3e20_0_417"/>
          <p:cNvSpPr/>
          <p:nvPr/>
        </p:nvSpPr>
        <p:spPr>
          <a:xfrm>
            <a:off x="713251" y="868680"/>
            <a:ext cx="10881600" cy="512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0" lIns="250" spcFirstLastPara="1" rIns="250" wrap="square" tIns="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231"/>
              </a:buClr>
              <a:buSzPts val="1650"/>
              <a:buFont typeface="Arial"/>
              <a:buNone/>
            </a:pPr>
            <a:r>
              <a:rPr b="1" i="0" lang="ru-RU" sz="1650" u="none" cap="none" strike="noStrike">
                <a:solidFill>
                  <a:srgbClr val="142231"/>
                </a:solidFill>
                <a:latin typeface="Arial"/>
                <a:ea typeface="Arial"/>
                <a:cs typeface="Arial"/>
                <a:sym typeface="Arial"/>
              </a:rPr>
              <a:t>Czy ma Pan/Pani krewnych, kolegów, znajomych lub inne osoby z Białorusi, z którymi</a:t>
            </a:r>
            <a:endParaRPr b="0" i="0" sz="16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231"/>
              </a:buClr>
              <a:buSzPts val="1650"/>
              <a:buFont typeface="Arial"/>
              <a:buNone/>
            </a:pPr>
            <a:r>
              <a:rPr b="1" i="0" lang="ru-RU" sz="1650" u="none" cap="none" strike="noStrike">
                <a:solidFill>
                  <a:srgbClr val="142231"/>
                </a:solidFill>
                <a:latin typeface="Arial"/>
                <a:ea typeface="Arial"/>
                <a:cs typeface="Arial"/>
                <a:sym typeface="Arial"/>
              </a:rPr>
              <a:t>utrzymywał(a) Pan/Pani kontakt co najmniej raz w ciągu ostatniego roku?</a:t>
            </a:r>
            <a:endParaRPr b="0" i="0" sz="16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5" name="Google Shape;575;g3ec80cd3e20_0_417"/>
          <p:cNvSpPr/>
          <p:nvPr/>
        </p:nvSpPr>
        <p:spPr>
          <a:xfrm>
            <a:off x="713251" y="1444752"/>
            <a:ext cx="10881600" cy="512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0" lIns="250" spcFirstLastPara="1" rIns="250" wrap="square" tIns="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231"/>
              </a:buClr>
              <a:buSzPts val="1650"/>
              <a:buFont typeface="Arial"/>
              <a:buNone/>
            </a:pPr>
            <a:r>
              <a:rPr b="1" i="0" lang="ru-RU" sz="1650" u="none" cap="none" strike="noStrike">
                <a:solidFill>
                  <a:srgbClr val="142231"/>
                </a:solidFill>
                <a:latin typeface="Arial"/>
                <a:ea typeface="Arial"/>
                <a:cs typeface="Arial"/>
                <a:sym typeface="Arial"/>
              </a:rPr>
              <a:t>Ці ёсць у Вас сваякі, калегі, знаёмыя або іншыя людзі з Беларусі, з якімі Вы падтрымлівалі</a:t>
            </a:r>
            <a:endParaRPr b="0" i="0" sz="16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231"/>
              </a:buClr>
              <a:buSzPts val="1650"/>
              <a:buFont typeface="Arial"/>
              <a:buNone/>
            </a:pPr>
            <a:r>
              <a:rPr b="1" i="0" lang="ru-RU" sz="1650" u="none" cap="none" strike="noStrike">
                <a:solidFill>
                  <a:srgbClr val="142231"/>
                </a:solidFill>
                <a:latin typeface="Arial"/>
                <a:ea typeface="Arial"/>
                <a:cs typeface="Arial"/>
                <a:sym typeface="Arial"/>
              </a:rPr>
              <a:t>кантакт хаця б адзін раз за апошні год?</a:t>
            </a:r>
            <a:endParaRPr b="0" i="0" sz="16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6" name="Google Shape;576;g3ec80cd3e20_0_417"/>
          <p:cNvSpPr/>
          <p:nvPr/>
        </p:nvSpPr>
        <p:spPr>
          <a:xfrm>
            <a:off x="3977746" y="2286000"/>
            <a:ext cx="109800" cy="109800"/>
          </a:xfrm>
          <a:prstGeom prst="rect">
            <a:avLst/>
          </a:prstGeom>
          <a:solidFill>
            <a:srgbClr val="2E86A8"/>
          </a:solidFill>
          <a:ln cap="flat" cmpd="sng" w="12700">
            <a:solidFill>
              <a:srgbClr val="2E86A8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7" name="Google Shape;577;g3ec80cd3e20_0_417"/>
          <p:cNvSpPr/>
          <p:nvPr/>
        </p:nvSpPr>
        <p:spPr>
          <a:xfrm>
            <a:off x="4133198" y="2267712"/>
            <a:ext cx="10515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231"/>
              </a:buClr>
              <a:buSzPts val="1150"/>
              <a:buFont typeface="Arial"/>
              <a:buNone/>
            </a:pPr>
            <a:r>
              <a:rPr b="1" i="0" lang="ru-RU" sz="1150" u="none" cap="none" strike="noStrike">
                <a:solidFill>
                  <a:srgbClr val="142231"/>
                </a:solidFill>
                <a:latin typeface="Arial"/>
                <a:ea typeface="Arial"/>
                <a:cs typeface="Arial"/>
                <a:sym typeface="Arial"/>
              </a:rPr>
              <a:t>Tak / Так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8" name="Google Shape;578;g3ec80cd3e20_0_417"/>
          <p:cNvSpPr/>
          <p:nvPr/>
        </p:nvSpPr>
        <p:spPr>
          <a:xfrm>
            <a:off x="5321950" y="2286000"/>
            <a:ext cx="109800" cy="109800"/>
          </a:xfrm>
          <a:prstGeom prst="rect">
            <a:avLst/>
          </a:prstGeom>
          <a:solidFill>
            <a:srgbClr val="C9565A"/>
          </a:solidFill>
          <a:ln cap="flat" cmpd="sng" w="12700">
            <a:solidFill>
              <a:srgbClr val="C9565A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9" name="Google Shape;579;g3ec80cd3e20_0_417"/>
          <p:cNvSpPr/>
          <p:nvPr/>
        </p:nvSpPr>
        <p:spPr>
          <a:xfrm>
            <a:off x="5477402" y="2267712"/>
            <a:ext cx="10515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231"/>
              </a:buClr>
              <a:buSzPts val="1150"/>
              <a:buFont typeface="Arial"/>
              <a:buNone/>
            </a:pPr>
            <a:r>
              <a:rPr b="1" i="0" lang="ru-RU" sz="1150" u="none" cap="none" strike="noStrike">
                <a:solidFill>
                  <a:srgbClr val="142231"/>
                </a:solidFill>
                <a:latin typeface="Arial"/>
                <a:ea typeface="Arial"/>
                <a:cs typeface="Arial"/>
                <a:sym typeface="Arial"/>
              </a:rPr>
              <a:t>Nie / Не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80" name="Google Shape;580;g3ec80cd3e20_0_417"/>
          <p:cNvCxnSpPr/>
          <p:nvPr/>
        </p:nvCxnSpPr>
        <p:spPr>
          <a:xfrm>
            <a:off x="1737406" y="5413248"/>
            <a:ext cx="9299700" cy="0"/>
          </a:xfrm>
          <a:prstGeom prst="straightConnector1">
            <a:avLst/>
          </a:prstGeom>
          <a:noFill/>
          <a:ln cap="flat" cmpd="sng" w="9525">
            <a:solidFill>
              <a:srgbClr val="CFE3E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81" name="Google Shape;581;g3ec80cd3e20_0_417"/>
          <p:cNvSpPr/>
          <p:nvPr/>
        </p:nvSpPr>
        <p:spPr>
          <a:xfrm>
            <a:off x="1234473" y="5330952"/>
            <a:ext cx="4116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56C7B"/>
              </a:buClr>
              <a:buSzPts val="950"/>
              <a:buFont typeface="Arial"/>
              <a:buNone/>
            </a:pPr>
            <a:r>
              <a:rPr b="0" i="0" lang="ru-RU" sz="950" u="none" cap="none" strike="noStrike">
                <a:solidFill>
                  <a:srgbClr val="556C7B"/>
                </a:solidFill>
                <a:latin typeface="Arial"/>
                <a:ea typeface="Arial"/>
                <a:cs typeface="Arial"/>
                <a:sym typeface="Arial"/>
              </a:rPr>
              <a:t>0%</a:t>
            </a:r>
            <a:endParaRPr b="0" i="0" sz="9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82" name="Google Shape;582;g3ec80cd3e20_0_417"/>
          <p:cNvCxnSpPr/>
          <p:nvPr/>
        </p:nvCxnSpPr>
        <p:spPr>
          <a:xfrm>
            <a:off x="1737406" y="4855464"/>
            <a:ext cx="9299700" cy="0"/>
          </a:xfrm>
          <a:prstGeom prst="straightConnector1">
            <a:avLst/>
          </a:prstGeom>
          <a:noFill/>
          <a:ln cap="flat" cmpd="sng" w="9525">
            <a:solidFill>
              <a:srgbClr val="CFE3E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83" name="Google Shape;583;g3ec80cd3e20_0_417"/>
          <p:cNvSpPr/>
          <p:nvPr/>
        </p:nvSpPr>
        <p:spPr>
          <a:xfrm>
            <a:off x="1234473" y="4773168"/>
            <a:ext cx="4116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56C7B"/>
              </a:buClr>
              <a:buSzPts val="950"/>
              <a:buFont typeface="Arial"/>
              <a:buNone/>
            </a:pPr>
            <a:r>
              <a:rPr b="0" i="0" lang="ru-RU" sz="950" u="none" cap="none" strike="noStrike">
                <a:solidFill>
                  <a:srgbClr val="556C7B"/>
                </a:solidFill>
                <a:latin typeface="Arial"/>
                <a:ea typeface="Arial"/>
                <a:cs typeface="Arial"/>
                <a:sym typeface="Arial"/>
              </a:rPr>
              <a:t>20%</a:t>
            </a:r>
            <a:endParaRPr b="0" i="0" sz="9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84" name="Google Shape;584;g3ec80cd3e20_0_417"/>
          <p:cNvCxnSpPr/>
          <p:nvPr/>
        </p:nvCxnSpPr>
        <p:spPr>
          <a:xfrm>
            <a:off x="1737406" y="4297680"/>
            <a:ext cx="9299700" cy="0"/>
          </a:xfrm>
          <a:prstGeom prst="straightConnector1">
            <a:avLst/>
          </a:prstGeom>
          <a:noFill/>
          <a:ln cap="flat" cmpd="sng" w="9525">
            <a:solidFill>
              <a:srgbClr val="CFE3E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85" name="Google Shape;585;g3ec80cd3e20_0_417"/>
          <p:cNvSpPr/>
          <p:nvPr/>
        </p:nvSpPr>
        <p:spPr>
          <a:xfrm>
            <a:off x="1234473" y="4215384"/>
            <a:ext cx="4116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56C7B"/>
              </a:buClr>
              <a:buSzPts val="950"/>
              <a:buFont typeface="Arial"/>
              <a:buNone/>
            </a:pPr>
            <a:r>
              <a:rPr b="0" i="0" lang="ru-RU" sz="950" u="none" cap="none" strike="noStrike">
                <a:solidFill>
                  <a:srgbClr val="556C7B"/>
                </a:solidFill>
                <a:latin typeface="Arial"/>
                <a:ea typeface="Arial"/>
                <a:cs typeface="Arial"/>
                <a:sym typeface="Arial"/>
              </a:rPr>
              <a:t>40%</a:t>
            </a:r>
            <a:endParaRPr b="0" i="0" sz="9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86" name="Google Shape;586;g3ec80cd3e20_0_417"/>
          <p:cNvCxnSpPr/>
          <p:nvPr/>
        </p:nvCxnSpPr>
        <p:spPr>
          <a:xfrm>
            <a:off x="1737406" y="3739896"/>
            <a:ext cx="9299700" cy="0"/>
          </a:xfrm>
          <a:prstGeom prst="straightConnector1">
            <a:avLst/>
          </a:prstGeom>
          <a:noFill/>
          <a:ln cap="flat" cmpd="sng" w="9525">
            <a:solidFill>
              <a:srgbClr val="CFE3E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87" name="Google Shape;587;g3ec80cd3e20_0_417"/>
          <p:cNvSpPr/>
          <p:nvPr/>
        </p:nvSpPr>
        <p:spPr>
          <a:xfrm>
            <a:off x="1234473" y="3657600"/>
            <a:ext cx="4116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56C7B"/>
              </a:buClr>
              <a:buSzPts val="950"/>
              <a:buFont typeface="Arial"/>
              <a:buNone/>
            </a:pPr>
            <a:r>
              <a:rPr b="0" i="0" lang="ru-RU" sz="950" u="none" cap="none" strike="noStrike">
                <a:solidFill>
                  <a:srgbClr val="556C7B"/>
                </a:solidFill>
                <a:latin typeface="Arial"/>
                <a:ea typeface="Arial"/>
                <a:cs typeface="Arial"/>
                <a:sym typeface="Arial"/>
              </a:rPr>
              <a:t>60%</a:t>
            </a:r>
            <a:endParaRPr b="0" i="0" sz="9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88" name="Google Shape;588;g3ec80cd3e20_0_417"/>
          <p:cNvCxnSpPr/>
          <p:nvPr/>
        </p:nvCxnSpPr>
        <p:spPr>
          <a:xfrm>
            <a:off x="1737406" y="3182112"/>
            <a:ext cx="9299700" cy="0"/>
          </a:xfrm>
          <a:prstGeom prst="straightConnector1">
            <a:avLst/>
          </a:prstGeom>
          <a:noFill/>
          <a:ln cap="flat" cmpd="sng" w="9525">
            <a:solidFill>
              <a:srgbClr val="CFE3E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89" name="Google Shape;589;g3ec80cd3e20_0_417"/>
          <p:cNvSpPr/>
          <p:nvPr/>
        </p:nvSpPr>
        <p:spPr>
          <a:xfrm>
            <a:off x="1234473" y="3099816"/>
            <a:ext cx="4116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56C7B"/>
              </a:buClr>
              <a:buSzPts val="950"/>
              <a:buFont typeface="Arial"/>
              <a:buNone/>
            </a:pPr>
            <a:r>
              <a:rPr b="0" i="0" lang="ru-RU" sz="950" u="none" cap="none" strike="noStrike">
                <a:solidFill>
                  <a:srgbClr val="556C7B"/>
                </a:solidFill>
                <a:latin typeface="Arial"/>
                <a:ea typeface="Arial"/>
                <a:cs typeface="Arial"/>
                <a:sym typeface="Arial"/>
              </a:rPr>
              <a:t>80%</a:t>
            </a:r>
            <a:endParaRPr b="0" i="0" sz="9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90" name="Google Shape;590;g3ec80cd3e20_0_417"/>
          <p:cNvCxnSpPr/>
          <p:nvPr/>
        </p:nvCxnSpPr>
        <p:spPr>
          <a:xfrm>
            <a:off x="1737406" y="2624328"/>
            <a:ext cx="9299700" cy="0"/>
          </a:xfrm>
          <a:prstGeom prst="straightConnector1">
            <a:avLst/>
          </a:prstGeom>
          <a:noFill/>
          <a:ln cap="flat" cmpd="sng" w="9525">
            <a:solidFill>
              <a:srgbClr val="CFE3E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91" name="Google Shape;591;g3ec80cd3e20_0_417"/>
          <p:cNvSpPr/>
          <p:nvPr/>
        </p:nvSpPr>
        <p:spPr>
          <a:xfrm>
            <a:off x="1234473" y="2542032"/>
            <a:ext cx="4116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56C7B"/>
              </a:buClr>
              <a:buSzPts val="950"/>
              <a:buFont typeface="Arial"/>
              <a:buNone/>
            </a:pPr>
            <a:r>
              <a:rPr b="0" i="0" lang="ru-RU" sz="950" u="none" cap="none" strike="noStrike">
                <a:solidFill>
                  <a:srgbClr val="556C7B"/>
                </a:solidFill>
                <a:latin typeface="Arial"/>
                <a:ea typeface="Arial"/>
                <a:cs typeface="Arial"/>
                <a:sym typeface="Arial"/>
              </a:rPr>
              <a:t>100%</a:t>
            </a:r>
            <a:endParaRPr b="0" i="0" sz="9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92" name="Google Shape;592;g3ec80cd3e20_0_417"/>
          <p:cNvCxnSpPr/>
          <p:nvPr/>
        </p:nvCxnSpPr>
        <p:spPr>
          <a:xfrm>
            <a:off x="1737406" y="5413248"/>
            <a:ext cx="9299700" cy="0"/>
          </a:xfrm>
          <a:prstGeom prst="straightConnector1">
            <a:avLst/>
          </a:prstGeom>
          <a:noFill/>
          <a:ln cap="flat" cmpd="sng" w="10150">
            <a:solidFill>
              <a:srgbClr val="B9C7C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93" name="Google Shape;593;g3ec80cd3e20_0_417"/>
          <p:cNvSpPr/>
          <p:nvPr/>
        </p:nvSpPr>
        <p:spPr>
          <a:xfrm>
            <a:off x="3063871" y="4994910"/>
            <a:ext cx="310800" cy="418200"/>
          </a:xfrm>
          <a:prstGeom prst="rect">
            <a:avLst/>
          </a:prstGeom>
          <a:solidFill>
            <a:srgbClr val="2E86A8"/>
          </a:solidFill>
          <a:ln cap="flat" cmpd="sng" w="12700">
            <a:solidFill>
              <a:srgbClr val="2E86A8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4" name="Google Shape;594;g3ec80cd3e20_0_417"/>
          <p:cNvSpPr/>
          <p:nvPr/>
        </p:nvSpPr>
        <p:spPr>
          <a:xfrm>
            <a:off x="2990717" y="4812030"/>
            <a:ext cx="4572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231"/>
              </a:buClr>
              <a:buSzPts val="1020"/>
              <a:buFont typeface="Arial"/>
              <a:buNone/>
            </a:pPr>
            <a:r>
              <a:rPr b="1" i="0" lang="ru-RU" sz="1020" u="none" cap="none" strike="noStrike">
                <a:solidFill>
                  <a:srgbClr val="142231"/>
                </a:solidFill>
                <a:latin typeface="Arial"/>
                <a:ea typeface="Arial"/>
                <a:cs typeface="Arial"/>
                <a:sym typeface="Arial"/>
              </a:rPr>
              <a:t>15,0%</a:t>
            </a:r>
            <a:endParaRPr b="0" i="0" sz="10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5" name="Google Shape;595;g3ec80cd3e20_0_417"/>
          <p:cNvSpPr/>
          <p:nvPr/>
        </p:nvSpPr>
        <p:spPr>
          <a:xfrm>
            <a:off x="3447929" y="3042666"/>
            <a:ext cx="310800" cy="2370600"/>
          </a:xfrm>
          <a:prstGeom prst="rect">
            <a:avLst/>
          </a:prstGeom>
          <a:solidFill>
            <a:srgbClr val="C9565A"/>
          </a:solidFill>
          <a:ln cap="flat" cmpd="sng" w="12700">
            <a:solidFill>
              <a:srgbClr val="C9565A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6" name="Google Shape;596;g3ec80cd3e20_0_417"/>
          <p:cNvSpPr/>
          <p:nvPr/>
        </p:nvSpPr>
        <p:spPr>
          <a:xfrm>
            <a:off x="3374775" y="2859786"/>
            <a:ext cx="4572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231"/>
              </a:buClr>
              <a:buSzPts val="1020"/>
              <a:buFont typeface="Arial"/>
              <a:buNone/>
            </a:pPr>
            <a:r>
              <a:rPr b="1" i="0" lang="ru-RU" sz="1020" u="none" cap="none" strike="noStrike">
                <a:solidFill>
                  <a:srgbClr val="142231"/>
                </a:solidFill>
                <a:latin typeface="Arial"/>
                <a:ea typeface="Arial"/>
                <a:cs typeface="Arial"/>
                <a:sym typeface="Arial"/>
              </a:rPr>
              <a:t>85,0%</a:t>
            </a:r>
            <a:endParaRPr b="0" i="0" sz="10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7" name="Google Shape;597;g3ec80cd3e20_0_417"/>
          <p:cNvSpPr/>
          <p:nvPr/>
        </p:nvSpPr>
        <p:spPr>
          <a:xfrm>
            <a:off x="2725534" y="5550408"/>
            <a:ext cx="13716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231"/>
              </a:buClr>
              <a:buSzPts val="1150"/>
              <a:buFont typeface="Arial"/>
              <a:buNone/>
            </a:pPr>
            <a:r>
              <a:rPr b="1" i="0" lang="ru-RU" sz="1150" u="none" cap="none" strike="noStrike">
                <a:solidFill>
                  <a:srgbClr val="142231"/>
                </a:solidFill>
                <a:latin typeface="Arial"/>
                <a:ea typeface="Arial"/>
                <a:cs typeface="Arial"/>
                <a:sym typeface="Arial"/>
              </a:rPr>
              <a:t>Polska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231"/>
              </a:buClr>
              <a:buSzPts val="1150"/>
              <a:buFont typeface="Arial"/>
              <a:buNone/>
            </a:pPr>
            <a:r>
              <a:rPr b="1" i="0" lang="ru-RU" sz="1150" u="none" cap="none" strike="noStrike">
                <a:solidFill>
                  <a:srgbClr val="142231"/>
                </a:solidFill>
                <a:latin typeface="Arial"/>
                <a:ea typeface="Arial"/>
                <a:cs typeface="Arial"/>
                <a:sym typeface="Arial"/>
              </a:rPr>
              <a:t>Польшча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8" name="Google Shape;598;g3ec80cd3e20_0_417"/>
          <p:cNvSpPr/>
          <p:nvPr/>
        </p:nvSpPr>
        <p:spPr>
          <a:xfrm>
            <a:off x="6039773" y="5067422"/>
            <a:ext cx="310800" cy="345900"/>
          </a:xfrm>
          <a:prstGeom prst="rect">
            <a:avLst/>
          </a:prstGeom>
          <a:solidFill>
            <a:srgbClr val="2E86A8"/>
          </a:solidFill>
          <a:ln cap="flat" cmpd="sng" w="12700">
            <a:solidFill>
              <a:srgbClr val="2E86A8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g3ec80cd3e20_0_417"/>
          <p:cNvSpPr/>
          <p:nvPr/>
        </p:nvSpPr>
        <p:spPr>
          <a:xfrm>
            <a:off x="5966619" y="4884542"/>
            <a:ext cx="4572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231"/>
              </a:buClr>
              <a:buSzPts val="1020"/>
              <a:buFont typeface="Arial"/>
              <a:buNone/>
            </a:pPr>
            <a:r>
              <a:rPr b="1" i="0" lang="ru-RU" sz="1020" u="none" cap="none" strike="noStrike">
                <a:solidFill>
                  <a:srgbClr val="142231"/>
                </a:solidFill>
                <a:latin typeface="Arial"/>
                <a:ea typeface="Arial"/>
                <a:cs typeface="Arial"/>
                <a:sym typeface="Arial"/>
              </a:rPr>
              <a:t>12,4%</a:t>
            </a:r>
            <a:endParaRPr b="0" i="0" sz="10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0" name="Google Shape;600;g3ec80cd3e20_0_417"/>
          <p:cNvSpPr/>
          <p:nvPr/>
        </p:nvSpPr>
        <p:spPr>
          <a:xfrm>
            <a:off x="6423831" y="2970154"/>
            <a:ext cx="310800" cy="2443200"/>
          </a:xfrm>
          <a:prstGeom prst="rect">
            <a:avLst/>
          </a:prstGeom>
          <a:solidFill>
            <a:srgbClr val="C9565A"/>
          </a:solidFill>
          <a:ln cap="flat" cmpd="sng" w="12700">
            <a:solidFill>
              <a:srgbClr val="C9565A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1" name="Google Shape;601;g3ec80cd3e20_0_417"/>
          <p:cNvSpPr/>
          <p:nvPr/>
        </p:nvSpPr>
        <p:spPr>
          <a:xfrm>
            <a:off x="6350677" y="2787274"/>
            <a:ext cx="4572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231"/>
              </a:buClr>
              <a:buSzPts val="1020"/>
              <a:buFont typeface="Arial"/>
              <a:buNone/>
            </a:pPr>
            <a:r>
              <a:rPr b="1" i="0" lang="ru-RU" sz="1020" u="none" cap="none" strike="noStrike">
                <a:solidFill>
                  <a:srgbClr val="142231"/>
                </a:solidFill>
                <a:latin typeface="Arial"/>
                <a:ea typeface="Arial"/>
                <a:cs typeface="Arial"/>
                <a:sym typeface="Arial"/>
              </a:rPr>
              <a:t>87,6%</a:t>
            </a:r>
            <a:endParaRPr b="0" i="0" sz="10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2" name="Google Shape;602;g3ec80cd3e20_0_417"/>
          <p:cNvSpPr/>
          <p:nvPr/>
        </p:nvSpPr>
        <p:spPr>
          <a:xfrm>
            <a:off x="5701436" y="5550408"/>
            <a:ext cx="13716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231"/>
              </a:buClr>
              <a:buSzPts val="1150"/>
              <a:buFont typeface="Arial"/>
              <a:buNone/>
            </a:pPr>
            <a:r>
              <a:rPr b="1" i="0" lang="ru-RU" sz="1150" u="none" cap="none" strike="noStrike">
                <a:solidFill>
                  <a:srgbClr val="142231"/>
                </a:solidFill>
                <a:latin typeface="Arial"/>
                <a:ea typeface="Arial"/>
                <a:cs typeface="Arial"/>
                <a:sym typeface="Arial"/>
              </a:rPr>
              <a:t>Litwa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231"/>
              </a:buClr>
              <a:buSzPts val="1150"/>
              <a:buFont typeface="Arial"/>
              <a:buNone/>
            </a:pPr>
            <a:r>
              <a:rPr b="1" i="0" lang="ru-RU" sz="1150" u="none" cap="none" strike="noStrike">
                <a:solidFill>
                  <a:srgbClr val="142231"/>
                </a:solidFill>
                <a:latin typeface="Arial"/>
                <a:ea typeface="Arial"/>
                <a:cs typeface="Arial"/>
                <a:sym typeface="Arial"/>
              </a:rPr>
              <a:t>Літва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3" name="Google Shape;603;g3ec80cd3e20_0_417"/>
          <p:cNvSpPr/>
          <p:nvPr/>
        </p:nvSpPr>
        <p:spPr>
          <a:xfrm>
            <a:off x="9015675" y="5209936"/>
            <a:ext cx="310800" cy="203400"/>
          </a:xfrm>
          <a:prstGeom prst="rect">
            <a:avLst/>
          </a:prstGeom>
          <a:solidFill>
            <a:srgbClr val="2E86A8"/>
          </a:solidFill>
          <a:ln cap="flat" cmpd="sng" w="12700">
            <a:solidFill>
              <a:srgbClr val="2E86A8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g3ec80cd3e20_0_417"/>
          <p:cNvSpPr/>
          <p:nvPr/>
        </p:nvSpPr>
        <p:spPr>
          <a:xfrm>
            <a:off x="8942521" y="5027056"/>
            <a:ext cx="4572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231"/>
              </a:buClr>
              <a:buSzPts val="1020"/>
              <a:buFont typeface="Arial"/>
              <a:buNone/>
            </a:pPr>
            <a:r>
              <a:rPr b="1" i="0" lang="ru-RU" sz="1020" u="none" cap="none" strike="noStrike">
                <a:solidFill>
                  <a:srgbClr val="142231"/>
                </a:solidFill>
                <a:latin typeface="Arial"/>
                <a:ea typeface="Arial"/>
                <a:cs typeface="Arial"/>
                <a:sym typeface="Arial"/>
              </a:rPr>
              <a:t>7,29%</a:t>
            </a:r>
            <a:endParaRPr b="0" i="0" sz="10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5" name="Google Shape;605;g3ec80cd3e20_0_417"/>
          <p:cNvSpPr/>
          <p:nvPr/>
        </p:nvSpPr>
        <p:spPr>
          <a:xfrm>
            <a:off x="9399734" y="2831266"/>
            <a:ext cx="310800" cy="2582100"/>
          </a:xfrm>
          <a:prstGeom prst="rect">
            <a:avLst/>
          </a:prstGeom>
          <a:solidFill>
            <a:srgbClr val="C9565A"/>
          </a:solidFill>
          <a:ln cap="flat" cmpd="sng" w="12700">
            <a:solidFill>
              <a:srgbClr val="C9565A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6" name="Google Shape;606;g3ec80cd3e20_0_417"/>
          <p:cNvSpPr/>
          <p:nvPr/>
        </p:nvSpPr>
        <p:spPr>
          <a:xfrm>
            <a:off x="9326580" y="2648386"/>
            <a:ext cx="4572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231"/>
              </a:buClr>
              <a:buSzPts val="1020"/>
              <a:buFont typeface="Arial"/>
              <a:buNone/>
            </a:pPr>
            <a:r>
              <a:rPr b="1" i="0" lang="ru-RU" sz="1020" u="none" cap="none" strike="noStrike">
                <a:solidFill>
                  <a:srgbClr val="142231"/>
                </a:solidFill>
                <a:latin typeface="Arial"/>
                <a:ea typeface="Arial"/>
                <a:cs typeface="Arial"/>
                <a:sym typeface="Arial"/>
              </a:rPr>
              <a:t>92,58%</a:t>
            </a:r>
            <a:endParaRPr b="0" i="0" sz="10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7" name="Google Shape;607;g3ec80cd3e20_0_417"/>
          <p:cNvSpPr/>
          <p:nvPr/>
        </p:nvSpPr>
        <p:spPr>
          <a:xfrm>
            <a:off x="8677338" y="5550408"/>
            <a:ext cx="13716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231"/>
              </a:buClr>
              <a:buSzPts val="1150"/>
              <a:buFont typeface="Arial"/>
              <a:buNone/>
            </a:pPr>
            <a:r>
              <a:rPr b="1" i="0" lang="ru-RU" sz="1150" u="none" cap="none" strike="noStrike">
                <a:solidFill>
                  <a:srgbClr val="142231"/>
                </a:solidFill>
                <a:latin typeface="Arial"/>
                <a:ea typeface="Arial"/>
                <a:cs typeface="Arial"/>
                <a:sym typeface="Arial"/>
              </a:rPr>
              <a:t>Ukraina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231"/>
              </a:buClr>
              <a:buSzPts val="1150"/>
              <a:buFont typeface="Arial"/>
              <a:buNone/>
            </a:pPr>
            <a:r>
              <a:rPr b="1" i="0" lang="ru-RU" sz="1150" u="none" cap="none" strike="noStrike">
                <a:solidFill>
                  <a:srgbClr val="142231"/>
                </a:solidFill>
                <a:latin typeface="Arial"/>
                <a:ea typeface="Arial"/>
                <a:cs typeface="Arial"/>
                <a:sym typeface="Arial"/>
              </a:rPr>
              <a:t>Украіна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08" name="Google Shape;608;g3ec80cd3e20_0_417"/>
          <p:cNvCxnSpPr/>
          <p:nvPr/>
        </p:nvCxnSpPr>
        <p:spPr>
          <a:xfrm>
            <a:off x="713251" y="6473952"/>
            <a:ext cx="10836000" cy="0"/>
          </a:xfrm>
          <a:prstGeom prst="straightConnector1">
            <a:avLst/>
          </a:prstGeom>
          <a:noFill/>
          <a:ln cap="flat" cmpd="sng" w="9525">
            <a:solidFill>
              <a:srgbClr val="CFE3E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09" name="Google Shape;609;g3ec80cd3e20_0_417"/>
          <p:cNvSpPr/>
          <p:nvPr/>
        </p:nvSpPr>
        <p:spPr>
          <a:xfrm>
            <a:off x="713251" y="6510528"/>
            <a:ext cx="4114800" cy="14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56C7B"/>
              </a:buClr>
              <a:buSzPts val="850"/>
              <a:buFont typeface="Arial"/>
              <a:buNone/>
            </a:pPr>
            <a:r>
              <a:rPr b="0" i="0" lang="ru-RU" sz="850" u="none" cap="none" strike="noStrike">
                <a:solidFill>
                  <a:srgbClr val="556C7B"/>
                </a:solidFill>
                <a:latin typeface="Arial"/>
                <a:ea typeface="Arial"/>
                <a:cs typeface="Arial"/>
                <a:sym typeface="Arial"/>
              </a:rPr>
              <a:t>Stosunek do Białorusinów / Стаўленне да беларусаў</a:t>
            </a:r>
            <a:endParaRPr b="0" i="0" sz="8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0" name="Google Shape;610;g3ec80cd3e20_0_417"/>
          <p:cNvSpPr/>
          <p:nvPr/>
        </p:nvSpPr>
        <p:spPr>
          <a:xfrm>
            <a:off x="11384583" y="6510528"/>
            <a:ext cx="274200" cy="14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56C7B"/>
              </a:buClr>
              <a:buSzPts val="850"/>
              <a:buFont typeface="Arial"/>
              <a:buNone/>
            </a:pPr>
            <a:r>
              <a:rPr b="0" i="0" lang="ru-RU" sz="850" u="none" cap="none" strike="noStrike">
                <a:solidFill>
                  <a:srgbClr val="556C7B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 b="0" i="0" sz="8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s_logo_extract.png" id="615" name="Google Shape;615;g3ec80cd3e20_0_9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3251" y="274320"/>
            <a:ext cx="548640" cy="421139"/>
          </a:xfrm>
          <a:prstGeom prst="rect">
            <a:avLst/>
          </a:prstGeom>
          <a:noFill/>
          <a:ln>
            <a:noFill/>
          </a:ln>
        </p:spPr>
      </p:pic>
      <p:sp>
        <p:nvSpPr>
          <p:cNvPr id="616" name="Google Shape;616;g3ec80cd3e20_0_954"/>
          <p:cNvSpPr txBox="1"/>
          <p:nvPr/>
        </p:nvSpPr>
        <p:spPr>
          <a:xfrm>
            <a:off x="1417358" y="347472"/>
            <a:ext cx="73155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000" u="none" cap="none" strike="noStrike">
                <a:solidFill>
                  <a:srgbClr val="2684AB"/>
                </a:solidFill>
                <a:latin typeface="Arial"/>
                <a:ea typeface="Arial"/>
                <a:cs typeface="Arial"/>
                <a:sym typeface="Arial"/>
              </a:rPr>
              <a:t>Polityczna sfera / Палітычная сфера</a:t>
            </a:r>
            <a:endParaRPr/>
          </a:p>
        </p:txBody>
      </p:sp>
      <p:sp>
        <p:nvSpPr>
          <p:cNvPr id="617" name="Google Shape;617;g3ec80cd3e20_0_954"/>
          <p:cNvSpPr txBox="1"/>
          <p:nvPr/>
        </p:nvSpPr>
        <p:spPr>
          <a:xfrm>
            <a:off x="713251" y="841248"/>
            <a:ext cx="10836000" cy="5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182330"/>
                </a:solidFill>
                <a:latin typeface="Arial"/>
                <a:ea typeface="Arial"/>
                <a:cs typeface="Arial"/>
                <a:sym typeface="Arial"/>
              </a:rPr>
              <a:t>Jak ocenia Pan/Pani decyzję o zezwoleniu na wjazd osobom zmuszonym do opuszczenia</a:t>
            </a:r>
            <a:endParaRPr sz="1800"/>
          </a:p>
          <a:p>
            <a:pPr indent="0" lvl="0" marL="0" marR="0" rtl="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182330"/>
                </a:solidFill>
                <a:latin typeface="Arial"/>
                <a:ea typeface="Arial"/>
                <a:cs typeface="Arial"/>
                <a:sym typeface="Arial"/>
              </a:rPr>
              <a:t>Białorusi po protestach 2020 r.?</a:t>
            </a:r>
            <a:endParaRPr sz="1800"/>
          </a:p>
        </p:txBody>
      </p:sp>
      <p:sp>
        <p:nvSpPr>
          <p:cNvPr id="618" name="Google Shape;618;g3ec80cd3e20_0_954"/>
          <p:cNvSpPr txBox="1"/>
          <p:nvPr/>
        </p:nvSpPr>
        <p:spPr>
          <a:xfrm>
            <a:off x="713251" y="1444752"/>
            <a:ext cx="10836000" cy="5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182330"/>
                </a:solidFill>
                <a:latin typeface="Arial"/>
                <a:ea typeface="Arial"/>
                <a:cs typeface="Arial"/>
                <a:sym typeface="Arial"/>
              </a:rPr>
              <a:t>Як Вы ацэньваеце рашэнне дазволіць уезд людзям, вымушаным пакінуць Беларусь</a:t>
            </a:r>
            <a:endParaRPr sz="1800"/>
          </a:p>
          <a:p>
            <a:pPr indent="0" lvl="0" marL="0" marR="0" rtl="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182330"/>
                </a:solidFill>
                <a:latin typeface="Arial"/>
                <a:ea typeface="Arial"/>
                <a:cs typeface="Arial"/>
                <a:sym typeface="Arial"/>
              </a:rPr>
              <a:t>пасля пратэстаў 2020 г.?</a:t>
            </a:r>
            <a:endParaRPr sz="1800"/>
          </a:p>
        </p:txBody>
      </p:sp>
      <p:sp>
        <p:nvSpPr>
          <p:cNvPr id="619" name="Google Shape;619;g3ec80cd3e20_0_954"/>
          <p:cNvSpPr/>
          <p:nvPr/>
        </p:nvSpPr>
        <p:spPr>
          <a:xfrm>
            <a:off x="2240340" y="2468880"/>
            <a:ext cx="100500" cy="100500"/>
          </a:xfrm>
          <a:prstGeom prst="rect">
            <a:avLst/>
          </a:prstGeom>
          <a:solidFill>
            <a:srgbClr val="2684AB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0" name="Google Shape;620;g3ec80cd3e20_0_954"/>
          <p:cNvSpPr txBox="1"/>
          <p:nvPr/>
        </p:nvSpPr>
        <p:spPr>
          <a:xfrm>
            <a:off x="2386648" y="2436876"/>
            <a:ext cx="2606100" cy="20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220" u="none" cap="none" strike="noStrike">
                <a:solidFill>
                  <a:srgbClr val="182330"/>
                </a:solidFill>
                <a:latin typeface="Arial"/>
                <a:ea typeface="Arial"/>
                <a:cs typeface="Arial"/>
                <a:sym typeface="Arial"/>
              </a:rPr>
              <a:t>Właściwa / Правільнае</a:t>
            </a:r>
            <a:endParaRPr/>
          </a:p>
        </p:txBody>
      </p:sp>
      <p:sp>
        <p:nvSpPr>
          <p:cNvPr id="621" name="Google Shape;621;g3ec80cd3e20_0_954"/>
          <p:cNvSpPr/>
          <p:nvPr/>
        </p:nvSpPr>
        <p:spPr>
          <a:xfrm>
            <a:off x="4800728" y="2468880"/>
            <a:ext cx="100500" cy="100500"/>
          </a:xfrm>
          <a:prstGeom prst="rect">
            <a:avLst/>
          </a:prstGeom>
          <a:solidFill>
            <a:srgbClr val="C75454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2" name="Google Shape;622;g3ec80cd3e20_0_954"/>
          <p:cNvSpPr txBox="1"/>
          <p:nvPr/>
        </p:nvSpPr>
        <p:spPr>
          <a:xfrm>
            <a:off x="4947036" y="2436876"/>
            <a:ext cx="2606100" cy="20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220" u="none" cap="none" strike="noStrike">
                <a:solidFill>
                  <a:srgbClr val="182330"/>
                </a:solidFill>
                <a:latin typeface="Arial"/>
                <a:ea typeface="Arial"/>
                <a:cs typeface="Arial"/>
                <a:sym typeface="Arial"/>
              </a:rPr>
              <a:t>Niewłaściwa / Няправільнае</a:t>
            </a:r>
            <a:endParaRPr/>
          </a:p>
        </p:txBody>
      </p:sp>
      <p:sp>
        <p:nvSpPr>
          <p:cNvPr id="623" name="Google Shape;623;g3ec80cd3e20_0_954"/>
          <p:cNvSpPr/>
          <p:nvPr/>
        </p:nvSpPr>
        <p:spPr>
          <a:xfrm>
            <a:off x="7544001" y="2468880"/>
            <a:ext cx="100500" cy="100500"/>
          </a:xfrm>
          <a:prstGeom prst="rect">
            <a:avLst/>
          </a:prstGeom>
          <a:solidFill>
            <a:srgbClr val="9AAE60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4" name="Google Shape;624;g3ec80cd3e20_0_954"/>
          <p:cNvSpPr txBox="1"/>
          <p:nvPr/>
        </p:nvSpPr>
        <p:spPr>
          <a:xfrm>
            <a:off x="7690309" y="2436876"/>
            <a:ext cx="2606100" cy="20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220" u="none" cap="none" strike="noStrike">
                <a:solidFill>
                  <a:srgbClr val="182330"/>
                </a:solidFill>
                <a:latin typeface="Arial"/>
                <a:ea typeface="Arial"/>
                <a:cs typeface="Arial"/>
                <a:sym typeface="Arial"/>
              </a:rPr>
              <a:t>Trudno powiedzieć / Цяжка сказаць</a:t>
            </a:r>
            <a:endParaRPr/>
          </a:p>
        </p:txBody>
      </p:sp>
      <p:cxnSp>
        <p:nvCxnSpPr>
          <p:cNvPr id="625" name="Google Shape;625;g3ec80cd3e20_0_954"/>
          <p:cNvCxnSpPr/>
          <p:nvPr/>
        </p:nvCxnSpPr>
        <p:spPr>
          <a:xfrm>
            <a:off x="1673397" y="5550408"/>
            <a:ext cx="9327300" cy="0"/>
          </a:xfrm>
          <a:prstGeom prst="straightConnector1">
            <a:avLst/>
          </a:prstGeom>
          <a:noFill/>
          <a:ln cap="flat" cmpd="sng" w="12700">
            <a:solidFill>
              <a:srgbClr val="B2BCC4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40"/>
              </a:srgbClr>
            </a:outerShdw>
          </a:effectLst>
        </p:spPr>
      </p:cxnSp>
      <p:sp>
        <p:nvSpPr>
          <p:cNvPr id="626" name="Google Shape;626;g3ec80cd3e20_0_954"/>
          <p:cNvSpPr txBox="1"/>
          <p:nvPr/>
        </p:nvSpPr>
        <p:spPr>
          <a:xfrm>
            <a:off x="1143030" y="5477256"/>
            <a:ext cx="4116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100" u="none" cap="none" strike="noStrike">
                <a:solidFill>
                  <a:srgbClr val="46525C"/>
                </a:solidFill>
                <a:latin typeface="Arial"/>
                <a:ea typeface="Arial"/>
                <a:cs typeface="Arial"/>
                <a:sym typeface="Arial"/>
              </a:rPr>
              <a:t>0%</a:t>
            </a:r>
            <a:endParaRPr/>
          </a:p>
        </p:txBody>
      </p:sp>
      <p:cxnSp>
        <p:nvCxnSpPr>
          <p:cNvPr id="627" name="Google Shape;627;g3ec80cd3e20_0_954"/>
          <p:cNvCxnSpPr/>
          <p:nvPr/>
        </p:nvCxnSpPr>
        <p:spPr>
          <a:xfrm>
            <a:off x="1673397" y="5100828"/>
            <a:ext cx="9327300" cy="0"/>
          </a:xfrm>
          <a:prstGeom prst="straightConnector1">
            <a:avLst/>
          </a:prstGeom>
          <a:noFill/>
          <a:ln cap="flat" cmpd="sng" w="9525">
            <a:solidFill>
              <a:srgbClr val="CDE2EB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40"/>
              </a:srgbClr>
            </a:outerShdw>
          </a:effectLst>
        </p:spPr>
      </p:cxnSp>
      <p:sp>
        <p:nvSpPr>
          <p:cNvPr id="628" name="Google Shape;628;g3ec80cd3e20_0_954"/>
          <p:cNvSpPr txBox="1"/>
          <p:nvPr/>
        </p:nvSpPr>
        <p:spPr>
          <a:xfrm>
            <a:off x="1143030" y="5027676"/>
            <a:ext cx="4116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100" u="none" cap="none" strike="noStrike">
                <a:solidFill>
                  <a:srgbClr val="46525C"/>
                </a:solidFill>
                <a:latin typeface="Arial"/>
                <a:ea typeface="Arial"/>
                <a:cs typeface="Arial"/>
                <a:sym typeface="Arial"/>
              </a:rPr>
              <a:t>10%</a:t>
            </a:r>
            <a:endParaRPr/>
          </a:p>
        </p:txBody>
      </p:sp>
      <p:cxnSp>
        <p:nvCxnSpPr>
          <p:cNvPr id="629" name="Google Shape;629;g3ec80cd3e20_0_954"/>
          <p:cNvCxnSpPr/>
          <p:nvPr/>
        </p:nvCxnSpPr>
        <p:spPr>
          <a:xfrm>
            <a:off x="1673397" y="4651248"/>
            <a:ext cx="9327300" cy="0"/>
          </a:xfrm>
          <a:prstGeom prst="straightConnector1">
            <a:avLst/>
          </a:prstGeom>
          <a:noFill/>
          <a:ln cap="flat" cmpd="sng" w="9525">
            <a:solidFill>
              <a:srgbClr val="CDE2EB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40"/>
              </a:srgbClr>
            </a:outerShdw>
          </a:effectLst>
        </p:spPr>
      </p:cxnSp>
      <p:sp>
        <p:nvSpPr>
          <p:cNvPr id="630" name="Google Shape;630;g3ec80cd3e20_0_954"/>
          <p:cNvSpPr txBox="1"/>
          <p:nvPr/>
        </p:nvSpPr>
        <p:spPr>
          <a:xfrm>
            <a:off x="1143030" y="4578096"/>
            <a:ext cx="4116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100" u="none" cap="none" strike="noStrike">
                <a:solidFill>
                  <a:srgbClr val="46525C"/>
                </a:solidFill>
                <a:latin typeface="Arial"/>
                <a:ea typeface="Arial"/>
                <a:cs typeface="Arial"/>
                <a:sym typeface="Arial"/>
              </a:rPr>
              <a:t>20%</a:t>
            </a:r>
            <a:endParaRPr/>
          </a:p>
        </p:txBody>
      </p:sp>
      <p:cxnSp>
        <p:nvCxnSpPr>
          <p:cNvPr id="631" name="Google Shape;631;g3ec80cd3e20_0_954"/>
          <p:cNvCxnSpPr/>
          <p:nvPr/>
        </p:nvCxnSpPr>
        <p:spPr>
          <a:xfrm>
            <a:off x="1673397" y="4201668"/>
            <a:ext cx="9327300" cy="0"/>
          </a:xfrm>
          <a:prstGeom prst="straightConnector1">
            <a:avLst/>
          </a:prstGeom>
          <a:noFill/>
          <a:ln cap="flat" cmpd="sng" w="9525">
            <a:solidFill>
              <a:srgbClr val="CDE2EB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40"/>
              </a:srgbClr>
            </a:outerShdw>
          </a:effectLst>
        </p:spPr>
      </p:cxnSp>
      <p:sp>
        <p:nvSpPr>
          <p:cNvPr id="632" name="Google Shape;632;g3ec80cd3e20_0_954"/>
          <p:cNvSpPr txBox="1"/>
          <p:nvPr/>
        </p:nvSpPr>
        <p:spPr>
          <a:xfrm>
            <a:off x="1143030" y="4128516"/>
            <a:ext cx="4116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100" u="none" cap="none" strike="noStrike">
                <a:solidFill>
                  <a:srgbClr val="46525C"/>
                </a:solidFill>
                <a:latin typeface="Arial"/>
                <a:ea typeface="Arial"/>
                <a:cs typeface="Arial"/>
                <a:sym typeface="Arial"/>
              </a:rPr>
              <a:t>30%</a:t>
            </a:r>
            <a:endParaRPr/>
          </a:p>
        </p:txBody>
      </p:sp>
      <p:cxnSp>
        <p:nvCxnSpPr>
          <p:cNvPr id="633" name="Google Shape;633;g3ec80cd3e20_0_954"/>
          <p:cNvCxnSpPr/>
          <p:nvPr/>
        </p:nvCxnSpPr>
        <p:spPr>
          <a:xfrm>
            <a:off x="1673397" y="3752088"/>
            <a:ext cx="9327300" cy="0"/>
          </a:xfrm>
          <a:prstGeom prst="straightConnector1">
            <a:avLst/>
          </a:prstGeom>
          <a:noFill/>
          <a:ln cap="flat" cmpd="sng" w="9525">
            <a:solidFill>
              <a:srgbClr val="CDE2EB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40"/>
              </a:srgbClr>
            </a:outerShdw>
          </a:effectLst>
        </p:spPr>
      </p:cxnSp>
      <p:sp>
        <p:nvSpPr>
          <p:cNvPr id="634" name="Google Shape;634;g3ec80cd3e20_0_954"/>
          <p:cNvSpPr txBox="1"/>
          <p:nvPr/>
        </p:nvSpPr>
        <p:spPr>
          <a:xfrm>
            <a:off x="1143030" y="3678936"/>
            <a:ext cx="4116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100" u="none" cap="none" strike="noStrike">
                <a:solidFill>
                  <a:srgbClr val="46525C"/>
                </a:solidFill>
                <a:latin typeface="Arial"/>
                <a:ea typeface="Arial"/>
                <a:cs typeface="Arial"/>
                <a:sym typeface="Arial"/>
              </a:rPr>
              <a:t>40%</a:t>
            </a:r>
            <a:endParaRPr/>
          </a:p>
        </p:txBody>
      </p:sp>
      <p:cxnSp>
        <p:nvCxnSpPr>
          <p:cNvPr id="635" name="Google Shape;635;g3ec80cd3e20_0_954"/>
          <p:cNvCxnSpPr/>
          <p:nvPr/>
        </p:nvCxnSpPr>
        <p:spPr>
          <a:xfrm>
            <a:off x="1673397" y="3302508"/>
            <a:ext cx="9327300" cy="0"/>
          </a:xfrm>
          <a:prstGeom prst="straightConnector1">
            <a:avLst/>
          </a:prstGeom>
          <a:noFill/>
          <a:ln cap="flat" cmpd="sng" w="9525">
            <a:solidFill>
              <a:srgbClr val="CDE2EB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40"/>
              </a:srgbClr>
            </a:outerShdw>
          </a:effectLst>
        </p:spPr>
      </p:cxnSp>
      <p:sp>
        <p:nvSpPr>
          <p:cNvPr id="636" name="Google Shape;636;g3ec80cd3e20_0_954"/>
          <p:cNvSpPr txBox="1"/>
          <p:nvPr/>
        </p:nvSpPr>
        <p:spPr>
          <a:xfrm>
            <a:off x="1143030" y="3229356"/>
            <a:ext cx="4116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100" u="none" cap="none" strike="noStrike">
                <a:solidFill>
                  <a:srgbClr val="46525C"/>
                </a:solidFill>
                <a:latin typeface="Arial"/>
                <a:ea typeface="Arial"/>
                <a:cs typeface="Arial"/>
                <a:sym typeface="Arial"/>
              </a:rPr>
              <a:t>50%</a:t>
            </a:r>
            <a:endParaRPr/>
          </a:p>
        </p:txBody>
      </p:sp>
      <p:cxnSp>
        <p:nvCxnSpPr>
          <p:cNvPr id="637" name="Google Shape;637;g3ec80cd3e20_0_954"/>
          <p:cNvCxnSpPr/>
          <p:nvPr/>
        </p:nvCxnSpPr>
        <p:spPr>
          <a:xfrm>
            <a:off x="1673397" y="2852928"/>
            <a:ext cx="9327300" cy="0"/>
          </a:xfrm>
          <a:prstGeom prst="straightConnector1">
            <a:avLst/>
          </a:prstGeom>
          <a:noFill/>
          <a:ln cap="flat" cmpd="sng" w="9525">
            <a:solidFill>
              <a:srgbClr val="CDE2EB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40"/>
              </a:srgbClr>
            </a:outerShdw>
          </a:effectLst>
        </p:spPr>
      </p:cxnSp>
      <p:sp>
        <p:nvSpPr>
          <p:cNvPr id="638" name="Google Shape;638;g3ec80cd3e20_0_954"/>
          <p:cNvSpPr txBox="1"/>
          <p:nvPr/>
        </p:nvSpPr>
        <p:spPr>
          <a:xfrm>
            <a:off x="1143030" y="2779776"/>
            <a:ext cx="4116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100" u="none" cap="none" strike="noStrike">
                <a:solidFill>
                  <a:srgbClr val="46525C"/>
                </a:solidFill>
                <a:latin typeface="Arial"/>
                <a:ea typeface="Arial"/>
                <a:cs typeface="Arial"/>
                <a:sym typeface="Arial"/>
              </a:rPr>
              <a:t>60%</a:t>
            </a:r>
            <a:endParaRPr/>
          </a:p>
        </p:txBody>
      </p:sp>
      <p:sp>
        <p:nvSpPr>
          <p:cNvPr id="639" name="Google Shape;639;g3ec80cd3e20_0_954"/>
          <p:cNvSpPr/>
          <p:nvPr/>
        </p:nvSpPr>
        <p:spPr>
          <a:xfrm>
            <a:off x="3465668" y="2884398"/>
            <a:ext cx="310800" cy="2666100"/>
          </a:xfrm>
          <a:prstGeom prst="rect">
            <a:avLst/>
          </a:prstGeom>
          <a:solidFill>
            <a:srgbClr val="2684AB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0" name="Google Shape;640;g3ec80cd3e20_0_954"/>
          <p:cNvSpPr txBox="1"/>
          <p:nvPr/>
        </p:nvSpPr>
        <p:spPr>
          <a:xfrm>
            <a:off x="3319360" y="2701518"/>
            <a:ext cx="603600" cy="1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150" u="none" cap="none" strike="noStrike">
                <a:solidFill>
                  <a:srgbClr val="182330"/>
                </a:solidFill>
                <a:latin typeface="Arial"/>
                <a:ea typeface="Arial"/>
                <a:cs typeface="Arial"/>
                <a:sym typeface="Arial"/>
              </a:rPr>
              <a:t>59,3%</a:t>
            </a:r>
            <a:endParaRPr/>
          </a:p>
        </p:txBody>
      </p:sp>
      <p:sp>
        <p:nvSpPr>
          <p:cNvPr id="641" name="Google Shape;641;g3ec80cd3e20_0_954"/>
          <p:cNvSpPr/>
          <p:nvPr/>
        </p:nvSpPr>
        <p:spPr>
          <a:xfrm>
            <a:off x="3849727" y="4660239"/>
            <a:ext cx="310800" cy="890100"/>
          </a:xfrm>
          <a:prstGeom prst="rect">
            <a:avLst/>
          </a:prstGeom>
          <a:solidFill>
            <a:srgbClr val="C75454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2" name="Google Shape;642;g3ec80cd3e20_0_954"/>
          <p:cNvSpPr txBox="1"/>
          <p:nvPr/>
        </p:nvSpPr>
        <p:spPr>
          <a:xfrm>
            <a:off x="3703419" y="4477359"/>
            <a:ext cx="603600" cy="1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150" u="none" cap="none" strike="noStrike">
                <a:solidFill>
                  <a:srgbClr val="182330"/>
                </a:solidFill>
                <a:latin typeface="Arial"/>
                <a:ea typeface="Arial"/>
                <a:cs typeface="Arial"/>
                <a:sym typeface="Arial"/>
              </a:rPr>
              <a:t>19,8%</a:t>
            </a:r>
            <a:endParaRPr/>
          </a:p>
        </p:txBody>
      </p:sp>
      <p:sp>
        <p:nvSpPr>
          <p:cNvPr id="643" name="Google Shape;643;g3ec80cd3e20_0_954"/>
          <p:cNvSpPr/>
          <p:nvPr/>
        </p:nvSpPr>
        <p:spPr>
          <a:xfrm>
            <a:off x="4233785" y="4610785"/>
            <a:ext cx="310800" cy="939600"/>
          </a:xfrm>
          <a:prstGeom prst="rect">
            <a:avLst/>
          </a:prstGeom>
          <a:solidFill>
            <a:srgbClr val="9AAE60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4" name="Google Shape;644;g3ec80cd3e20_0_954"/>
          <p:cNvSpPr txBox="1"/>
          <p:nvPr/>
        </p:nvSpPr>
        <p:spPr>
          <a:xfrm>
            <a:off x="4160527" y="4417268"/>
            <a:ext cx="603600" cy="1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150" u="none" cap="none" strike="noStrike">
                <a:solidFill>
                  <a:srgbClr val="182330"/>
                </a:solidFill>
                <a:latin typeface="Arial"/>
                <a:ea typeface="Arial"/>
                <a:cs typeface="Arial"/>
                <a:sym typeface="Arial"/>
              </a:rPr>
              <a:t>20,9%</a:t>
            </a:r>
            <a:endParaRPr/>
          </a:p>
        </p:txBody>
      </p:sp>
      <p:sp>
        <p:nvSpPr>
          <p:cNvPr id="645" name="Google Shape;645;g3ec80cd3e20_0_954"/>
          <p:cNvSpPr txBox="1"/>
          <p:nvPr/>
        </p:nvSpPr>
        <p:spPr>
          <a:xfrm>
            <a:off x="3456524" y="5678424"/>
            <a:ext cx="10974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300" u="none" cap="none" strike="noStrike">
                <a:solidFill>
                  <a:srgbClr val="182330"/>
                </a:solidFill>
                <a:latin typeface="Arial"/>
                <a:ea typeface="Arial"/>
                <a:cs typeface="Arial"/>
                <a:sym typeface="Arial"/>
              </a:rPr>
              <a:t>Polska</a:t>
            </a:r>
            <a:endParaRPr/>
          </a:p>
          <a:p>
            <a:pPr indent="0" lvl="0" marL="0" marR="0" rtl="0" algn="ctr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300" u="none" cap="none" strike="noStrike">
                <a:solidFill>
                  <a:srgbClr val="182330"/>
                </a:solidFill>
                <a:latin typeface="Arial"/>
                <a:ea typeface="Arial"/>
                <a:cs typeface="Arial"/>
                <a:sym typeface="Arial"/>
              </a:rPr>
              <a:t>Польшча</a:t>
            </a:r>
            <a:endParaRPr/>
          </a:p>
        </p:txBody>
      </p:sp>
      <p:sp>
        <p:nvSpPr>
          <p:cNvPr id="646" name="Google Shape;646;g3ec80cd3e20_0_954"/>
          <p:cNvSpPr/>
          <p:nvPr/>
        </p:nvSpPr>
        <p:spPr>
          <a:xfrm>
            <a:off x="8129233" y="3307003"/>
            <a:ext cx="310800" cy="2243400"/>
          </a:xfrm>
          <a:prstGeom prst="rect">
            <a:avLst/>
          </a:prstGeom>
          <a:solidFill>
            <a:srgbClr val="2684AB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7" name="Google Shape;647;g3ec80cd3e20_0_954"/>
          <p:cNvSpPr txBox="1"/>
          <p:nvPr/>
        </p:nvSpPr>
        <p:spPr>
          <a:xfrm>
            <a:off x="7982925" y="3124123"/>
            <a:ext cx="603600" cy="1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150" u="none" cap="none" strike="noStrike">
                <a:solidFill>
                  <a:srgbClr val="182330"/>
                </a:solidFill>
                <a:latin typeface="Arial"/>
                <a:ea typeface="Arial"/>
                <a:cs typeface="Arial"/>
                <a:sym typeface="Arial"/>
              </a:rPr>
              <a:t>49,9%</a:t>
            </a:r>
            <a:endParaRPr/>
          </a:p>
        </p:txBody>
      </p:sp>
      <p:sp>
        <p:nvSpPr>
          <p:cNvPr id="648" name="Google Shape;648;g3ec80cd3e20_0_954"/>
          <p:cNvSpPr/>
          <p:nvPr/>
        </p:nvSpPr>
        <p:spPr>
          <a:xfrm>
            <a:off x="8513291" y="4332046"/>
            <a:ext cx="310800" cy="1218300"/>
          </a:xfrm>
          <a:prstGeom prst="rect">
            <a:avLst/>
          </a:prstGeom>
          <a:solidFill>
            <a:srgbClr val="C75454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9" name="Google Shape;649;g3ec80cd3e20_0_954"/>
          <p:cNvSpPr txBox="1"/>
          <p:nvPr/>
        </p:nvSpPr>
        <p:spPr>
          <a:xfrm>
            <a:off x="8366983" y="4149166"/>
            <a:ext cx="603600" cy="1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150" u="none" cap="none" strike="noStrike">
                <a:solidFill>
                  <a:srgbClr val="182330"/>
                </a:solidFill>
                <a:latin typeface="Arial"/>
                <a:ea typeface="Arial"/>
                <a:cs typeface="Arial"/>
                <a:sym typeface="Arial"/>
              </a:rPr>
              <a:t>27,1%</a:t>
            </a:r>
            <a:endParaRPr/>
          </a:p>
        </p:txBody>
      </p:sp>
      <p:sp>
        <p:nvSpPr>
          <p:cNvPr id="650" name="Google Shape;650;g3ec80cd3e20_0_954"/>
          <p:cNvSpPr/>
          <p:nvPr/>
        </p:nvSpPr>
        <p:spPr>
          <a:xfrm>
            <a:off x="8897349" y="4516374"/>
            <a:ext cx="310800" cy="1034100"/>
          </a:xfrm>
          <a:prstGeom prst="rect">
            <a:avLst/>
          </a:prstGeom>
          <a:solidFill>
            <a:srgbClr val="9AAE60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1" name="Google Shape;651;g3ec80cd3e20_0_954"/>
          <p:cNvSpPr txBox="1"/>
          <p:nvPr/>
        </p:nvSpPr>
        <p:spPr>
          <a:xfrm>
            <a:off x="8751041" y="4333494"/>
            <a:ext cx="603600" cy="1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150" u="none" cap="none" strike="noStrike">
                <a:solidFill>
                  <a:srgbClr val="182330"/>
                </a:solidFill>
                <a:latin typeface="Arial"/>
                <a:ea typeface="Arial"/>
                <a:cs typeface="Arial"/>
                <a:sym typeface="Arial"/>
              </a:rPr>
              <a:t>23,0%</a:t>
            </a:r>
            <a:endParaRPr/>
          </a:p>
        </p:txBody>
      </p:sp>
      <p:sp>
        <p:nvSpPr>
          <p:cNvPr id="652" name="Google Shape;652;g3ec80cd3e20_0_954"/>
          <p:cNvSpPr txBox="1"/>
          <p:nvPr/>
        </p:nvSpPr>
        <p:spPr>
          <a:xfrm>
            <a:off x="8120088" y="5678424"/>
            <a:ext cx="10974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300" u="none" cap="none" strike="noStrike">
                <a:solidFill>
                  <a:srgbClr val="182330"/>
                </a:solidFill>
                <a:latin typeface="Arial"/>
                <a:ea typeface="Arial"/>
                <a:cs typeface="Arial"/>
                <a:sym typeface="Arial"/>
              </a:rPr>
              <a:t>Litwa</a:t>
            </a:r>
            <a:endParaRPr/>
          </a:p>
          <a:p>
            <a:pPr indent="0" lvl="0" marL="0" marR="0" rtl="0" algn="ctr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300" u="none" cap="none" strike="noStrike">
                <a:solidFill>
                  <a:srgbClr val="182330"/>
                </a:solidFill>
                <a:latin typeface="Arial"/>
                <a:ea typeface="Arial"/>
                <a:cs typeface="Arial"/>
                <a:sym typeface="Arial"/>
              </a:rPr>
              <a:t>Літва</a:t>
            </a:r>
            <a:endParaRPr/>
          </a:p>
        </p:txBody>
      </p:sp>
      <p:cxnSp>
        <p:nvCxnSpPr>
          <p:cNvPr id="653" name="Google Shape;653;g3ec80cd3e20_0_954"/>
          <p:cNvCxnSpPr/>
          <p:nvPr/>
        </p:nvCxnSpPr>
        <p:spPr>
          <a:xfrm>
            <a:off x="713251" y="6510528"/>
            <a:ext cx="10762800" cy="0"/>
          </a:xfrm>
          <a:prstGeom prst="straightConnector1">
            <a:avLst/>
          </a:prstGeom>
          <a:noFill/>
          <a:ln cap="flat" cmpd="sng" w="9525">
            <a:solidFill>
              <a:srgbClr val="CDE2EB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40"/>
              </a:srgbClr>
            </a:outerShdw>
          </a:effectLst>
        </p:spPr>
      </p:cxnSp>
      <p:sp>
        <p:nvSpPr>
          <p:cNvPr id="654" name="Google Shape;654;g3ec80cd3e20_0_954"/>
          <p:cNvSpPr txBox="1"/>
          <p:nvPr/>
        </p:nvSpPr>
        <p:spPr>
          <a:xfrm>
            <a:off x="713251" y="6565392"/>
            <a:ext cx="5303400" cy="1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850" u="none" cap="none" strike="noStrike">
                <a:solidFill>
                  <a:srgbClr val="46525C"/>
                </a:solidFill>
                <a:latin typeface="Arial"/>
                <a:ea typeface="Arial"/>
                <a:cs typeface="Arial"/>
                <a:sym typeface="Arial"/>
              </a:rPr>
              <a:t>Stosunek do Białorusinów / Стаўленне да беларусаў</a:t>
            </a:r>
            <a:endParaRPr/>
          </a:p>
        </p:txBody>
      </p:sp>
      <p:sp>
        <p:nvSpPr>
          <p:cNvPr id="655" name="Google Shape;655;g3ec80cd3e20_0_954"/>
          <p:cNvSpPr txBox="1"/>
          <p:nvPr/>
        </p:nvSpPr>
        <p:spPr>
          <a:xfrm>
            <a:off x="11384583" y="6565392"/>
            <a:ext cx="228600" cy="1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850" u="none" cap="none" strike="noStrike">
                <a:solidFill>
                  <a:srgbClr val="46525C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1" name="Google Shape;661;g3ec80cd3e20_0_60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183" y="257175"/>
            <a:ext cx="698384" cy="390525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Google Shape;662;g3ec80cd3e20_0_600"/>
          <p:cNvSpPr/>
          <p:nvPr/>
        </p:nvSpPr>
        <p:spPr>
          <a:xfrm>
            <a:off x="1685925" y="323850"/>
            <a:ext cx="4953000" cy="266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7FA8"/>
              </a:buClr>
              <a:buSzPts val="1500"/>
              <a:buFont typeface="Arial"/>
              <a:buNone/>
            </a:pPr>
            <a:r>
              <a:rPr b="1" i="0" lang="ru-RU" sz="1500" u="none" cap="none" strike="noStrike">
                <a:solidFill>
                  <a:srgbClr val="2F7FA8"/>
                </a:solidFill>
                <a:latin typeface="Arial"/>
                <a:ea typeface="Arial"/>
                <a:cs typeface="Arial"/>
                <a:sym typeface="Arial"/>
              </a:rPr>
              <a:t>Polityczna sfera / Палітычная сфера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3" name="Google Shape;663;g3ec80cd3e20_0_600"/>
          <p:cNvSpPr/>
          <p:nvPr/>
        </p:nvSpPr>
        <p:spPr>
          <a:xfrm>
            <a:off x="666750" y="847650"/>
            <a:ext cx="10858500" cy="495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Czy obywatele Białorusi którzy mieszkają w twoim kraju stanowią zagrożenie dla bezpieczeństwa narodowego?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4" name="Google Shape;664;g3ec80cd3e20_0_600"/>
          <p:cNvSpPr/>
          <p:nvPr/>
        </p:nvSpPr>
        <p:spPr>
          <a:xfrm>
            <a:off x="666750" y="1438275"/>
            <a:ext cx="10858500" cy="3621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Ці ўяўляюць грамадзяне Беларусі, якія жывуць у вашай краіне, пагрозу нацыянальнай бяспецы?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5" name="Google Shape;665;g3ec80cd3e20_0_600"/>
          <p:cNvSpPr/>
          <p:nvPr/>
        </p:nvSpPr>
        <p:spPr>
          <a:xfrm>
            <a:off x="666750" y="2333625"/>
            <a:ext cx="7239000" cy="590700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6" name="Google Shape;666;g3ec80cd3e20_0_600"/>
          <p:cNvSpPr/>
          <p:nvPr/>
        </p:nvSpPr>
        <p:spPr>
          <a:xfrm>
            <a:off x="7905750" y="2333625"/>
            <a:ext cx="1809600" cy="590700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7" name="Google Shape;667;g3ec80cd3e20_0_600"/>
          <p:cNvSpPr/>
          <p:nvPr/>
        </p:nvSpPr>
        <p:spPr>
          <a:xfrm>
            <a:off x="9715500" y="2333625"/>
            <a:ext cx="1809600" cy="590700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8" name="Google Shape;668;g3ec80cd3e20_0_600"/>
          <p:cNvSpPr/>
          <p:nvPr/>
        </p:nvSpPr>
        <p:spPr>
          <a:xfrm>
            <a:off x="838200" y="2409825"/>
            <a:ext cx="6896100" cy="209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38"/>
              <a:buFont typeface="Arial"/>
              <a:buNone/>
            </a:pPr>
            <a:r>
              <a:rPr b="1" i="0" lang="ru-RU" sz="14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Odpowiedź</a:t>
            </a:r>
            <a:r>
              <a:rPr b="0" i="0" lang="ru-RU" sz="14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 / Адказ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9" name="Google Shape;669;g3ec80cd3e20_0_600"/>
          <p:cNvSpPr/>
          <p:nvPr/>
        </p:nvSpPr>
        <p:spPr>
          <a:xfrm>
            <a:off x="838200" y="2647950"/>
            <a:ext cx="6896100" cy="1809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3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0" name="Google Shape;670;g3ec80cd3e20_0_600"/>
          <p:cNvSpPr/>
          <p:nvPr/>
        </p:nvSpPr>
        <p:spPr>
          <a:xfrm>
            <a:off x="7905750" y="2381250"/>
            <a:ext cx="1809600" cy="495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38"/>
              <a:buFont typeface="Arial"/>
              <a:buNone/>
            </a:pPr>
            <a:r>
              <a:rPr b="1" i="0" lang="ru-RU" sz="123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Polska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38"/>
              <a:buFont typeface="Arial"/>
              <a:buNone/>
            </a:pPr>
            <a:r>
              <a:rPr b="1" i="0" lang="ru-RU" sz="123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Польшча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1" name="Google Shape;671;g3ec80cd3e20_0_600"/>
          <p:cNvSpPr/>
          <p:nvPr/>
        </p:nvSpPr>
        <p:spPr>
          <a:xfrm>
            <a:off x="9715500" y="2381250"/>
            <a:ext cx="1809600" cy="495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38"/>
              <a:buFont typeface="Arial"/>
              <a:buNone/>
            </a:pPr>
            <a:r>
              <a:rPr b="1" i="0" lang="ru-RU" sz="123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Litwa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38"/>
              <a:buFont typeface="Arial"/>
              <a:buNone/>
            </a:pPr>
            <a:r>
              <a:rPr b="1" i="0" lang="ru-RU" sz="123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Літва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2" name="Google Shape;672;g3ec80cd3e20_0_600"/>
          <p:cNvSpPr/>
          <p:nvPr/>
        </p:nvSpPr>
        <p:spPr>
          <a:xfrm>
            <a:off x="666750" y="2924175"/>
            <a:ext cx="7239000" cy="9906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3" name="Google Shape;673;g3ec80cd3e20_0_600"/>
          <p:cNvSpPr/>
          <p:nvPr/>
        </p:nvSpPr>
        <p:spPr>
          <a:xfrm>
            <a:off x="7905750" y="2924175"/>
            <a:ext cx="1809600" cy="9906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4" name="Google Shape;674;g3ec80cd3e20_0_600"/>
          <p:cNvSpPr/>
          <p:nvPr/>
        </p:nvSpPr>
        <p:spPr>
          <a:xfrm>
            <a:off x="9715500" y="2924175"/>
            <a:ext cx="1809600" cy="9906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5" name="Google Shape;675;g3ec80cd3e20_0_600"/>
          <p:cNvSpPr/>
          <p:nvPr/>
        </p:nvSpPr>
        <p:spPr>
          <a:xfrm>
            <a:off x="876300" y="3019425"/>
            <a:ext cx="6819900" cy="4002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575"/>
              <a:buFont typeface="Arial"/>
              <a:buNone/>
            </a:pPr>
            <a:r>
              <a:rPr b="1" i="0" lang="ru-RU" sz="17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Tak</a:t>
            </a:r>
            <a:r>
              <a:rPr b="0" i="0" lang="ru-RU" sz="17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 / Так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6" name="Google Shape;676;g3ec80cd3e20_0_600"/>
          <p:cNvSpPr/>
          <p:nvPr/>
        </p:nvSpPr>
        <p:spPr>
          <a:xfrm>
            <a:off x="876300" y="3419475"/>
            <a:ext cx="6819900" cy="4002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35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7" name="Google Shape;677;g3ec80cd3e20_0_600"/>
          <p:cNvSpPr/>
          <p:nvPr/>
        </p:nvSpPr>
        <p:spPr>
          <a:xfrm>
            <a:off x="7981950" y="3000375"/>
            <a:ext cx="1657500" cy="8382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2025"/>
              <a:buFont typeface="Arial"/>
              <a:buNone/>
            </a:pPr>
            <a:r>
              <a:rPr b="1" i="0" lang="ru-RU" sz="2025" u="none" cap="none" strike="noStrike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17,7%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8" name="Google Shape;678;g3ec80cd3e20_0_600"/>
          <p:cNvSpPr/>
          <p:nvPr/>
        </p:nvSpPr>
        <p:spPr>
          <a:xfrm>
            <a:off x="9791700" y="3000375"/>
            <a:ext cx="1657500" cy="8382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2025"/>
              <a:buFont typeface="Arial"/>
              <a:buNone/>
            </a:pPr>
            <a:r>
              <a:rPr b="1" i="0" lang="ru-RU" sz="2025" u="none" cap="none" strike="noStrike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25,5%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9" name="Google Shape;679;g3ec80cd3e20_0_600"/>
          <p:cNvSpPr/>
          <p:nvPr/>
        </p:nvSpPr>
        <p:spPr>
          <a:xfrm>
            <a:off x="666750" y="3914775"/>
            <a:ext cx="7239000" cy="9906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0" name="Google Shape;680;g3ec80cd3e20_0_600"/>
          <p:cNvSpPr/>
          <p:nvPr/>
        </p:nvSpPr>
        <p:spPr>
          <a:xfrm>
            <a:off x="7905750" y="3914775"/>
            <a:ext cx="1809600" cy="9906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1" name="Google Shape;681;g3ec80cd3e20_0_600"/>
          <p:cNvSpPr/>
          <p:nvPr/>
        </p:nvSpPr>
        <p:spPr>
          <a:xfrm>
            <a:off x="9715500" y="3914775"/>
            <a:ext cx="1809600" cy="9906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2" name="Google Shape;682;g3ec80cd3e20_0_600"/>
          <p:cNvSpPr/>
          <p:nvPr/>
        </p:nvSpPr>
        <p:spPr>
          <a:xfrm>
            <a:off x="876300" y="4010025"/>
            <a:ext cx="6819900" cy="4002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575"/>
              <a:buFont typeface="Arial"/>
              <a:buNone/>
            </a:pPr>
            <a:r>
              <a:rPr b="1" i="0" lang="ru-RU" sz="17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Nie</a:t>
            </a:r>
            <a:r>
              <a:rPr b="0" i="0" lang="ru-RU" sz="17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 / Не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3" name="Google Shape;683;g3ec80cd3e20_0_600"/>
          <p:cNvSpPr/>
          <p:nvPr/>
        </p:nvSpPr>
        <p:spPr>
          <a:xfrm>
            <a:off x="876300" y="4410075"/>
            <a:ext cx="6819900" cy="4002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35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4" name="Google Shape;684;g3ec80cd3e20_0_600"/>
          <p:cNvSpPr/>
          <p:nvPr/>
        </p:nvSpPr>
        <p:spPr>
          <a:xfrm>
            <a:off x="7981950" y="3990975"/>
            <a:ext cx="1657500" cy="8382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2025"/>
              <a:buFont typeface="Arial"/>
              <a:buNone/>
            </a:pPr>
            <a:r>
              <a:rPr b="1" i="0" lang="ru-RU" sz="2025" u="none" cap="none" strike="noStrike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64,8%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5" name="Google Shape;685;g3ec80cd3e20_0_600"/>
          <p:cNvSpPr/>
          <p:nvPr/>
        </p:nvSpPr>
        <p:spPr>
          <a:xfrm>
            <a:off x="9791700" y="3990975"/>
            <a:ext cx="1657500" cy="8382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2025"/>
              <a:buFont typeface="Arial"/>
              <a:buNone/>
            </a:pPr>
            <a:r>
              <a:rPr b="1" i="0" lang="ru-RU" sz="2025" u="none" cap="none" strike="noStrike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48,8%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6" name="Google Shape;686;g3ec80cd3e20_0_600"/>
          <p:cNvSpPr/>
          <p:nvPr/>
        </p:nvSpPr>
        <p:spPr>
          <a:xfrm>
            <a:off x="666750" y="4905375"/>
            <a:ext cx="7239000" cy="9906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7" name="Google Shape;687;g3ec80cd3e20_0_600"/>
          <p:cNvSpPr/>
          <p:nvPr/>
        </p:nvSpPr>
        <p:spPr>
          <a:xfrm>
            <a:off x="7905750" y="4905375"/>
            <a:ext cx="1809600" cy="9906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8" name="Google Shape;688;g3ec80cd3e20_0_600"/>
          <p:cNvSpPr/>
          <p:nvPr/>
        </p:nvSpPr>
        <p:spPr>
          <a:xfrm>
            <a:off x="9715500" y="4905375"/>
            <a:ext cx="1809600" cy="9906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9" name="Google Shape;689;g3ec80cd3e20_0_600"/>
          <p:cNvSpPr/>
          <p:nvPr/>
        </p:nvSpPr>
        <p:spPr>
          <a:xfrm>
            <a:off x="876300" y="5000625"/>
            <a:ext cx="6819900" cy="4002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575"/>
              <a:buFont typeface="Arial"/>
              <a:buNone/>
            </a:pPr>
            <a:r>
              <a:rPr b="1" i="0" lang="ru-RU" sz="17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Trudno powiedzieć</a:t>
            </a:r>
            <a:r>
              <a:rPr b="0" i="0" lang="ru-RU" sz="17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 / Цяжка сказаць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0" name="Google Shape;690;g3ec80cd3e20_0_600"/>
          <p:cNvSpPr/>
          <p:nvPr/>
        </p:nvSpPr>
        <p:spPr>
          <a:xfrm>
            <a:off x="876300" y="5400675"/>
            <a:ext cx="6819900" cy="4002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35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1" name="Google Shape;691;g3ec80cd3e20_0_600"/>
          <p:cNvSpPr/>
          <p:nvPr/>
        </p:nvSpPr>
        <p:spPr>
          <a:xfrm>
            <a:off x="7981950" y="4981575"/>
            <a:ext cx="1657500" cy="8382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2025"/>
              <a:buFont typeface="Arial"/>
              <a:buNone/>
            </a:pPr>
            <a:r>
              <a:rPr b="1" i="0" lang="ru-RU" sz="2025" u="none" cap="none" strike="noStrike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17,5%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2" name="Google Shape;692;g3ec80cd3e20_0_600"/>
          <p:cNvSpPr/>
          <p:nvPr/>
        </p:nvSpPr>
        <p:spPr>
          <a:xfrm>
            <a:off x="9791700" y="4981575"/>
            <a:ext cx="1657500" cy="8382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2025"/>
              <a:buFont typeface="Arial"/>
              <a:buNone/>
            </a:pPr>
            <a:r>
              <a:rPr b="1" i="0" lang="ru-RU" sz="2025" u="none" cap="none" strike="noStrike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25,8%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93" name="Google Shape;693;g3ec80cd3e20_0_600"/>
          <p:cNvCxnSpPr/>
          <p:nvPr/>
        </p:nvCxnSpPr>
        <p:spPr>
          <a:xfrm>
            <a:off x="666750" y="6515100"/>
            <a:ext cx="10858500" cy="0"/>
          </a:xfrm>
          <a:prstGeom prst="straightConnector1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94" name="Google Shape;694;g3ec80cd3e20_0_600"/>
          <p:cNvSpPr/>
          <p:nvPr/>
        </p:nvSpPr>
        <p:spPr>
          <a:xfrm>
            <a:off x="666750" y="6562725"/>
            <a:ext cx="8096400" cy="171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6675"/>
              </a:buClr>
              <a:buSzPts val="788"/>
              <a:buFont typeface="Arial"/>
              <a:buNone/>
            </a:pPr>
            <a:r>
              <a:rPr b="0" i="0" lang="ru-RU" sz="788" u="none" cap="none" strike="noStrike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Stosunek do Białorusinów / Стаўленне да беларусаў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5" name="Google Shape;695;g3ec80cd3e20_0_600"/>
          <p:cNvSpPr/>
          <p:nvPr/>
        </p:nvSpPr>
        <p:spPr>
          <a:xfrm>
            <a:off x="10763250" y="6543675"/>
            <a:ext cx="7620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6675"/>
              </a:buClr>
              <a:buSzPts val="825"/>
              <a:buFont typeface="Arial"/>
              <a:buNone/>
            </a:pPr>
            <a:r>
              <a:rPr b="0" i="0" lang="ru-RU" sz="825" u="none" cap="none" strike="noStrike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17"/>
          <p:cNvSpPr/>
          <p:nvPr/>
        </p:nvSpPr>
        <p:spPr>
          <a:xfrm>
            <a:off x="0" y="-201700"/>
            <a:ext cx="12192000" cy="6858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2" name="Google Shape;702;p17"/>
          <p:cNvSpPr/>
          <p:nvPr/>
        </p:nvSpPr>
        <p:spPr>
          <a:xfrm>
            <a:off x="666750" y="257175"/>
            <a:ext cx="857250" cy="39052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03" name="Google Shape;703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183" y="257175"/>
            <a:ext cx="698384" cy="390525"/>
          </a:xfrm>
          <a:prstGeom prst="rect">
            <a:avLst/>
          </a:prstGeom>
          <a:noFill/>
          <a:ln>
            <a:noFill/>
          </a:ln>
        </p:spPr>
      </p:pic>
      <p:sp>
        <p:nvSpPr>
          <p:cNvPr id="704" name="Google Shape;704;p17"/>
          <p:cNvSpPr/>
          <p:nvPr/>
        </p:nvSpPr>
        <p:spPr>
          <a:xfrm>
            <a:off x="1685925" y="323850"/>
            <a:ext cx="4953000" cy="266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7FA8"/>
              </a:buClr>
              <a:buSzPts val="1500"/>
              <a:buFont typeface="Arial"/>
              <a:buNone/>
            </a:pPr>
            <a:r>
              <a:rPr b="1" lang="ru-RU" sz="1500">
                <a:solidFill>
                  <a:srgbClr val="2F7FA8"/>
                </a:solidFill>
                <a:latin typeface="Arial"/>
                <a:ea typeface="Arial"/>
                <a:cs typeface="Arial"/>
                <a:sym typeface="Arial"/>
              </a:rPr>
              <a:t>Polityczna sfera / Палітычная сфера</a:t>
            </a:r>
            <a:endParaRPr/>
          </a:p>
        </p:txBody>
      </p:sp>
      <p:sp>
        <p:nvSpPr>
          <p:cNvPr id="705" name="Google Shape;705;p17"/>
          <p:cNvSpPr/>
          <p:nvPr/>
        </p:nvSpPr>
        <p:spPr>
          <a:xfrm>
            <a:off x="666750" y="876300"/>
            <a:ext cx="10858500" cy="4095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2025"/>
              <a:buFont typeface="Arial"/>
              <a:buNone/>
            </a:pPr>
            <a:r>
              <a:rPr b="1" lang="ru-RU" sz="18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Jeśli tak, na czym polega to zagrożenie? (1/2)</a:t>
            </a:r>
            <a:endParaRPr sz="1800"/>
          </a:p>
        </p:txBody>
      </p:sp>
      <p:sp>
        <p:nvSpPr>
          <p:cNvPr id="706" name="Google Shape;706;p17"/>
          <p:cNvSpPr/>
          <p:nvPr/>
        </p:nvSpPr>
        <p:spPr>
          <a:xfrm>
            <a:off x="666750" y="1304925"/>
            <a:ext cx="10858500" cy="3714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762"/>
              <a:buFont typeface="Arial"/>
              <a:buNone/>
            </a:pPr>
            <a:r>
              <a:rPr b="1" lang="ru-RU" sz="18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Калі так, у чым палягае гэтая пагроза? (1/2)</a:t>
            </a:r>
            <a:endParaRPr sz="1800"/>
          </a:p>
        </p:txBody>
      </p:sp>
      <p:sp>
        <p:nvSpPr>
          <p:cNvPr id="707" name="Google Shape;707;p17"/>
          <p:cNvSpPr/>
          <p:nvPr/>
        </p:nvSpPr>
        <p:spPr>
          <a:xfrm>
            <a:off x="666750" y="1931900"/>
            <a:ext cx="9048900" cy="419100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8" name="Google Shape;708;p17"/>
          <p:cNvSpPr/>
          <p:nvPr/>
        </p:nvSpPr>
        <p:spPr>
          <a:xfrm>
            <a:off x="9715500" y="1931900"/>
            <a:ext cx="1809600" cy="419100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9" name="Google Shape;709;p17"/>
          <p:cNvSpPr/>
          <p:nvPr/>
        </p:nvSpPr>
        <p:spPr>
          <a:xfrm>
            <a:off x="838200" y="1979525"/>
            <a:ext cx="8705700" cy="162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41"/>
              <a:buFont typeface="Arial"/>
              <a:buNone/>
            </a:pPr>
            <a:r>
              <a:rPr b="1" lang="ru-RU" sz="1142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Odpowiedź</a:t>
            </a:r>
            <a:endParaRPr/>
          </a:p>
        </p:txBody>
      </p:sp>
      <p:sp>
        <p:nvSpPr>
          <p:cNvPr id="710" name="Google Shape;710;p17"/>
          <p:cNvSpPr/>
          <p:nvPr/>
        </p:nvSpPr>
        <p:spPr>
          <a:xfrm>
            <a:off x="838200" y="2160500"/>
            <a:ext cx="8705700" cy="133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94"/>
              <a:buFont typeface="Arial"/>
              <a:buNone/>
            </a:pPr>
            <a:r>
              <a:rPr b="1" lang="ru-RU" sz="994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Адказ</a:t>
            </a:r>
            <a:endParaRPr/>
          </a:p>
        </p:txBody>
      </p:sp>
      <p:sp>
        <p:nvSpPr>
          <p:cNvPr id="711" name="Google Shape;711;p17"/>
          <p:cNvSpPr/>
          <p:nvPr/>
        </p:nvSpPr>
        <p:spPr>
          <a:xfrm>
            <a:off x="9715500" y="1979525"/>
            <a:ext cx="1809600" cy="324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50"/>
              <a:buFont typeface="Arial"/>
              <a:buNone/>
            </a:pPr>
            <a:r>
              <a:rPr b="1" lang="ru-RU" sz="16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%</a:t>
            </a:r>
            <a:endParaRPr/>
          </a:p>
        </p:txBody>
      </p:sp>
      <p:sp>
        <p:nvSpPr>
          <p:cNvPr id="712" name="Google Shape;712;p17"/>
          <p:cNvSpPr/>
          <p:nvPr/>
        </p:nvSpPr>
        <p:spPr>
          <a:xfrm>
            <a:off x="666750" y="2351000"/>
            <a:ext cx="9048900" cy="4764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3" name="Google Shape;713;p17"/>
          <p:cNvSpPr/>
          <p:nvPr/>
        </p:nvSpPr>
        <p:spPr>
          <a:xfrm>
            <a:off x="9715500" y="2351000"/>
            <a:ext cx="1809600" cy="4764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4" name="Google Shape;714;p17"/>
          <p:cNvSpPr/>
          <p:nvPr/>
        </p:nvSpPr>
        <p:spPr>
          <a:xfrm>
            <a:off x="838200" y="2389100"/>
            <a:ext cx="8715300" cy="209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lang="ru-RU" sz="14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Szpiegostwo i działalność wywiadowcza, np. szpiedzy, agenci obcych służb</a:t>
            </a:r>
            <a:endParaRPr/>
          </a:p>
        </p:txBody>
      </p:sp>
      <p:sp>
        <p:nvSpPr>
          <p:cNvPr id="715" name="Google Shape;715;p17"/>
          <p:cNvSpPr/>
          <p:nvPr/>
        </p:nvSpPr>
        <p:spPr>
          <a:xfrm>
            <a:off x="838200" y="2589125"/>
            <a:ext cx="8715300" cy="209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0" lang="ru-RU" sz="14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Шпіянаж і разведвальная дзейнасць, напрыклад шпіёны, агенты замежных спецслужбаў</a:t>
            </a:r>
            <a:endParaRPr/>
          </a:p>
        </p:txBody>
      </p:sp>
      <p:sp>
        <p:nvSpPr>
          <p:cNvPr id="716" name="Google Shape;716;p17"/>
          <p:cNvSpPr/>
          <p:nvPr/>
        </p:nvSpPr>
        <p:spPr>
          <a:xfrm>
            <a:off x="9791700" y="2370050"/>
            <a:ext cx="1657500" cy="438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lang="ru-RU" sz="165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11,2%</a:t>
            </a:r>
            <a:endParaRPr/>
          </a:p>
        </p:txBody>
      </p:sp>
      <p:sp>
        <p:nvSpPr>
          <p:cNvPr id="717" name="Google Shape;717;p17"/>
          <p:cNvSpPr/>
          <p:nvPr/>
        </p:nvSpPr>
        <p:spPr>
          <a:xfrm>
            <a:off x="666750" y="2827250"/>
            <a:ext cx="9048900" cy="4764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8" name="Google Shape;718;p17"/>
          <p:cNvSpPr/>
          <p:nvPr/>
        </p:nvSpPr>
        <p:spPr>
          <a:xfrm>
            <a:off x="9715500" y="2827250"/>
            <a:ext cx="1809600" cy="4764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9" name="Google Shape;719;p17"/>
          <p:cNvSpPr/>
          <p:nvPr/>
        </p:nvSpPr>
        <p:spPr>
          <a:xfrm>
            <a:off x="838200" y="2865350"/>
            <a:ext cx="8715300" cy="209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lang="ru-RU" sz="14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Sabotaż i dywersja, np. podpalenia, prowokacje, akty sabotażu</a:t>
            </a:r>
            <a:endParaRPr/>
          </a:p>
        </p:txBody>
      </p:sp>
      <p:sp>
        <p:nvSpPr>
          <p:cNvPr id="720" name="Google Shape;720;p17"/>
          <p:cNvSpPr/>
          <p:nvPr/>
        </p:nvSpPr>
        <p:spPr>
          <a:xfrm>
            <a:off x="838200" y="3065375"/>
            <a:ext cx="8715300" cy="209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0" lang="ru-RU" sz="14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Сабатаж і дыверсіі, напрыклад падпалы, правакацыі, акты сабатажу</a:t>
            </a:r>
            <a:endParaRPr/>
          </a:p>
        </p:txBody>
      </p:sp>
      <p:sp>
        <p:nvSpPr>
          <p:cNvPr id="721" name="Google Shape;721;p17"/>
          <p:cNvSpPr/>
          <p:nvPr/>
        </p:nvSpPr>
        <p:spPr>
          <a:xfrm>
            <a:off x="9791700" y="2846300"/>
            <a:ext cx="1657500" cy="438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lang="ru-RU" sz="165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2,2%</a:t>
            </a:r>
            <a:endParaRPr/>
          </a:p>
        </p:txBody>
      </p:sp>
      <p:sp>
        <p:nvSpPr>
          <p:cNvPr id="722" name="Google Shape;722;p17"/>
          <p:cNvSpPr/>
          <p:nvPr/>
        </p:nvSpPr>
        <p:spPr>
          <a:xfrm>
            <a:off x="666750" y="3303500"/>
            <a:ext cx="9048900" cy="4764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3" name="Google Shape;723;p17"/>
          <p:cNvSpPr/>
          <p:nvPr/>
        </p:nvSpPr>
        <p:spPr>
          <a:xfrm>
            <a:off x="9715500" y="3303500"/>
            <a:ext cx="1809600" cy="4764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4" name="Google Shape;724;p17"/>
          <p:cNvSpPr/>
          <p:nvPr/>
        </p:nvSpPr>
        <p:spPr>
          <a:xfrm>
            <a:off x="838200" y="3341600"/>
            <a:ext cx="8715300" cy="209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lang="ru-RU" sz="14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Powiązania z Rosją i Białorusią, np. współpraca z rosyjskim wywiadem, wpływ Łukaszenki</a:t>
            </a:r>
            <a:endParaRPr/>
          </a:p>
        </p:txBody>
      </p:sp>
      <p:sp>
        <p:nvSpPr>
          <p:cNvPr id="725" name="Google Shape;725;p17"/>
          <p:cNvSpPr/>
          <p:nvPr/>
        </p:nvSpPr>
        <p:spPr>
          <a:xfrm>
            <a:off x="838200" y="3541625"/>
            <a:ext cx="8715300" cy="209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0" lang="ru-RU" sz="14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Сувязі з Расіяй і Беларуссю, напрыклад супрацоўніцтва з расійскай разведкай, уплыў Лукашэнкі</a:t>
            </a:r>
            <a:endParaRPr/>
          </a:p>
        </p:txBody>
      </p:sp>
      <p:sp>
        <p:nvSpPr>
          <p:cNvPr id="726" name="Google Shape;726;p17"/>
          <p:cNvSpPr/>
          <p:nvPr/>
        </p:nvSpPr>
        <p:spPr>
          <a:xfrm>
            <a:off x="9791700" y="3322550"/>
            <a:ext cx="1657500" cy="438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lang="ru-RU" sz="165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7,9%</a:t>
            </a:r>
            <a:endParaRPr/>
          </a:p>
        </p:txBody>
      </p:sp>
      <p:sp>
        <p:nvSpPr>
          <p:cNvPr id="727" name="Google Shape;727;p17"/>
          <p:cNvSpPr/>
          <p:nvPr/>
        </p:nvSpPr>
        <p:spPr>
          <a:xfrm>
            <a:off x="666750" y="3779750"/>
            <a:ext cx="9048900" cy="4764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8" name="Google Shape;728;p17"/>
          <p:cNvSpPr/>
          <p:nvPr/>
        </p:nvSpPr>
        <p:spPr>
          <a:xfrm>
            <a:off x="9715500" y="3779750"/>
            <a:ext cx="1809600" cy="4764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9" name="Google Shape;729;p17"/>
          <p:cNvSpPr/>
          <p:nvPr/>
        </p:nvSpPr>
        <p:spPr>
          <a:xfrm>
            <a:off x="838200" y="3817850"/>
            <a:ext cx="8715300" cy="209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lang="ru-RU" sz="14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Przestępczość i przemoc, np. chuligaństwo, rabunki, agresja</a:t>
            </a:r>
            <a:endParaRPr/>
          </a:p>
        </p:txBody>
      </p:sp>
      <p:sp>
        <p:nvSpPr>
          <p:cNvPr id="730" name="Google Shape;730;p17"/>
          <p:cNvSpPr/>
          <p:nvPr/>
        </p:nvSpPr>
        <p:spPr>
          <a:xfrm>
            <a:off x="838200" y="4017875"/>
            <a:ext cx="8715300" cy="209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0" lang="ru-RU" sz="14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Злачыннасць і гвалт, напрыклад хуліганства, рабаванні, агрэсія</a:t>
            </a:r>
            <a:endParaRPr/>
          </a:p>
        </p:txBody>
      </p:sp>
      <p:sp>
        <p:nvSpPr>
          <p:cNvPr id="731" name="Google Shape;731;p17"/>
          <p:cNvSpPr/>
          <p:nvPr/>
        </p:nvSpPr>
        <p:spPr>
          <a:xfrm>
            <a:off x="9791700" y="3798800"/>
            <a:ext cx="1657500" cy="438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lang="ru-RU" sz="165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7,9%</a:t>
            </a:r>
            <a:endParaRPr/>
          </a:p>
        </p:txBody>
      </p:sp>
      <p:sp>
        <p:nvSpPr>
          <p:cNvPr id="732" name="Google Shape;732;p17"/>
          <p:cNvSpPr/>
          <p:nvPr/>
        </p:nvSpPr>
        <p:spPr>
          <a:xfrm>
            <a:off x="666750" y="4256000"/>
            <a:ext cx="9048900" cy="4764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3" name="Google Shape;733;p17"/>
          <p:cNvSpPr/>
          <p:nvPr/>
        </p:nvSpPr>
        <p:spPr>
          <a:xfrm>
            <a:off x="9715500" y="4256000"/>
            <a:ext cx="1809600" cy="4764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4" name="Google Shape;734;p17"/>
          <p:cNvSpPr/>
          <p:nvPr/>
        </p:nvSpPr>
        <p:spPr>
          <a:xfrm>
            <a:off x="838200" y="4294100"/>
            <a:ext cx="8715300" cy="209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lang="ru-RU" sz="14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Terroryzm i zagrożenie zbrojne, np. terroryści, posiadanie broni, atak na Polskę</a:t>
            </a:r>
            <a:endParaRPr/>
          </a:p>
        </p:txBody>
      </p:sp>
      <p:sp>
        <p:nvSpPr>
          <p:cNvPr id="735" name="Google Shape;735;p17"/>
          <p:cNvSpPr/>
          <p:nvPr/>
        </p:nvSpPr>
        <p:spPr>
          <a:xfrm>
            <a:off x="838200" y="4494125"/>
            <a:ext cx="8715300" cy="209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0" lang="ru-RU" sz="14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Тэрарызм і ўзброеная пагроза, напрыклад тэрарысты, наяўнасць зброі, напад на Польшчу</a:t>
            </a:r>
            <a:endParaRPr/>
          </a:p>
        </p:txBody>
      </p:sp>
      <p:sp>
        <p:nvSpPr>
          <p:cNvPr id="736" name="Google Shape;736;p17"/>
          <p:cNvSpPr/>
          <p:nvPr/>
        </p:nvSpPr>
        <p:spPr>
          <a:xfrm>
            <a:off x="9791700" y="4275050"/>
            <a:ext cx="1657500" cy="438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lang="ru-RU" sz="165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3,4%</a:t>
            </a:r>
            <a:endParaRPr/>
          </a:p>
        </p:txBody>
      </p:sp>
      <p:sp>
        <p:nvSpPr>
          <p:cNvPr id="737" name="Google Shape;737;p17"/>
          <p:cNvSpPr/>
          <p:nvPr/>
        </p:nvSpPr>
        <p:spPr>
          <a:xfrm>
            <a:off x="666750" y="4732250"/>
            <a:ext cx="9048900" cy="4764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8" name="Google Shape;738;p17"/>
          <p:cNvSpPr/>
          <p:nvPr/>
        </p:nvSpPr>
        <p:spPr>
          <a:xfrm>
            <a:off x="9715500" y="4732250"/>
            <a:ext cx="1809600" cy="4764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9" name="Google Shape;739;p17"/>
          <p:cNvSpPr/>
          <p:nvPr/>
        </p:nvSpPr>
        <p:spPr>
          <a:xfrm>
            <a:off x="838200" y="4770350"/>
            <a:ext cx="8715300" cy="209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lang="ru-RU" sz="14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Dezinformacja i propaganda, np. wyciek danych, manipulacje, fałszywe informacje</a:t>
            </a:r>
            <a:endParaRPr/>
          </a:p>
        </p:txBody>
      </p:sp>
      <p:sp>
        <p:nvSpPr>
          <p:cNvPr id="740" name="Google Shape;740;p17"/>
          <p:cNvSpPr/>
          <p:nvPr/>
        </p:nvSpPr>
        <p:spPr>
          <a:xfrm>
            <a:off x="838200" y="4970375"/>
            <a:ext cx="8715300" cy="209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0" lang="ru-RU" sz="14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Дэзінфармацыя і прапаганда, напрыклад уцечка даных, маніпуляцыі, фальшывыя навіны</a:t>
            </a:r>
            <a:endParaRPr/>
          </a:p>
        </p:txBody>
      </p:sp>
      <p:sp>
        <p:nvSpPr>
          <p:cNvPr id="741" name="Google Shape;741;p17"/>
          <p:cNvSpPr/>
          <p:nvPr/>
        </p:nvSpPr>
        <p:spPr>
          <a:xfrm>
            <a:off x="9791700" y="4751300"/>
            <a:ext cx="1657500" cy="438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lang="ru-RU" sz="165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2,8%</a:t>
            </a:r>
            <a:endParaRPr/>
          </a:p>
        </p:txBody>
      </p:sp>
      <p:sp>
        <p:nvSpPr>
          <p:cNvPr id="742" name="Google Shape;742;p17"/>
          <p:cNvSpPr/>
          <p:nvPr/>
        </p:nvSpPr>
        <p:spPr>
          <a:xfrm>
            <a:off x="666750" y="5208500"/>
            <a:ext cx="9048900" cy="4764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3" name="Google Shape;743;p17"/>
          <p:cNvSpPr/>
          <p:nvPr/>
        </p:nvSpPr>
        <p:spPr>
          <a:xfrm>
            <a:off x="9715500" y="5208500"/>
            <a:ext cx="1809600" cy="4764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4" name="Google Shape;744;p17"/>
          <p:cNvSpPr/>
          <p:nvPr/>
        </p:nvSpPr>
        <p:spPr>
          <a:xfrm>
            <a:off x="838200" y="5246600"/>
            <a:ext cx="8715300" cy="209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lang="ru-RU" sz="14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Zagrożenie dla rynku pracy, np. odbieranie miejsc pracy Polakom</a:t>
            </a:r>
            <a:endParaRPr/>
          </a:p>
        </p:txBody>
      </p:sp>
      <p:sp>
        <p:nvSpPr>
          <p:cNvPr id="745" name="Google Shape;745;p17"/>
          <p:cNvSpPr/>
          <p:nvPr/>
        </p:nvSpPr>
        <p:spPr>
          <a:xfrm>
            <a:off x="838200" y="5446625"/>
            <a:ext cx="8715300" cy="209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0" lang="ru-RU" sz="14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Пагроза рынку працы, напрыклад адбіранне працоўных месцаў у палякаў</a:t>
            </a:r>
            <a:endParaRPr/>
          </a:p>
        </p:txBody>
      </p:sp>
      <p:sp>
        <p:nvSpPr>
          <p:cNvPr id="746" name="Google Shape;746;p17"/>
          <p:cNvSpPr/>
          <p:nvPr/>
        </p:nvSpPr>
        <p:spPr>
          <a:xfrm>
            <a:off x="9791700" y="5227550"/>
            <a:ext cx="1657500" cy="438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lang="ru-RU" sz="165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7,3%</a:t>
            </a:r>
            <a:endParaRPr/>
          </a:p>
        </p:txBody>
      </p:sp>
      <p:sp>
        <p:nvSpPr>
          <p:cNvPr id="747" name="Google Shape;747;p17"/>
          <p:cNvSpPr/>
          <p:nvPr/>
        </p:nvSpPr>
        <p:spPr>
          <a:xfrm>
            <a:off x="666750" y="5684750"/>
            <a:ext cx="9048900" cy="4764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8" name="Google Shape;748;p17"/>
          <p:cNvSpPr/>
          <p:nvPr/>
        </p:nvSpPr>
        <p:spPr>
          <a:xfrm>
            <a:off x="9715500" y="5684750"/>
            <a:ext cx="1809600" cy="4764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9" name="Google Shape;749;p17"/>
          <p:cNvSpPr/>
          <p:nvPr/>
        </p:nvSpPr>
        <p:spPr>
          <a:xfrm>
            <a:off x="838200" y="5722850"/>
            <a:ext cx="8715300" cy="209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lang="ru-RU" sz="14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Różnice kulturowe i brak asymilacji, np. obca kultura, brak integracji</a:t>
            </a:r>
            <a:endParaRPr/>
          </a:p>
        </p:txBody>
      </p:sp>
      <p:sp>
        <p:nvSpPr>
          <p:cNvPr id="750" name="Google Shape;750;p17"/>
          <p:cNvSpPr/>
          <p:nvPr/>
        </p:nvSpPr>
        <p:spPr>
          <a:xfrm>
            <a:off x="838200" y="5922875"/>
            <a:ext cx="8715300" cy="209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0" lang="ru-RU" sz="14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Культурныя адрозненні і адсутнасць асіміляцыі, напрыклад чужая культура, адсутнасць інтэграцыі</a:t>
            </a:r>
            <a:endParaRPr/>
          </a:p>
        </p:txBody>
      </p:sp>
      <p:sp>
        <p:nvSpPr>
          <p:cNvPr id="751" name="Google Shape;751;p17"/>
          <p:cNvSpPr/>
          <p:nvPr/>
        </p:nvSpPr>
        <p:spPr>
          <a:xfrm>
            <a:off x="9791700" y="5703800"/>
            <a:ext cx="1657500" cy="438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lang="ru-RU" sz="165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3,4%</a:t>
            </a:r>
            <a:endParaRPr/>
          </a:p>
        </p:txBody>
      </p:sp>
      <p:sp>
        <p:nvSpPr>
          <p:cNvPr id="752" name="Google Shape;752;p17"/>
          <p:cNvSpPr/>
          <p:nvPr/>
        </p:nvSpPr>
        <p:spPr>
          <a:xfrm>
            <a:off x="666750" y="6515100"/>
            <a:ext cx="10858500" cy="9525"/>
          </a:xfrm>
          <a:prstGeom prst="rect">
            <a:avLst/>
          </a:prstGeom>
          <a:solidFill>
            <a:srgbClr val="C9DEE9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3" name="Google Shape;753;p17"/>
          <p:cNvSpPr/>
          <p:nvPr/>
        </p:nvSpPr>
        <p:spPr>
          <a:xfrm>
            <a:off x="666750" y="6562725"/>
            <a:ext cx="72390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675"/>
              </a:buClr>
              <a:buSzPts val="1400"/>
              <a:buFont typeface="Arial"/>
              <a:buNone/>
            </a:pPr>
            <a:r>
              <a:rPr b="0" lang="ru-RU" sz="1400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Stosunek do Białorusinów / Стаўленне да беларусаў</a:t>
            </a:r>
            <a:endParaRPr/>
          </a:p>
        </p:txBody>
      </p:sp>
      <p:sp>
        <p:nvSpPr>
          <p:cNvPr id="754" name="Google Shape;754;p17"/>
          <p:cNvSpPr/>
          <p:nvPr/>
        </p:nvSpPr>
        <p:spPr>
          <a:xfrm>
            <a:off x="10763250" y="6543675"/>
            <a:ext cx="7620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26675"/>
              </a:buClr>
              <a:buSzPts val="825"/>
              <a:buFont typeface="Arial"/>
              <a:buNone/>
            </a:pPr>
            <a:r>
              <a:rPr b="0" lang="ru-RU" sz="825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16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9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p18"/>
          <p:cNvSpPr/>
          <p:nvPr/>
        </p:nvSpPr>
        <p:spPr>
          <a:xfrm>
            <a:off x="0" y="-333375"/>
            <a:ext cx="12192000" cy="6858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1" name="Google Shape;761;p18"/>
          <p:cNvSpPr/>
          <p:nvPr/>
        </p:nvSpPr>
        <p:spPr>
          <a:xfrm>
            <a:off x="666750" y="257175"/>
            <a:ext cx="857250" cy="39052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62" name="Google Shape;76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183" y="257175"/>
            <a:ext cx="698384" cy="390525"/>
          </a:xfrm>
          <a:prstGeom prst="rect">
            <a:avLst/>
          </a:prstGeom>
          <a:noFill/>
          <a:ln>
            <a:noFill/>
          </a:ln>
        </p:spPr>
      </p:pic>
      <p:sp>
        <p:nvSpPr>
          <p:cNvPr id="763" name="Google Shape;763;p18"/>
          <p:cNvSpPr/>
          <p:nvPr/>
        </p:nvSpPr>
        <p:spPr>
          <a:xfrm>
            <a:off x="1685925" y="323850"/>
            <a:ext cx="4953000" cy="266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7FA8"/>
              </a:buClr>
              <a:buSzPts val="1500"/>
              <a:buFont typeface="Arial"/>
              <a:buNone/>
            </a:pPr>
            <a:r>
              <a:rPr b="1" lang="ru-RU" sz="1500">
                <a:solidFill>
                  <a:srgbClr val="2F7FA8"/>
                </a:solidFill>
                <a:latin typeface="Arial"/>
                <a:ea typeface="Arial"/>
                <a:cs typeface="Arial"/>
                <a:sym typeface="Arial"/>
              </a:rPr>
              <a:t>Polityczna sfera / Палітычная сфера</a:t>
            </a:r>
            <a:endParaRPr/>
          </a:p>
        </p:txBody>
      </p:sp>
      <p:sp>
        <p:nvSpPr>
          <p:cNvPr id="764" name="Google Shape;764;p18"/>
          <p:cNvSpPr/>
          <p:nvPr/>
        </p:nvSpPr>
        <p:spPr>
          <a:xfrm>
            <a:off x="666750" y="876300"/>
            <a:ext cx="10858500" cy="4095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2025"/>
              <a:buFont typeface="Arial"/>
              <a:buNone/>
            </a:pPr>
            <a:r>
              <a:rPr b="1" lang="ru-RU" sz="18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Jeśli tak, na czym polega to zagrożenie? (2/2)</a:t>
            </a:r>
            <a:endParaRPr sz="1800"/>
          </a:p>
        </p:txBody>
      </p:sp>
      <p:sp>
        <p:nvSpPr>
          <p:cNvPr id="765" name="Google Shape;765;p18"/>
          <p:cNvSpPr/>
          <p:nvPr/>
        </p:nvSpPr>
        <p:spPr>
          <a:xfrm>
            <a:off x="666750" y="1304925"/>
            <a:ext cx="10858500" cy="3714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762"/>
              <a:buFont typeface="Arial"/>
              <a:buNone/>
            </a:pPr>
            <a:r>
              <a:rPr b="1" lang="ru-RU" sz="18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Калі так, у чым палягае гэтая пагроза? (2/2)</a:t>
            </a:r>
            <a:endParaRPr sz="1800"/>
          </a:p>
        </p:txBody>
      </p:sp>
      <p:sp>
        <p:nvSpPr>
          <p:cNvPr id="766" name="Google Shape;766;p18"/>
          <p:cNvSpPr/>
          <p:nvPr/>
        </p:nvSpPr>
        <p:spPr>
          <a:xfrm>
            <a:off x="666750" y="1800225"/>
            <a:ext cx="9048900" cy="419100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7" name="Google Shape;767;p18"/>
          <p:cNvSpPr/>
          <p:nvPr/>
        </p:nvSpPr>
        <p:spPr>
          <a:xfrm>
            <a:off x="9715500" y="1800225"/>
            <a:ext cx="1809600" cy="419100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8" name="Google Shape;768;p18"/>
          <p:cNvSpPr/>
          <p:nvPr/>
        </p:nvSpPr>
        <p:spPr>
          <a:xfrm>
            <a:off x="838200" y="1847850"/>
            <a:ext cx="8705700" cy="162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41"/>
              <a:buFont typeface="Arial"/>
              <a:buNone/>
            </a:pPr>
            <a:r>
              <a:rPr b="1" lang="ru-RU" sz="1142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Odpowiedź</a:t>
            </a:r>
            <a:endParaRPr/>
          </a:p>
        </p:txBody>
      </p:sp>
      <p:sp>
        <p:nvSpPr>
          <p:cNvPr id="769" name="Google Shape;769;p18"/>
          <p:cNvSpPr/>
          <p:nvPr/>
        </p:nvSpPr>
        <p:spPr>
          <a:xfrm>
            <a:off x="838200" y="2028825"/>
            <a:ext cx="8705700" cy="133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94"/>
              <a:buFont typeface="Arial"/>
              <a:buNone/>
            </a:pPr>
            <a:r>
              <a:rPr b="1" lang="ru-RU" sz="994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Адказ</a:t>
            </a:r>
            <a:endParaRPr/>
          </a:p>
        </p:txBody>
      </p:sp>
      <p:sp>
        <p:nvSpPr>
          <p:cNvPr id="770" name="Google Shape;770;p18"/>
          <p:cNvSpPr/>
          <p:nvPr/>
        </p:nvSpPr>
        <p:spPr>
          <a:xfrm>
            <a:off x="9715500" y="1847850"/>
            <a:ext cx="1809600" cy="324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50"/>
              <a:buFont typeface="Arial"/>
              <a:buNone/>
            </a:pPr>
            <a:r>
              <a:rPr b="1" lang="ru-RU" sz="16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%</a:t>
            </a:r>
            <a:endParaRPr/>
          </a:p>
        </p:txBody>
      </p:sp>
      <p:sp>
        <p:nvSpPr>
          <p:cNvPr id="771" name="Google Shape;771;p18"/>
          <p:cNvSpPr/>
          <p:nvPr/>
        </p:nvSpPr>
        <p:spPr>
          <a:xfrm>
            <a:off x="666750" y="2219325"/>
            <a:ext cx="9048900" cy="5442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2" name="Google Shape;772;p18"/>
          <p:cNvSpPr/>
          <p:nvPr/>
        </p:nvSpPr>
        <p:spPr>
          <a:xfrm>
            <a:off x="9715500" y="2219325"/>
            <a:ext cx="1809600" cy="5442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3" name="Google Shape;773;p18"/>
          <p:cNvSpPr/>
          <p:nvPr/>
        </p:nvSpPr>
        <p:spPr>
          <a:xfrm>
            <a:off x="838200" y="2257425"/>
            <a:ext cx="8715300" cy="234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200"/>
              <a:buFont typeface="Arial"/>
              <a:buNone/>
            </a:pPr>
            <a:r>
              <a:rPr b="1" lang="ru-RU" sz="12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Ogólna nieufność wobec cudzoziemców, np. każdy obcy stanowi zagrożenie, są nieprzewidywalni</a:t>
            </a:r>
            <a:endParaRPr/>
          </a:p>
        </p:txBody>
      </p:sp>
      <p:sp>
        <p:nvSpPr>
          <p:cNvPr id="774" name="Google Shape;774;p18"/>
          <p:cNvSpPr/>
          <p:nvPr/>
        </p:nvSpPr>
        <p:spPr>
          <a:xfrm>
            <a:off x="838200" y="2491468"/>
            <a:ext cx="8715300" cy="234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200"/>
              <a:buFont typeface="Arial"/>
              <a:buNone/>
            </a:pPr>
            <a:r>
              <a:rPr b="0" lang="ru-RU" sz="12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Агульны недавер да замежнікаў, напрыклад кожны чужы ўяўляе пагрозу, яны непрадказальныя</a:t>
            </a:r>
            <a:endParaRPr/>
          </a:p>
        </p:txBody>
      </p:sp>
      <p:sp>
        <p:nvSpPr>
          <p:cNvPr id="775" name="Google Shape;775;p18"/>
          <p:cNvSpPr/>
          <p:nvPr/>
        </p:nvSpPr>
        <p:spPr>
          <a:xfrm>
            <a:off x="9791700" y="2238375"/>
            <a:ext cx="1657500" cy="5061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lang="ru-RU" sz="165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9,6%</a:t>
            </a:r>
            <a:endParaRPr/>
          </a:p>
        </p:txBody>
      </p:sp>
      <p:sp>
        <p:nvSpPr>
          <p:cNvPr id="776" name="Google Shape;776;p18"/>
          <p:cNvSpPr/>
          <p:nvPr/>
        </p:nvSpPr>
        <p:spPr>
          <a:xfrm>
            <a:off x="666750" y="2763611"/>
            <a:ext cx="9048900" cy="5442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7" name="Google Shape;777;p18"/>
          <p:cNvSpPr/>
          <p:nvPr/>
        </p:nvSpPr>
        <p:spPr>
          <a:xfrm>
            <a:off x="9715500" y="2763611"/>
            <a:ext cx="1809600" cy="5442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8" name="Google Shape;778;p18"/>
          <p:cNvSpPr/>
          <p:nvPr/>
        </p:nvSpPr>
        <p:spPr>
          <a:xfrm>
            <a:off x="838200" y="2801711"/>
            <a:ext cx="8715300" cy="234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200"/>
              <a:buFont typeface="Arial"/>
              <a:buNone/>
            </a:pPr>
            <a:r>
              <a:rPr b="1" lang="ru-RU" sz="12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Zagrożenie militarne i konflikt zbrojny, np. wciągnięcie Polski do wojny, atak ze wschodu</a:t>
            </a:r>
            <a:endParaRPr/>
          </a:p>
        </p:txBody>
      </p:sp>
      <p:sp>
        <p:nvSpPr>
          <p:cNvPr id="779" name="Google Shape;779;p18"/>
          <p:cNvSpPr/>
          <p:nvPr/>
        </p:nvSpPr>
        <p:spPr>
          <a:xfrm>
            <a:off x="838200" y="3035754"/>
            <a:ext cx="8715300" cy="234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200"/>
              <a:buFont typeface="Arial"/>
              <a:buNone/>
            </a:pPr>
            <a:r>
              <a:rPr b="0" lang="ru-RU" sz="12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Ваенная пагроза і ўзброены канфлікт, напрыклад уцягванне Польшчы ў вайну, напад з усходу</a:t>
            </a:r>
            <a:endParaRPr/>
          </a:p>
        </p:txBody>
      </p:sp>
      <p:sp>
        <p:nvSpPr>
          <p:cNvPr id="780" name="Google Shape;780;p18"/>
          <p:cNvSpPr/>
          <p:nvPr/>
        </p:nvSpPr>
        <p:spPr>
          <a:xfrm>
            <a:off x="9791700" y="2782661"/>
            <a:ext cx="1657500" cy="5061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lang="ru-RU" sz="165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4,5%</a:t>
            </a:r>
            <a:endParaRPr/>
          </a:p>
        </p:txBody>
      </p:sp>
      <p:sp>
        <p:nvSpPr>
          <p:cNvPr id="781" name="Google Shape;781;p18"/>
          <p:cNvSpPr/>
          <p:nvPr/>
        </p:nvSpPr>
        <p:spPr>
          <a:xfrm>
            <a:off x="666750" y="3307896"/>
            <a:ext cx="9048900" cy="5442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2" name="Google Shape;782;p18"/>
          <p:cNvSpPr/>
          <p:nvPr/>
        </p:nvSpPr>
        <p:spPr>
          <a:xfrm>
            <a:off x="9715500" y="3307896"/>
            <a:ext cx="1809600" cy="5442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3" name="Google Shape;783;p18"/>
          <p:cNvSpPr/>
          <p:nvPr/>
        </p:nvSpPr>
        <p:spPr>
          <a:xfrm>
            <a:off x="838200" y="3345996"/>
            <a:ext cx="8715300" cy="234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200"/>
              <a:buFont typeface="Arial"/>
              <a:buNone/>
            </a:pPr>
            <a:r>
              <a:rPr b="1" lang="ru-RU" sz="12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Zagrożenie demograficzne i migracyjne, np. zbyt wielu cudzoziemców, dalsza imigracja</a:t>
            </a:r>
            <a:endParaRPr/>
          </a:p>
        </p:txBody>
      </p:sp>
      <p:sp>
        <p:nvSpPr>
          <p:cNvPr id="784" name="Google Shape;784;p18"/>
          <p:cNvSpPr/>
          <p:nvPr/>
        </p:nvSpPr>
        <p:spPr>
          <a:xfrm>
            <a:off x="838200" y="3580039"/>
            <a:ext cx="8715300" cy="234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200"/>
              <a:buFont typeface="Arial"/>
              <a:buNone/>
            </a:pPr>
            <a:r>
              <a:rPr b="0" lang="ru-RU" sz="12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Дэмаграфічная і міграцыйная пагроза, напрыклад занадта шмат замежнікаў, далейшая іміграцыя</a:t>
            </a:r>
            <a:endParaRPr/>
          </a:p>
        </p:txBody>
      </p:sp>
      <p:sp>
        <p:nvSpPr>
          <p:cNvPr id="785" name="Google Shape;785;p18"/>
          <p:cNvSpPr/>
          <p:nvPr/>
        </p:nvSpPr>
        <p:spPr>
          <a:xfrm>
            <a:off x="9791700" y="3326946"/>
            <a:ext cx="1657500" cy="5061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lang="ru-RU" sz="165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2,8%</a:t>
            </a:r>
            <a:endParaRPr/>
          </a:p>
        </p:txBody>
      </p:sp>
      <p:sp>
        <p:nvSpPr>
          <p:cNvPr id="786" name="Google Shape;786;p18"/>
          <p:cNvSpPr/>
          <p:nvPr/>
        </p:nvSpPr>
        <p:spPr>
          <a:xfrm>
            <a:off x="666750" y="3852182"/>
            <a:ext cx="9048900" cy="5442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7" name="Google Shape;787;p18"/>
          <p:cNvSpPr/>
          <p:nvPr/>
        </p:nvSpPr>
        <p:spPr>
          <a:xfrm>
            <a:off x="9715500" y="3852182"/>
            <a:ext cx="1809600" cy="5442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8" name="Google Shape;788;p18"/>
          <p:cNvSpPr/>
          <p:nvPr/>
        </p:nvSpPr>
        <p:spPr>
          <a:xfrm>
            <a:off x="838200" y="3890282"/>
            <a:ext cx="8715300" cy="234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200"/>
              <a:buFont typeface="Arial"/>
              <a:buNone/>
            </a:pPr>
            <a:r>
              <a:rPr b="1" lang="ru-RU" sz="12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Wpływ na kulturę i tożsamość narodową, np. niszczenie polskiej kultury, tworzenie obcych partii</a:t>
            </a:r>
            <a:endParaRPr/>
          </a:p>
        </p:txBody>
      </p:sp>
      <p:sp>
        <p:nvSpPr>
          <p:cNvPr id="789" name="Google Shape;789;p18"/>
          <p:cNvSpPr/>
          <p:nvPr/>
        </p:nvSpPr>
        <p:spPr>
          <a:xfrm>
            <a:off x="838200" y="4124325"/>
            <a:ext cx="8715300" cy="234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200"/>
              <a:buFont typeface="Arial"/>
              <a:buNone/>
            </a:pPr>
            <a:r>
              <a:rPr b="0" lang="ru-RU" sz="12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Уплыў на культуру і нацыянальную ідэнтычнасць, напрыклад разбурэнне польскай культуры, стварэнне чужых партый</a:t>
            </a:r>
            <a:endParaRPr/>
          </a:p>
        </p:txBody>
      </p:sp>
      <p:sp>
        <p:nvSpPr>
          <p:cNvPr id="790" name="Google Shape;790;p18"/>
          <p:cNvSpPr/>
          <p:nvPr/>
        </p:nvSpPr>
        <p:spPr>
          <a:xfrm>
            <a:off x="9791700" y="3871232"/>
            <a:ext cx="1657500" cy="5061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lang="ru-RU" sz="165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2,2%</a:t>
            </a:r>
            <a:endParaRPr/>
          </a:p>
        </p:txBody>
      </p:sp>
      <p:sp>
        <p:nvSpPr>
          <p:cNvPr id="791" name="Google Shape;791;p18"/>
          <p:cNvSpPr/>
          <p:nvPr/>
        </p:nvSpPr>
        <p:spPr>
          <a:xfrm>
            <a:off x="666750" y="4396468"/>
            <a:ext cx="9048900" cy="5442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2" name="Google Shape;792;p18"/>
          <p:cNvSpPr/>
          <p:nvPr/>
        </p:nvSpPr>
        <p:spPr>
          <a:xfrm>
            <a:off x="9715500" y="4396468"/>
            <a:ext cx="1809600" cy="5442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3" name="Google Shape;793;p18"/>
          <p:cNvSpPr/>
          <p:nvPr/>
        </p:nvSpPr>
        <p:spPr>
          <a:xfrm>
            <a:off x="838200" y="4434568"/>
            <a:ext cx="8715300" cy="234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200"/>
              <a:buFont typeface="Arial"/>
              <a:buNone/>
            </a:pPr>
            <a:r>
              <a:rPr b="1" lang="ru-RU" sz="12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Zagrożenie społeczne i socjalno-bytowe, np. obciążenie ochrony zdrowia, wydatki socjalne</a:t>
            </a:r>
            <a:endParaRPr/>
          </a:p>
        </p:txBody>
      </p:sp>
      <p:sp>
        <p:nvSpPr>
          <p:cNvPr id="794" name="Google Shape;794;p18"/>
          <p:cNvSpPr/>
          <p:nvPr/>
        </p:nvSpPr>
        <p:spPr>
          <a:xfrm>
            <a:off x="838200" y="4668611"/>
            <a:ext cx="8715300" cy="234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200"/>
              <a:buFont typeface="Arial"/>
              <a:buNone/>
            </a:pPr>
            <a:r>
              <a:rPr b="0" lang="ru-RU" sz="12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Сацыяльная і сацыяльна-бытавая пагроза, напрыклад нагрузка на сістэму аховы здароўя, сацыяльныя выдаткі</a:t>
            </a:r>
            <a:endParaRPr/>
          </a:p>
        </p:txBody>
      </p:sp>
      <p:sp>
        <p:nvSpPr>
          <p:cNvPr id="795" name="Google Shape;795;p18"/>
          <p:cNvSpPr/>
          <p:nvPr/>
        </p:nvSpPr>
        <p:spPr>
          <a:xfrm>
            <a:off x="9791700" y="4415518"/>
            <a:ext cx="1657500" cy="5061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lang="ru-RU" sz="165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0,6%</a:t>
            </a:r>
            <a:endParaRPr/>
          </a:p>
        </p:txBody>
      </p:sp>
      <p:sp>
        <p:nvSpPr>
          <p:cNvPr id="796" name="Google Shape;796;p18"/>
          <p:cNvSpPr/>
          <p:nvPr/>
        </p:nvSpPr>
        <p:spPr>
          <a:xfrm>
            <a:off x="666750" y="4940754"/>
            <a:ext cx="9048900" cy="5442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7" name="Google Shape;797;p18"/>
          <p:cNvSpPr/>
          <p:nvPr/>
        </p:nvSpPr>
        <p:spPr>
          <a:xfrm>
            <a:off x="9715500" y="4940754"/>
            <a:ext cx="1809600" cy="5442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8" name="Google Shape;798;p18"/>
          <p:cNvSpPr/>
          <p:nvPr/>
        </p:nvSpPr>
        <p:spPr>
          <a:xfrm>
            <a:off x="838200" y="4978854"/>
            <a:ext cx="8715300" cy="234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200"/>
              <a:buFont typeface="Arial"/>
              <a:buNone/>
            </a:pPr>
            <a:r>
              <a:rPr b="1" lang="ru-RU" sz="12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Inne</a:t>
            </a:r>
            <a:endParaRPr/>
          </a:p>
        </p:txBody>
      </p:sp>
      <p:sp>
        <p:nvSpPr>
          <p:cNvPr id="799" name="Google Shape;799;p18"/>
          <p:cNvSpPr/>
          <p:nvPr/>
        </p:nvSpPr>
        <p:spPr>
          <a:xfrm>
            <a:off x="838200" y="5212897"/>
            <a:ext cx="8715300" cy="234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200"/>
              <a:buFont typeface="Arial"/>
              <a:buNone/>
            </a:pPr>
            <a:r>
              <a:rPr b="0" lang="ru-RU" sz="12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Іншае</a:t>
            </a:r>
            <a:endParaRPr/>
          </a:p>
        </p:txBody>
      </p:sp>
      <p:sp>
        <p:nvSpPr>
          <p:cNvPr id="800" name="Google Shape;800;p18"/>
          <p:cNvSpPr/>
          <p:nvPr/>
        </p:nvSpPr>
        <p:spPr>
          <a:xfrm>
            <a:off x="9791700" y="4959804"/>
            <a:ext cx="1657500" cy="5061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lang="ru-RU" sz="165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4,5%</a:t>
            </a:r>
            <a:endParaRPr/>
          </a:p>
        </p:txBody>
      </p:sp>
      <p:sp>
        <p:nvSpPr>
          <p:cNvPr id="801" name="Google Shape;801;p18"/>
          <p:cNvSpPr/>
          <p:nvPr/>
        </p:nvSpPr>
        <p:spPr>
          <a:xfrm>
            <a:off x="666750" y="5485039"/>
            <a:ext cx="9048900" cy="5442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2" name="Google Shape;802;p18"/>
          <p:cNvSpPr/>
          <p:nvPr/>
        </p:nvSpPr>
        <p:spPr>
          <a:xfrm>
            <a:off x="9715500" y="5485039"/>
            <a:ext cx="1809600" cy="5442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3" name="Google Shape;803;p18"/>
          <p:cNvSpPr/>
          <p:nvPr/>
        </p:nvSpPr>
        <p:spPr>
          <a:xfrm>
            <a:off x="838200" y="5523139"/>
            <a:ext cx="8715300" cy="234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200"/>
              <a:buFont typeface="Arial"/>
              <a:buNone/>
            </a:pPr>
            <a:r>
              <a:rPr b="1" lang="ru-RU" sz="12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Nie wiem / trudno powiedzieć</a:t>
            </a:r>
            <a:endParaRPr/>
          </a:p>
        </p:txBody>
      </p:sp>
      <p:sp>
        <p:nvSpPr>
          <p:cNvPr id="804" name="Google Shape;804;p18"/>
          <p:cNvSpPr/>
          <p:nvPr/>
        </p:nvSpPr>
        <p:spPr>
          <a:xfrm>
            <a:off x="838200" y="5757182"/>
            <a:ext cx="8715300" cy="234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200"/>
              <a:buFont typeface="Arial"/>
              <a:buNone/>
            </a:pPr>
            <a:r>
              <a:rPr b="0" lang="ru-RU" sz="12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Не ведаю / цяжка сказаць</a:t>
            </a:r>
            <a:endParaRPr/>
          </a:p>
        </p:txBody>
      </p:sp>
      <p:sp>
        <p:nvSpPr>
          <p:cNvPr id="805" name="Google Shape;805;p18"/>
          <p:cNvSpPr/>
          <p:nvPr/>
        </p:nvSpPr>
        <p:spPr>
          <a:xfrm>
            <a:off x="9791700" y="5504089"/>
            <a:ext cx="1657500" cy="5061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lang="ru-RU" sz="165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29,8%</a:t>
            </a:r>
            <a:endParaRPr/>
          </a:p>
        </p:txBody>
      </p:sp>
      <p:sp>
        <p:nvSpPr>
          <p:cNvPr id="806" name="Google Shape;806;p18"/>
          <p:cNvSpPr/>
          <p:nvPr/>
        </p:nvSpPr>
        <p:spPr>
          <a:xfrm>
            <a:off x="666750" y="6515100"/>
            <a:ext cx="10858500" cy="9525"/>
          </a:xfrm>
          <a:prstGeom prst="rect">
            <a:avLst/>
          </a:prstGeom>
          <a:solidFill>
            <a:srgbClr val="C9DEE9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7" name="Google Shape;807;p18"/>
          <p:cNvSpPr/>
          <p:nvPr/>
        </p:nvSpPr>
        <p:spPr>
          <a:xfrm>
            <a:off x="666750" y="6562725"/>
            <a:ext cx="72390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675"/>
              </a:buClr>
              <a:buSzPts val="1200"/>
              <a:buFont typeface="Arial"/>
              <a:buNone/>
            </a:pPr>
            <a:r>
              <a:rPr b="0" lang="ru-RU" sz="1200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Stosunek do Białorusinów / Стаўленне да беларусаў</a:t>
            </a:r>
            <a:endParaRPr/>
          </a:p>
        </p:txBody>
      </p:sp>
      <p:sp>
        <p:nvSpPr>
          <p:cNvPr id="808" name="Google Shape;808;p18"/>
          <p:cNvSpPr/>
          <p:nvPr/>
        </p:nvSpPr>
        <p:spPr>
          <a:xfrm>
            <a:off x="10763250" y="6543675"/>
            <a:ext cx="7620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26675"/>
              </a:buClr>
              <a:buSzPts val="825"/>
              <a:buFont typeface="Arial"/>
              <a:buNone/>
            </a:pPr>
            <a:r>
              <a:rPr b="0" lang="ru-RU" sz="825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17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g3ec80cd3e20_0_64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5" name="Google Shape;815;g3ec80cd3e20_0_645"/>
          <p:cNvSpPr/>
          <p:nvPr/>
        </p:nvSpPr>
        <p:spPr>
          <a:xfrm>
            <a:off x="666750" y="257175"/>
            <a:ext cx="857400" cy="390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16" name="Google Shape;816;g3ec80cd3e20_0_6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183" y="257175"/>
            <a:ext cx="698384" cy="390525"/>
          </a:xfrm>
          <a:prstGeom prst="rect">
            <a:avLst/>
          </a:prstGeom>
          <a:noFill/>
          <a:ln>
            <a:noFill/>
          </a:ln>
        </p:spPr>
      </p:pic>
      <p:sp>
        <p:nvSpPr>
          <p:cNvPr id="817" name="Google Shape;817;g3ec80cd3e20_0_645"/>
          <p:cNvSpPr/>
          <p:nvPr/>
        </p:nvSpPr>
        <p:spPr>
          <a:xfrm>
            <a:off x="1685925" y="323850"/>
            <a:ext cx="4953000" cy="266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7FA8"/>
              </a:buClr>
              <a:buSzPts val="1500"/>
              <a:buFont typeface="Arial"/>
              <a:buNone/>
            </a:pPr>
            <a:r>
              <a:rPr b="1" i="0" lang="ru-RU" sz="1500" u="none" cap="none" strike="noStrike">
                <a:solidFill>
                  <a:srgbClr val="2F7FA8"/>
                </a:solidFill>
                <a:latin typeface="Arial"/>
                <a:ea typeface="Arial"/>
                <a:cs typeface="Arial"/>
                <a:sym typeface="Arial"/>
              </a:rPr>
              <a:t>Polityczna sfera / Палітычная сфера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8" name="Google Shape;818;g3ec80cd3e20_0_645"/>
          <p:cNvSpPr/>
          <p:nvPr/>
        </p:nvSpPr>
        <p:spPr>
          <a:xfrm>
            <a:off x="666750" y="876300"/>
            <a:ext cx="10858500" cy="409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2025"/>
              <a:buFont typeface="Arial"/>
              <a:buNone/>
            </a:pPr>
            <a:r>
              <a:rPr b="1" i="0" lang="ru-RU" sz="1800" u="none" cap="none" strike="noStrike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Jak ocenia Pan/Pani wkład Białorusinów mieszkających w Polsce w gospodarkę kraju?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9" name="Google Shape;819;g3ec80cd3e20_0_645"/>
          <p:cNvSpPr/>
          <p:nvPr/>
        </p:nvSpPr>
        <p:spPr>
          <a:xfrm>
            <a:off x="666750" y="1304925"/>
            <a:ext cx="10858500" cy="371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762"/>
              <a:buFont typeface="Arial"/>
              <a:buNone/>
            </a:pPr>
            <a:r>
              <a:rPr b="1" i="0" lang="ru-RU" sz="1800" u="none" cap="none" strike="noStrike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Як Вы ацэньваеце ўклад беларусаў, якія жывуць у Польшчы, у эканоміку краіны?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0" name="Google Shape;820;g3ec80cd3e20_0_645"/>
          <p:cNvSpPr/>
          <p:nvPr/>
        </p:nvSpPr>
        <p:spPr>
          <a:xfrm>
            <a:off x="666750" y="1743075"/>
            <a:ext cx="9048900" cy="419100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1" name="Google Shape;821;g3ec80cd3e20_0_645"/>
          <p:cNvSpPr/>
          <p:nvPr/>
        </p:nvSpPr>
        <p:spPr>
          <a:xfrm>
            <a:off x="9715500" y="1743075"/>
            <a:ext cx="1809600" cy="419100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2" name="Google Shape;822;g3ec80cd3e20_0_645"/>
          <p:cNvSpPr/>
          <p:nvPr/>
        </p:nvSpPr>
        <p:spPr>
          <a:xfrm>
            <a:off x="838200" y="1790700"/>
            <a:ext cx="8705700" cy="162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58"/>
              <a:buFont typeface="Arial"/>
              <a:buNone/>
            </a:pPr>
            <a:r>
              <a:rPr b="1" i="0" lang="ru-RU" sz="14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Odpowiedź</a:t>
            </a:r>
            <a:r>
              <a:rPr b="0" i="0" lang="ru-RU" sz="14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 / Адказ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3" name="Google Shape;823;g3ec80cd3e20_0_645"/>
          <p:cNvSpPr/>
          <p:nvPr/>
        </p:nvSpPr>
        <p:spPr>
          <a:xfrm>
            <a:off x="838200" y="1971675"/>
            <a:ext cx="8705700" cy="133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4" name="Google Shape;824;g3ec80cd3e20_0_645"/>
          <p:cNvSpPr/>
          <p:nvPr/>
        </p:nvSpPr>
        <p:spPr>
          <a:xfrm>
            <a:off x="9715500" y="1790700"/>
            <a:ext cx="1809600" cy="324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50"/>
              <a:buFont typeface="Arial"/>
              <a:buNone/>
            </a:pPr>
            <a:r>
              <a:rPr b="1" i="0" lang="ru-RU" sz="16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5" name="Google Shape;825;g3ec80cd3e20_0_645"/>
          <p:cNvSpPr/>
          <p:nvPr/>
        </p:nvSpPr>
        <p:spPr>
          <a:xfrm>
            <a:off x="666750" y="2162175"/>
            <a:ext cx="9048900" cy="7002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6" name="Google Shape;826;g3ec80cd3e20_0_645"/>
          <p:cNvSpPr/>
          <p:nvPr/>
        </p:nvSpPr>
        <p:spPr>
          <a:xfrm>
            <a:off x="9715500" y="2162175"/>
            <a:ext cx="1809600" cy="7002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7" name="Google Shape;827;g3ec80cd3e20_0_645"/>
          <p:cNvSpPr/>
          <p:nvPr/>
        </p:nvSpPr>
        <p:spPr>
          <a:xfrm>
            <a:off x="838200" y="2200275"/>
            <a:ext cx="8715300" cy="312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Wnoszą znaczny negatywny wkład</a:t>
            </a:r>
            <a:r>
              <a:rPr b="0" i="0" lang="ru-RU" sz="14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 / Робяць значны адмоўны ўклад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8" name="Google Shape;828;g3ec80cd3e20_0_645"/>
          <p:cNvSpPr/>
          <p:nvPr/>
        </p:nvSpPr>
        <p:spPr>
          <a:xfrm>
            <a:off x="838200" y="2512219"/>
            <a:ext cx="8715300" cy="312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9" name="Google Shape;829;g3ec80cd3e20_0_645"/>
          <p:cNvSpPr/>
          <p:nvPr/>
        </p:nvSpPr>
        <p:spPr>
          <a:xfrm>
            <a:off x="9791700" y="2181225"/>
            <a:ext cx="1657500" cy="6621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i="0" lang="ru-RU" sz="1650" u="none" cap="none" strike="noStrike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6,4%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0" name="Google Shape;830;g3ec80cd3e20_0_645"/>
          <p:cNvSpPr/>
          <p:nvPr/>
        </p:nvSpPr>
        <p:spPr>
          <a:xfrm>
            <a:off x="666750" y="2862263"/>
            <a:ext cx="9048900" cy="7002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1" name="Google Shape;831;g3ec80cd3e20_0_645"/>
          <p:cNvSpPr/>
          <p:nvPr/>
        </p:nvSpPr>
        <p:spPr>
          <a:xfrm>
            <a:off x="9715500" y="2862263"/>
            <a:ext cx="1809600" cy="7002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2" name="Google Shape;832;g3ec80cd3e20_0_645"/>
          <p:cNvSpPr/>
          <p:nvPr/>
        </p:nvSpPr>
        <p:spPr>
          <a:xfrm>
            <a:off x="838200" y="2900363"/>
            <a:ext cx="8715300" cy="312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Wnoszą niewielki negatywny wkład</a:t>
            </a:r>
            <a:r>
              <a:rPr b="0" i="0" lang="ru-RU" sz="14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 / Робяць невялікі адмоўны ўклад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3" name="Google Shape;833;g3ec80cd3e20_0_645"/>
          <p:cNvSpPr/>
          <p:nvPr/>
        </p:nvSpPr>
        <p:spPr>
          <a:xfrm>
            <a:off x="838200" y="3212307"/>
            <a:ext cx="8715300" cy="312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4" name="Google Shape;834;g3ec80cd3e20_0_645"/>
          <p:cNvSpPr/>
          <p:nvPr/>
        </p:nvSpPr>
        <p:spPr>
          <a:xfrm>
            <a:off x="9791700" y="2881313"/>
            <a:ext cx="1657500" cy="6621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i="0" lang="ru-RU" sz="1650" u="none" cap="none" strike="noStrike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6,8%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5" name="Google Shape;835;g3ec80cd3e20_0_645"/>
          <p:cNvSpPr/>
          <p:nvPr/>
        </p:nvSpPr>
        <p:spPr>
          <a:xfrm>
            <a:off x="666750" y="3562350"/>
            <a:ext cx="9048900" cy="7002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6" name="Google Shape;836;g3ec80cd3e20_0_645"/>
          <p:cNvSpPr/>
          <p:nvPr/>
        </p:nvSpPr>
        <p:spPr>
          <a:xfrm>
            <a:off x="9715500" y="3562350"/>
            <a:ext cx="1809600" cy="7002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7" name="Google Shape;837;g3ec80cd3e20_0_645"/>
          <p:cNvSpPr/>
          <p:nvPr/>
        </p:nvSpPr>
        <p:spPr>
          <a:xfrm>
            <a:off x="838200" y="3600450"/>
            <a:ext cx="8715300" cy="312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i="0" lang="ru-RU" sz="16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Nie mają wpływu</a:t>
            </a:r>
            <a:r>
              <a:rPr b="0" i="0" lang="ru-RU" sz="16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 / Не аказваюць уплыву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8" name="Google Shape;838;g3ec80cd3e20_0_645"/>
          <p:cNvSpPr/>
          <p:nvPr/>
        </p:nvSpPr>
        <p:spPr>
          <a:xfrm>
            <a:off x="838200" y="3912394"/>
            <a:ext cx="8715300" cy="312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9" name="Google Shape;839;g3ec80cd3e20_0_645"/>
          <p:cNvSpPr/>
          <p:nvPr/>
        </p:nvSpPr>
        <p:spPr>
          <a:xfrm>
            <a:off x="9791700" y="3581400"/>
            <a:ext cx="1657500" cy="6621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i="0" lang="ru-RU" sz="1650" u="none" cap="none" strike="noStrike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24,3%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0" name="Google Shape;840;g3ec80cd3e20_0_645"/>
          <p:cNvSpPr/>
          <p:nvPr/>
        </p:nvSpPr>
        <p:spPr>
          <a:xfrm>
            <a:off x="666750" y="4262438"/>
            <a:ext cx="9048900" cy="7002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1" name="Google Shape;841;g3ec80cd3e20_0_645"/>
          <p:cNvSpPr/>
          <p:nvPr/>
        </p:nvSpPr>
        <p:spPr>
          <a:xfrm>
            <a:off x="9715500" y="4262438"/>
            <a:ext cx="1809600" cy="7002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2" name="Google Shape;842;g3ec80cd3e20_0_645"/>
          <p:cNvSpPr/>
          <p:nvPr/>
        </p:nvSpPr>
        <p:spPr>
          <a:xfrm>
            <a:off x="838200" y="4300538"/>
            <a:ext cx="8715300" cy="312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Wnoszą niewielki pozytywny wkład</a:t>
            </a:r>
            <a:r>
              <a:rPr b="0" i="0" lang="ru-RU" sz="14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 / Робяць невялікі станоўчы ўклад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3" name="Google Shape;843;g3ec80cd3e20_0_645"/>
          <p:cNvSpPr/>
          <p:nvPr/>
        </p:nvSpPr>
        <p:spPr>
          <a:xfrm>
            <a:off x="838200" y="4612482"/>
            <a:ext cx="8715300" cy="312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4" name="Google Shape;844;g3ec80cd3e20_0_645"/>
          <p:cNvSpPr/>
          <p:nvPr/>
        </p:nvSpPr>
        <p:spPr>
          <a:xfrm>
            <a:off x="9791700" y="4281488"/>
            <a:ext cx="1657500" cy="6621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i="0" lang="ru-RU" sz="1650" u="none" cap="none" strike="noStrike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32,3%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5" name="Google Shape;845;g3ec80cd3e20_0_645"/>
          <p:cNvSpPr/>
          <p:nvPr/>
        </p:nvSpPr>
        <p:spPr>
          <a:xfrm>
            <a:off x="666750" y="4962525"/>
            <a:ext cx="9048900" cy="7002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6" name="Google Shape;846;g3ec80cd3e20_0_645"/>
          <p:cNvSpPr/>
          <p:nvPr/>
        </p:nvSpPr>
        <p:spPr>
          <a:xfrm>
            <a:off x="9715500" y="4962525"/>
            <a:ext cx="1809600" cy="7002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7" name="Google Shape;847;g3ec80cd3e20_0_645"/>
          <p:cNvSpPr/>
          <p:nvPr/>
        </p:nvSpPr>
        <p:spPr>
          <a:xfrm>
            <a:off x="838200" y="5000625"/>
            <a:ext cx="8715300" cy="312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Wnoszą znaczny pozytywny wkład</a:t>
            </a:r>
            <a:r>
              <a:rPr b="0" i="0" lang="ru-RU" sz="14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 / Робяць значны станоўчы ўклад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8" name="Google Shape;848;g3ec80cd3e20_0_645"/>
          <p:cNvSpPr/>
          <p:nvPr/>
        </p:nvSpPr>
        <p:spPr>
          <a:xfrm>
            <a:off x="838200" y="5312569"/>
            <a:ext cx="8715300" cy="312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9" name="Google Shape;849;g3ec80cd3e20_0_645"/>
          <p:cNvSpPr/>
          <p:nvPr/>
        </p:nvSpPr>
        <p:spPr>
          <a:xfrm>
            <a:off x="9791700" y="4981575"/>
            <a:ext cx="1657500" cy="6621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i="0" lang="ru-RU" sz="1650" u="none" cap="none" strike="noStrike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9,8%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0" name="Google Shape;850;g3ec80cd3e20_0_645"/>
          <p:cNvSpPr/>
          <p:nvPr/>
        </p:nvSpPr>
        <p:spPr>
          <a:xfrm>
            <a:off x="666750" y="5662613"/>
            <a:ext cx="9048900" cy="7002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1" name="Google Shape;851;g3ec80cd3e20_0_645"/>
          <p:cNvSpPr/>
          <p:nvPr/>
        </p:nvSpPr>
        <p:spPr>
          <a:xfrm>
            <a:off x="9715500" y="5662613"/>
            <a:ext cx="1809600" cy="7002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2" name="Google Shape;852;g3ec80cd3e20_0_645"/>
          <p:cNvSpPr/>
          <p:nvPr/>
        </p:nvSpPr>
        <p:spPr>
          <a:xfrm>
            <a:off x="838200" y="5700713"/>
            <a:ext cx="8715300" cy="312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i="0" lang="ru-RU" sz="15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Trudno powiedzieć / nie wiem</a:t>
            </a:r>
            <a:r>
              <a:rPr b="0" i="0" lang="ru-RU" sz="15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 / Цяжка сказаць / не ведаю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3" name="Google Shape;853;g3ec80cd3e20_0_645"/>
          <p:cNvSpPr/>
          <p:nvPr/>
        </p:nvSpPr>
        <p:spPr>
          <a:xfrm>
            <a:off x="838200" y="6012657"/>
            <a:ext cx="8715300" cy="312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4" name="Google Shape;854;g3ec80cd3e20_0_645"/>
          <p:cNvSpPr/>
          <p:nvPr/>
        </p:nvSpPr>
        <p:spPr>
          <a:xfrm>
            <a:off x="9791700" y="5681663"/>
            <a:ext cx="1657500" cy="6621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i="0" lang="ru-RU" sz="1650" u="none" cap="none" strike="noStrike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20,5%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5" name="Google Shape;855;g3ec80cd3e20_0_645"/>
          <p:cNvSpPr/>
          <p:nvPr/>
        </p:nvSpPr>
        <p:spPr>
          <a:xfrm>
            <a:off x="666750" y="6515100"/>
            <a:ext cx="10858500" cy="9600"/>
          </a:xfrm>
          <a:prstGeom prst="rect">
            <a:avLst/>
          </a:prstGeom>
          <a:solidFill>
            <a:srgbClr val="C9DEE9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6" name="Google Shape;856;g3ec80cd3e20_0_645"/>
          <p:cNvSpPr/>
          <p:nvPr/>
        </p:nvSpPr>
        <p:spPr>
          <a:xfrm>
            <a:off x="666750" y="6562725"/>
            <a:ext cx="7239000" cy="171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6675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Stosunek do Białorusinów / Стаўленне да беларусаў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7" name="Google Shape;857;g3ec80cd3e20_0_645"/>
          <p:cNvSpPr/>
          <p:nvPr/>
        </p:nvSpPr>
        <p:spPr>
          <a:xfrm>
            <a:off x="10763250" y="6543675"/>
            <a:ext cx="7620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6675"/>
              </a:buClr>
              <a:buSzPts val="825"/>
              <a:buFont typeface="Arial"/>
              <a:buNone/>
            </a:pPr>
            <a:r>
              <a:rPr b="0" i="0" lang="ru-RU" sz="825" u="none" cap="none" strike="noStrike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18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2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p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4" name="Google Shape;864;p20"/>
          <p:cNvSpPr/>
          <p:nvPr/>
        </p:nvSpPr>
        <p:spPr>
          <a:xfrm>
            <a:off x="666750" y="257175"/>
            <a:ext cx="857250" cy="39052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65" name="Google Shape;865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183" y="257175"/>
            <a:ext cx="698384" cy="390525"/>
          </a:xfrm>
          <a:prstGeom prst="rect">
            <a:avLst/>
          </a:prstGeom>
          <a:noFill/>
          <a:ln>
            <a:noFill/>
          </a:ln>
        </p:spPr>
      </p:pic>
      <p:sp>
        <p:nvSpPr>
          <p:cNvPr id="866" name="Google Shape;866;p20"/>
          <p:cNvSpPr/>
          <p:nvPr/>
        </p:nvSpPr>
        <p:spPr>
          <a:xfrm>
            <a:off x="1685925" y="323850"/>
            <a:ext cx="4953000" cy="266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7FA8"/>
              </a:buClr>
              <a:buSzPts val="1500"/>
              <a:buFont typeface="Arial"/>
              <a:buNone/>
            </a:pPr>
            <a:r>
              <a:rPr b="1" lang="ru-RU" sz="1500">
                <a:solidFill>
                  <a:srgbClr val="2F7FA8"/>
                </a:solidFill>
                <a:latin typeface="Arial"/>
                <a:ea typeface="Arial"/>
                <a:cs typeface="Arial"/>
                <a:sym typeface="Arial"/>
              </a:rPr>
              <a:t>Polityczna sfera / Палітычная сфера</a:t>
            </a:r>
            <a:endParaRPr/>
          </a:p>
        </p:txBody>
      </p:sp>
      <p:sp>
        <p:nvSpPr>
          <p:cNvPr id="867" name="Google Shape;867;p20"/>
          <p:cNvSpPr/>
          <p:nvPr/>
        </p:nvSpPr>
        <p:spPr>
          <a:xfrm>
            <a:off x="904875" y="2333625"/>
            <a:ext cx="1809750" cy="1714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7F2F8"/>
              </a:buClr>
              <a:buSzPts val="8850"/>
              <a:buFont typeface="Arial"/>
              <a:buNone/>
            </a:pPr>
            <a:r>
              <a:rPr b="1" lang="ru-RU" sz="8850">
                <a:solidFill>
                  <a:srgbClr val="E7F2F8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/>
          </a:p>
        </p:txBody>
      </p:sp>
      <p:sp>
        <p:nvSpPr>
          <p:cNvPr id="868" name="Google Shape;868;p20"/>
          <p:cNvSpPr/>
          <p:nvPr/>
        </p:nvSpPr>
        <p:spPr>
          <a:xfrm>
            <a:off x="3105150" y="2381250"/>
            <a:ext cx="47625" cy="1638300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9" name="Google Shape;869;p20"/>
          <p:cNvSpPr/>
          <p:nvPr/>
        </p:nvSpPr>
        <p:spPr>
          <a:xfrm>
            <a:off x="3667125" y="2571750"/>
            <a:ext cx="7239000" cy="6858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86D91"/>
              </a:buClr>
              <a:buSzPts val="3525"/>
              <a:buFont typeface="Arial"/>
              <a:buNone/>
            </a:pPr>
            <a:r>
              <a:rPr b="1" lang="ru-RU" sz="3525">
                <a:solidFill>
                  <a:srgbClr val="286D91"/>
                </a:solidFill>
                <a:latin typeface="Arial"/>
                <a:ea typeface="Arial"/>
                <a:cs typeface="Arial"/>
                <a:sym typeface="Arial"/>
              </a:rPr>
              <a:t>Polityka</a:t>
            </a:r>
            <a:endParaRPr/>
          </a:p>
        </p:txBody>
      </p:sp>
      <p:sp>
        <p:nvSpPr>
          <p:cNvPr id="870" name="Google Shape;870;p20"/>
          <p:cNvSpPr/>
          <p:nvPr/>
        </p:nvSpPr>
        <p:spPr>
          <a:xfrm>
            <a:off x="3667125" y="3324225"/>
            <a:ext cx="7239000" cy="647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86D91"/>
              </a:buClr>
              <a:buSzPts val="3075"/>
              <a:buFont typeface="Arial"/>
              <a:buNone/>
            </a:pPr>
            <a:r>
              <a:rPr b="1" lang="ru-RU" sz="3075">
                <a:solidFill>
                  <a:srgbClr val="286D91"/>
                </a:solidFill>
                <a:latin typeface="Arial"/>
                <a:ea typeface="Arial"/>
                <a:cs typeface="Arial"/>
                <a:sym typeface="Arial"/>
              </a:rPr>
              <a:t>Палітыка</a:t>
            </a:r>
            <a:endParaRPr/>
          </a:p>
        </p:txBody>
      </p:sp>
      <p:sp>
        <p:nvSpPr>
          <p:cNvPr id="871" name="Google Shape;871;p20"/>
          <p:cNvSpPr/>
          <p:nvPr/>
        </p:nvSpPr>
        <p:spPr>
          <a:xfrm>
            <a:off x="666750" y="6515100"/>
            <a:ext cx="10858500" cy="9525"/>
          </a:xfrm>
          <a:prstGeom prst="rect">
            <a:avLst/>
          </a:prstGeom>
          <a:solidFill>
            <a:srgbClr val="C9DEE9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2" name="Google Shape;872;p20"/>
          <p:cNvSpPr/>
          <p:nvPr/>
        </p:nvSpPr>
        <p:spPr>
          <a:xfrm>
            <a:off x="666750" y="6562725"/>
            <a:ext cx="72390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675"/>
              </a:buClr>
              <a:buSzPts val="788"/>
              <a:buFont typeface="Arial"/>
              <a:buNone/>
            </a:pPr>
            <a:r>
              <a:rPr b="0" lang="ru-RU" sz="788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Polityka / Палітыка</a:t>
            </a:r>
            <a:endParaRPr/>
          </a:p>
        </p:txBody>
      </p:sp>
      <p:sp>
        <p:nvSpPr>
          <p:cNvPr id="873" name="Google Shape;873;p20"/>
          <p:cNvSpPr/>
          <p:nvPr/>
        </p:nvSpPr>
        <p:spPr>
          <a:xfrm>
            <a:off x="10763250" y="6543675"/>
            <a:ext cx="7620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26675"/>
              </a:buClr>
              <a:buSzPts val="825"/>
              <a:buFont typeface="Arial"/>
              <a:buNone/>
            </a:pPr>
            <a:r>
              <a:rPr b="0" lang="ru-RU" sz="825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19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8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g3ec80cd3e20_0_75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0" name="Google Shape;880;g3ec80cd3e20_0_758"/>
          <p:cNvSpPr/>
          <p:nvPr/>
        </p:nvSpPr>
        <p:spPr>
          <a:xfrm>
            <a:off x="666750" y="257175"/>
            <a:ext cx="857400" cy="390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81" name="Google Shape;881;g3ec80cd3e20_0_7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183" y="257175"/>
            <a:ext cx="698384" cy="390525"/>
          </a:xfrm>
          <a:prstGeom prst="rect">
            <a:avLst/>
          </a:prstGeom>
          <a:noFill/>
          <a:ln>
            <a:noFill/>
          </a:ln>
        </p:spPr>
      </p:pic>
      <p:sp>
        <p:nvSpPr>
          <p:cNvPr id="882" name="Google Shape;882;g3ec80cd3e20_0_758"/>
          <p:cNvSpPr/>
          <p:nvPr/>
        </p:nvSpPr>
        <p:spPr>
          <a:xfrm>
            <a:off x="1685925" y="323850"/>
            <a:ext cx="4953000" cy="266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7FA8"/>
              </a:buClr>
              <a:buSzPts val="1500"/>
              <a:buFont typeface="Arial"/>
              <a:buNone/>
            </a:pPr>
            <a:r>
              <a:rPr b="1" i="0" lang="ru-RU" sz="1500" u="none" cap="none" strike="noStrike">
                <a:solidFill>
                  <a:srgbClr val="2F7FA8"/>
                </a:solidFill>
                <a:latin typeface="Arial"/>
                <a:ea typeface="Arial"/>
                <a:cs typeface="Arial"/>
                <a:sym typeface="Arial"/>
              </a:rPr>
              <a:t>Polityczna sfera / Палітычная сфера</a:t>
            </a:r>
            <a:endParaRPr b="1" i="0" sz="1500" u="none" cap="none" strike="noStrike">
              <a:solidFill>
                <a:srgbClr val="2F7FA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3" name="Google Shape;883;g3ec80cd3e20_0_758"/>
          <p:cNvSpPr/>
          <p:nvPr/>
        </p:nvSpPr>
        <p:spPr>
          <a:xfrm>
            <a:off x="666750" y="876300"/>
            <a:ext cx="10858500" cy="476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700"/>
              <a:buFont typeface="Arial"/>
              <a:buNone/>
            </a:pPr>
            <a:r>
              <a:rPr b="1" i="0" lang="ru-RU" sz="1800" u="none" cap="none" strike="noStrike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Na którą partię polityczną głosował(a) Pan/Pani w ostatnich wyborach parlamentarnych do Sejmu?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4" name="Google Shape;884;g3ec80cd3e20_0_758"/>
          <p:cNvSpPr/>
          <p:nvPr/>
        </p:nvSpPr>
        <p:spPr>
          <a:xfrm>
            <a:off x="666750" y="1371600"/>
            <a:ext cx="10858500" cy="438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700"/>
              <a:buFont typeface="Arial"/>
              <a:buNone/>
            </a:pPr>
            <a:r>
              <a:rPr b="1" i="0" lang="ru-RU" sz="1800" u="none" cap="none" strike="noStrike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За якую палітычную партыю Вы галасавалі на апошніх парламенцкіх выбарах у Сейм?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5" name="Google Shape;885;g3ec80cd3e20_0_758"/>
          <p:cNvSpPr/>
          <p:nvPr/>
        </p:nvSpPr>
        <p:spPr>
          <a:xfrm>
            <a:off x="666750" y="1876425"/>
            <a:ext cx="9048900" cy="419100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6" name="Google Shape;886;g3ec80cd3e20_0_758"/>
          <p:cNvSpPr/>
          <p:nvPr/>
        </p:nvSpPr>
        <p:spPr>
          <a:xfrm>
            <a:off x="9715500" y="1876425"/>
            <a:ext cx="1809600" cy="419100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7" name="Google Shape;887;g3ec80cd3e20_0_758"/>
          <p:cNvSpPr/>
          <p:nvPr/>
        </p:nvSpPr>
        <p:spPr>
          <a:xfrm>
            <a:off x="838200" y="1924050"/>
            <a:ext cx="8705700" cy="162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Odpowiedź</a:t>
            </a:r>
            <a:r>
              <a:rPr b="0" i="0" lang="ru-RU" sz="14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 / Адказ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8" name="Google Shape;888;g3ec80cd3e20_0_758"/>
          <p:cNvSpPr/>
          <p:nvPr/>
        </p:nvSpPr>
        <p:spPr>
          <a:xfrm>
            <a:off x="838200" y="2105025"/>
            <a:ext cx="8705700" cy="133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9" name="Google Shape;889;g3ec80cd3e20_0_758"/>
          <p:cNvSpPr/>
          <p:nvPr/>
        </p:nvSpPr>
        <p:spPr>
          <a:xfrm>
            <a:off x="9715500" y="1924050"/>
            <a:ext cx="1809600" cy="324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0" name="Google Shape;890;g3ec80cd3e20_0_758"/>
          <p:cNvSpPr/>
          <p:nvPr/>
        </p:nvSpPr>
        <p:spPr>
          <a:xfrm>
            <a:off x="666750" y="2295525"/>
            <a:ext cx="9048900" cy="5811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1" name="Google Shape;891;g3ec80cd3e20_0_758"/>
          <p:cNvSpPr/>
          <p:nvPr/>
        </p:nvSpPr>
        <p:spPr>
          <a:xfrm>
            <a:off x="9715500" y="2295525"/>
            <a:ext cx="1809600" cy="5811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2" name="Google Shape;892;g3ec80cd3e20_0_758"/>
          <p:cNvSpPr/>
          <p:nvPr/>
        </p:nvSpPr>
        <p:spPr>
          <a:xfrm>
            <a:off x="838200" y="2333625"/>
            <a:ext cx="8715300" cy="252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i="0" lang="ru-RU" sz="15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Prawo i Sprawiedliwość (PiS)</a:t>
            </a:r>
            <a:r>
              <a:rPr b="0" i="0" lang="ru-RU" sz="15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 / Права і справядлівасць (PiS)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3" name="Google Shape;893;g3ec80cd3e20_0_758"/>
          <p:cNvSpPr/>
          <p:nvPr/>
        </p:nvSpPr>
        <p:spPr>
          <a:xfrm>
            <a:off x="838200" y="2586038"/>
            <a:ext cx="8715300" cy="252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4" name="Google Shape;894;g3ec80cd3e20_0_758"/>
          <p:cNvSpPr/>
          <p:nvPr/>
        </p:nvSpPr>
        <p:spPr>
          <a:xfrm>
            <a:off x="9791700" y="2314575"/>
            <a:ext cx="1657500" cy="543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700"/>
              <a:buFont typeface="Arial"/>
              <a:buNone/>
            </a:pPr>
            <a:r>
              <a:rPr b="1" i="0" lang="ru-RU" sz="1700" u="none" cap="none" strike="noStrike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31,9%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5" name="Google Shape;895;g3ec80cd3e20_0_758"/>
          <p:cNvSpPr/>
          <p:nvPr/>
        </p:nvSpPr>
        <p:spPr>
          <a:xfrm>
            <a:off x="666750" y="2876550"/>
            <a:ext cx="9048900" cy="5811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6" name="Google Shape;896;g3ec80cd3e20_0_758"/>
          <p:cNvSpPr/>
          <p:nvPr/>
        </p:nvSpPr>
        <p:spPr>
          <a:xfrm>
            <a:off x="9715500" y="2876550"/>
            <a:ext cx="1809600" cy="5811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7" name="Google Shape;897;g3ec80cd3e20_0_758"/>
          <p:cNvSpPr/>
          <p:nvPr/>
        </p:nvSpPr>
        <p:spPr>
          <a:xfrm>
            <a:off x="838200" y="2914650"/>
            <a:ext cx="8715300" cy="252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i="0" lang="ru-RU" sz="15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Koalicja Obywatelska (KO)</a:t>
            </a:r>
            <a:r>
              <a:rPr b="0" i="0" lang="ru-RU" sz="15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 / Грамадзянская кааліцыя (KO)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8" name="Google Shape;898;g3ec80cd3e20_0_758"/>
          <p:cNvSpPr/>
          <p:nvPr/>
        </p:nvSpPr>
        <p:spPr>
          <a:xfrm>
            <a:off x="838200" y="3167063"/>
            <a:ext cx="8715300" cy="252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9" name="Google Shape;899;g3ec80cd3e20_0_758"/>
          <p:cNvSpPr/>
          <p:nvPr/>
        </p:nvSpPr>
        <p:spPr>
          <a:xfrm>
            <a:off x="9791700" y="2895600"/>
            <a:ext cx="1657500" cy="543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700"/>
              <a:buFont typeface="Arial"/>
              <a:buNone/>
            </a:pPr>
            <a:r>
              <a:rPr b="1" i="0" lang="ru-RU" sz="1700" u="none" cap="none" strike="noStrike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30,6%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0" name="Google Shape;900;g3ec80cd3e20_0_758"/>
          <p:cNvSpPr/>
          <p:nvPr/>
        </p:nvSpPr>
        <p:spPr>
          <a:xfrm>
            <a:off x="666750" y="3457575"/>
            <a:ext cx="9048900" cy="5811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1" name="Google Shape;901;g3ec80cd3e20_0_758"/>
          <p:cNvSpPr/>
          <p:nvPr/>
        </p:nvSpPr>
        <p:spPr>
          <a:xfrm>
            <a:off x="9715500" y="3457575"/>
            <a:ext cx="1809600" cy="5811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2" name="Google Shape;902;g3ec80cd3e20_0_758"/>
          <p:cNvSpPr/>
          <p:nvPr/>
        </p:nvSpPr>
        <p:spPr>
          <a:xfrm>
            <a:off x="838200" y="3495675"/>
            <a:ext cx="8715300" cy="252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i="0" lang="ru-RU" sz="16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Trzecia Droga</a:t>
            </a:r>
            <a:r>
              <a:rPr b="0" i="0" lang="ru-RU" sz="16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 / Трэці шлях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3" name="Google Shape;903;g3ec80cd3e20_0_758"/>
          <p:cNvSpPr/>
          <p:nvPr/>
        </p:nvSpPr>
        <p:spPr>
          <a:xfrm>
            <a:off x="838200" y="3748088"/>
            <a:ext cx="8715300" cy="252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4" name="Google Shape;904;g3ec80cd3e20_0_758"/>
          <p:cNvSpPr/>
          <p:nvPr/>
        </p:nvSpPr>
        <p:spPr>
          <a:xfrm>
            <a:off x="9791700" y="3476625"/>
            <a:ext cx="1657500" cy="543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700"/>
              <a:buFont typeface="Arial"/>
              <a:buNone/>
            </a:pPr>
            <a:r>
              <a:rPr b="1" i="0" lang="ru-RU" sz="1700" u="none" cap="none" strike="noStrike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10,2%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5" name="Google Shape;905;g3ec80cd3e20_0_758"/>
          <p:cNvSpPr/>
          <p:nvPr/>
        </p:nvSpPr>
        <p:spPr>
          <a:xfrm>
            <a:off x="666750" y="4038600"/>
            <a:ext cx="9048900" cy="5811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6" name="Google Shape;906;g3ec80cd3e20_0_758"/>
          <p:cNvSpPr/>
          <p:nvPr/>
        </p:nvSpPr>
        <p:spPr>
          <a:xfrm>
            <a:off x="9715500" y="4038600"/>
            <a:ext cx="1809600" cy="5811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7" name="Google Shape;907;g3ec80cd3e20_0_758"/>
          <p:cNvSpPr/>
          <p:nvPr/>
        </p:nvSpPr>
        <p:spPr>
          <a:xfrm>
            <a:off x="838200" y="4076700"/>
            <a:ext cx="8715300" cy="252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i="0" lang="ru-RU" sz="16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Nowa Lewica</a:t>
            </a:r>
            <a:r>
              <a:rPr b="0" i="0" lang="ru-RU" sz="16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 / Новая левіца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8" name="Google Shape;908;g3ec80cd3e20_0_758"/>
          <p:cNvSpPr/>
          <p:nvPr/>
        </p:nvSpPr>
        <p:spPr>
          <a:xfrm>
            <a:off x="838200" y="4329113"/>
            <a:ext cx="8715300" cy="252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9" name="Google Shape;909;g3ec80cd3e20_0_758"/>
          <p:cNvSpPr/>
          <p:nvPr/>
        </p:nvSpPr>
        <p:spPr>
          <a:xfrm>
            <a:off x="9791700" y="4057650"/>
            <a:ext cx="1657500" cy="543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700"/>
              <a:buFont typeface="Arial"/>
              <a:buNone/>
            </a:pPr>
            <a:r>
              <a:rPr b="1" i="0" lang="ru-RU" sz="1700" u="none" cap="none" strike="noStrike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8,4%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0" name="Google Shape;910;g3ec80cd3e20_0_758"/>
          <p:cNvSpPr/>
          <p:nvPr/>
        </p:nvSpPr>
        <p:spPr>
          <a:xfrm>
            <a:off x="666750" y="4619625"/>
            <a:ext cx="9048900" cy="5811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1" name="Google Shape;911;g3ec80cd3e20_0_758"/>
          <p:cNvSpPr/>
          <p:nvPr/>
        </p:nvSpPr>
        <p:spPr>
          <a:xfrm>
            <a:off x="9715500" y="4619625"/>
            <a:ext cx="1809600" cy="5811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2" name="Google Shape;912;g3ec80cd3e20_0_758"/>
          <p:cNvSpPr/>
          <p:nvPr/>
        </p:nvSpPr>
        <p:spPr>
          <a:xfrm>
            <a:off x="838200" y="4657725"/>
            <a:ext cx="8715300" cy="252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Konfederacja Wolność i Niepodległość</a:t>
            </a:r>
            <a:r>
              <a:rPr b="0" i="0" lang="ru-RU" sz="14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 / Канфедэрацыя свабоды і незалежнасці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3" name="Google Shape;913;g3ec80cd3e20_0_758"/>
          <p:cNvSpPr/>
          <p:nvPr/>
        </p:nvSpPr>
        <p:spPr>
          <a:xfrm>
            <a:off x="838200" y="4910138"/>
            <a:ext cx="8715300" cy="252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4" name="Google Shape;914;g3ec80cd3e20_0_758"/>
          <p:cNvSpPr/>
          <p:nvPr/>
        </p:nvSpPr>
        <p:spPr>
          <a:xfrm>
            <a:off x="9791700" y="4638675"/>
            <a:ext cx="1657500" cy="543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700"/>
              <a:buFont typeface="Arial"/>
              <a:buNone/>
            </a:pPr>
            <a:r>
              <a:rPr b="1" i="0" lang="ru-RU" sz="1700" u="none" cap="none" strike="noStrike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8,1%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5" name="Google Shape;915;g3ec80cd3e20_0_758"/>
          <p:cNvSpPr/>
          <p:nvPr/>
        </p:nvSpPr>
        <p:spPr>
          <a:xfrm>
            <a:off x="666750" y="5200650"/>
            <a:ext cx="9048900" cy="5811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6" name="Google Shape;916;g3ec80cd3e20_0_758"/>
          <p:cNvSpPr/>
          <p:nvPr/>
        </p:nvSpPr>
        <p:spPr>
          <a:xfrm>
            <a:off x="9715500" y="5200650"/>
            <a:ext cx="1809600" cy="5811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7" name="Google Shape;917;g3ec80cd3e20_0_758"/>
          <p:cNvSpPr/>
          <p:nvPr/>
        </p:nvSpPr>
        <p:spPr>
          <a:xfrm>
            <a:off x="838200" y="5238750"/>
            <a:ext cx="8715300" cy="252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i="0" lang="ru-RU" sz="15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Inna partia / inny komitet</a:t>
            </a:r>
            <a:r>
              <a:rPr b="0" i="0" lang="ru-RU" sz="15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 / Іншая партыя / іншы камітэт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8" name="Google Shape;918;g3ec80cd3e20_0_758"/>
          <p:cNvSpPr/>
          <p:nvPr/>
        </p:nvSpPr>
        <p:spPr>
          <a:xfrm>
            <a:off x="838200" y="5491163"/>
            <a:ext cx="8715300" cy="252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9" name="Google Shape;919;g3ec80cd3e20_0_758"/>
          <p:cNvSpPr/>
          <p:nvPr/>
        </p:nvSpPr>
        <p:spPr>
          <a:xfrm>
            <a:off x="9791700" y="5219700"/>
            <a:ext cx="1657500" cy="543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700"/>
              <a:buFont typeface="Arial"/>
              <a:buNone/>
            </a:pPr>
            <a:r>
              <a:rPr b="1" i="0" lang="ru-RU" sz="1700" u="none" cap="none" strike="noStrike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1,0%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0" name="Google Shape;920;g3ec80cd3e20_0_758"/>
          <p:cNvSpPr/>
          <p:nvPr/>
        </p:nvSpPr>
        <p:spPr>
          <a:xfrm>
            <a:off x="666750" y="5781675"/>
            <a:ext cx="9048900" cy="5811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1" name="Google Shape;921;g3ec80cd3e20_0_758"/>
          <p:cNvSpPr/>
          <p:nvPr/>
        </p:nvSpPr>
        <p:spPr>
          <a:xfrm>
            <a:off x="9715500" y="5781675"/>
            <a:ext cx="1809600" cy="5811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2" name="Google Shape;922;g3ec80cd3e20_0_758"/>
          <p:cNvSpPr/>
          <p:nvPr/>
        </p:nvSpPr>
        <p:spPr>
          <a:xfrm>
            <a:off x="838200" y="5819775"/>
            <a:ext cx="8715300" cy="252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i="0" lang="ru-RU" sz="15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Nie głosowałem / nie głosowałam</a:t>
            </a:r>
            <a:r>
              <a:rPr b="0" i="0" lang="ru-RU" sz="15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 / Не галасаваў / не галасавала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3" name="Google Shape;923;g3ec80cd3e20_0_758"/>
          <p:cNvSpPr/>
          <p:nvPr/>
        </p:nvSpPr>
        <p:spPr>
          <a:xfrm>
            <a:off x="838200" y="6072188"/>
            <a:ext cx="8715300" cy="252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4" name="Google Shape;924;g3ec80cd3e20_0_758"/>
          <p:cNvSpPr/>
          <p:nvPr/>
        </p:nvSpPr>
        <p:spPr>
          <a:xfrm>
            <a:off x="9791700" y="5800725"/>
            <a:ext cx="1657500" cy="543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700"/>
              <a:buFont typeface="Arial"/>
              <a:buNone/>
            </a:pPr>
            <a:r>
              <a:rPr b="1" i="0" lang="ru-RU" sz="1700" u="none" cap="none" strike="noStrike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9,7%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5" name="Google Shape;925;g3ec80cd3e20_0_758"/>
          <p:cNvSpPr/>
          <p:nvPr/>
        </p:nvSpPr>
        <p:spPr>
          <a:xfrm>
            <a:off x="666750" y="6515100"/>
            <a:ext cx="10858500" cy="9600"/>
          </a:xfrm>
          <a:prstGeom prst="rect">
            <a:avLst/>
          </a:prstGeom>
          <a:solidFill>
            <a:srgbClr val="C9DEE9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6" name="Google Shape;926;g3ec80cd3e20_0_758"/>
          <p:cNvSpPr/>
          <p:nvPr/>
        </p:nvSpPr>
        <p:spPr>
          <a:xfrm>
            <a:off x="666750" y="6562725"/>
            <a:ext cx="7239000" cy="171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6675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Polityka / Палітыка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7" name="Google Shape;927;g3ec80cd3e20_0_758"/>
          <p:cNvSpPr/>
          <p:nvPr/>
        </p:nvSpPr>
        <p:spPr>
          <a:xfrm>
            <a:off x="10763250" y="6543675"/>
            <a:ext cx="7620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6675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s_logo_extract.png" id="932" name="Google Shape;932;g3ec80cd3e20_0_10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3233" y="320040"/>
            <a:ext cx="566928" cy="435177"/>
          </a:xfrm>
          <a:prstGeom prst="rect">
            <a:avLst/>
          </a:prstGeom>
          <a:noFill/>
          <a:ln>
            <a:noFill/>
          </a:ln>
        </p:spPr>
      </p:pic>
      <p:sp>
        <p:nvSpPr>
          <p:cNvPr id="933" name="Google Shape;933;g3ec80cd3e20_0_1073"/>
          <p:cNvSpPr txBox="1"/>
          <p:nvPr/>
        </p:nvSpPr>
        <p:spPr>
          <a:xfrm>
            <a:off x="1417323" y="429768"/>
            <a:ext cx="5303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2A7EA0"/>
                </a:solidFill>
                <a:latin typeface="Arial"/>
                <a:ea typeface="Arial"/>
                <a:cs typeface="Arial"/>
                <a:sym typeface="Arial"/>
              </a:rPr>
              <a:t>Polityczna sfera / Палітычная сфера</a:t>
            </a:r>
            <a:endParaRPr/>
          </a:p>
        </p:txBody>
      </p:sp>
      <p:sp>
        <p:nvSpPr>
          <p:cNvPr id="934" name="Google Shape;934;g3ec80cd3e20_0_1073"/>
          <p:cNvSpPr txBox="1"/>
          <p:nvPr/>
        </p:nvSpPr>
        <p:spPr>
          <a:xfrm>
            <a:off x="713233" y="932688"/>
            <a:ext cx="10881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1C2A38"/>
                </a:solidFill>
                <a:latin typeface="Arial"/>
                <a:ea typeface="Arial"/>
                <a:cs typeface="Arial"/>
                <a:sym typeface="Arial"/>
              </a:rPr>
              <a:t>Czy współczesne państwo białoruskie stanowi zagrożenie dla Polski?</a:t>
            </a:r>
            <a:endParaRPr sz="1800"/>
          </a:p>
        </p:txBody>
      </p:sp>
      <p:sp>
        <p:nvSpPr>
          <p:cNvPr id="935" name="Google Shape;935;g3ec80cd3e20_0_1073"/>
          <p:cNvSpPr txBox="1"/>
          <p:nvPr/>
        </p:nvSpPr>
        <p:spPr>
          <a:xfrm>
            <a:off x="713233" y="1298448"/>
            <a:ext cx="10881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1C2A38"/>
                </a:solidFill>
                <a:latin typeface="Arial"/>
                <a:ea typeface="Arial"/>
                <a:cs typeface="Arial"/>
                <a:sym typeface="Arial"/>
              </a:rPr>
              <a:t>Ці ўяўляе сучасная беларуская дзяржава пагрозу для Польшчы?</a:t>
            </a:r>
            <a:endParaRPr sz="1800"/>
          </a:p>
        </p:txBody>
      </p:sp>
      <p:sp>
        <p:nvSpPr>
          <p:cNvPr id="936" name="Google Shape;936;g3ec80cd3e20_0_1073"/>
          <p:cNvSpPr txBox="1"/>
          <p:nvPr/>
        </p:nvSpPr>
        <p:spPr>
          <a:xfrm>
            <a:off x="713233" y="1700784"/>
            <a:ext cx="6035100" cy="1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050" u="none" cap="none" strike="noStrike">
                <a:solidFill>
                  <a:srgbClr val="2A7EA0"/>
                </a:solidFill>
                <a:latin typeface="Arial"/>
                <a:ea typeface="Arial"/>
                <a:cs typeface="Arial"/>
                <a:sym typeface="Arial"/>
              </a:rPr>
              <a:t>Skala 1–10 została zagregowana: 1–3, 4–7, 8–10</a:t>
            </a:r>
            <a:endParaRPr/>
          </a:p>
        </p:txBody>
      </p:sp>
      <p:sp>
        <p:nvSpPr>
          <p:cNvPr id="937" name="Google Shape;937;g3ec80cd3e20_0_1073"/>
          <p:cNvSpPr txBox="1"/>
          <p:nvPr/>
        </p:nvSpPr>
        <p:spPr>
          <a:xfrm>
            <a:off x="713233" y="1901952"/>
            <a:ext cx="6126600" cy="1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050" u="none" cap="none" strike="noStrike">
                <a:solidFill>
                  <a:srgbClr val="2A7EA0"/>
                </a:solidFill>
                <a:latin typeface="Arial"/>
                <a:ea typeface="Arial"/>
                <a:cs typeface="Arial"/>
                <a:sym typeface="Arial"/>
              </a:rPr>
              <a:t>Шкала 1–10 была згрупаваная: 1–3, 4–7, 8–10</a:t>
            </a:r>
            <a:endParaRPr/>
          </a:p>
        </p:txBody>
      </p:sp>
      <p:sp>
        <p:nvSpPr>
          <p:cNvPr id="938" name="Google Shape;938;g3ec80cd3e20_0_1073"/>
          <p:cNvSpPr/>
          <p:nvPr/>
        </p:nvSpPr>
        <p:spPr>
          <a:xfrm>
            <a:off x="1325883" y="5577840"/>
            <a:ext cx="9738300" cy="5400"/>
          </a:xfrm>
          <a:prstGeom prst="rect">
            <a:avLst/>
          </a:prstGeom>
          <a:solidFill>
            <a:srgbClr val="CEE0EB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9" name="Google Shape;939;g3ec80cd3e20_0_1073"/>
          <p:cNvSpPr txBox="1"/>
          <p:nvPr/>
        </p:nvSpPr>
        <p:spPr>
          <a:xfrm>
            <a:off x="822961" y="5504688"/>
            <a:ext cx="4116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100" u="none" cap="none" strike="noStrike">
                <a:solidFill>
                  <a:srgbClr val="556978"/>
                </a:solidFill>
                <a:latin typeface="Arial"/>
                <a:ea typeface="Arial"/>
                <a:cs typeface="Arial"/>
                <a:sym typeface="Arial"/>
              </a:rPr>
              <a:t>0%</a:t>
            </a:r>
            <a:endParaRPr/>
          </a:p>
        </p:txBody>
      </p:sp>
      <p:sp>
        <p:nvSpPr>
          <p:cNvPr id="940" name="Google Shape;940;g3ec80cd3e20_0_1073"/>
          <p:cNvSpPr/>
          <p:nvPr/>
        </p:nvSpPr>
        <p:spPr>
          <a:xfrm>
            <a:off x="1325883" y="4965192"/>
            <a:ext cx="9738300" cy="5400"/>
          </a:xfrm>
          <a:prstGeom prst="rect">
            <a:avLst/>
          </a:prstGeom>
          <a:solidFill>
            <a:srgbClr val="CEE0EB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1" name="Google Shape;941;g3ec80cd3e20_0_1073"/>
          <p:cNvSpPr txBox="1"/>
          <p:nvPr/>
        </p:nvSpPr>
        <p:spPr>
          <a:xfrm>
            <a:off x="822961" y="4892040"/>
            <a:ext cx="4116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100" u="none" cap="none" strike="noStrike">
                <a:solidFill>
                  <a:srgbClr val="556978"/>
                </a:solidFill>
                <a:latin typeface="Arial"/>
                <a:ea typeface="Arial"/>
                <a:cs typeface="Arial"/>
                <a:sym typeface="Arial"/>
              </a:rPr>
              <a:t>10%</a:t>
            </a:r>
            <a:endParaRPr/>
          </a:p>
        </p:txBody>
      </p:sp>
      <p:sp>
        <p:nvSpPr>
          <p:cNvPr id="942" name="Google Shape;942;g3ec80cd3e20_0_1073"/>
          <p:cNvSpPr/>
          <p:nvPr/>
        </p:nvSpPr>
        <p:spPr>
          <a:xfrm>
            <a:off x="1325883" y="4352544"/>
            <a:ext cx="9738300" cy="5400"/>
          </a:xfrm>
          <a:prstGeom prst="rect">
            <a:avLst/>
          </a:prstGeom>
          <a:solidFill>
            <a:srgbClr val="CEE0EB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3" name="Google Shape;943;g3ec80cd3e20_0_1073"/>
          <p:cNvSpPr txBox="1"/>
          <p:nvPr/>
        </p:nvSpPr>
        <p:spPr>
          <a:xfrm>
            <a:off x="822961" y="4279392"/>
            <a:ext cx="4116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100" u="none" cap="none" strike="noStrike">
                <a:solidFill>
                  <a:srgbClr val="556978"/>
                </a:solidFill>
                <a:latin typeface="Arial"/>
                <a:ea typeface="Arial"/>
                <a:cs typeface="Arial"/>
                <a:sym typeface="Arial"/>
              </a:rPr>
              <a:t>20%</a:t>
            </a:r>
            <a:endParaRPr/>
          </a:p>
        </p:txBody>
      </p:sp>
      <p:sp>
        <p:nvSpPr>
          <p:cNvPr id="944" name="Google Shape;944;g3ec80cd3e20_0_1073"/>
          <p:cNvSpPr/>
          <p:nvPr/>
        </p:nvSpPr>
        <p:spPr>
          <a:xfrm>
            <a:off x="1325883" y="3739896"/>
            <a:ext cx="9738300" cy="5400"/>
          </a:xfrm>
          <a:prstGeom prst="rect">
            <a:avLst/>
          </a:prstGeom>
          <a:solidFill>
            <a:srgbClr val="CEE0EB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5" name="Google Shape;945;g3ec80cd3e20_0_1073"/>
          <p:cNvSpPr txBox="1"/>
          <p:nvPr/>
        </p:nvSpPr>
        <p:spPr>
          <a:xfrm>
            <a:off x="822961" y="3666744"/>
            <a:ext cx="4116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100" u="none" cap="none" strike="noStrike">
                <a:solidFill>
                  <a:srgbClr val="556978"/>
                </a:solidFill>
                <a:latin typeface="Arial"/>
                <a:ea typeface="Arial"/>
                <a:cs typeface="Arial"/>
                <a:sym typeface="Arial"/>
              </a:rPr>
              <a:t>30%</a:t>
            </a:r>
            <a:endParaRPr/>
          </a:p>
        </p:txBody>
      </p:sp>
      <p:sp>
        <p:nvSpPr>
          <p:cNvPr id="946" name="Google Shape;946;g3ec80cd3e20_0_1073"/>
          <p:cNvSpPr/>
          <p:nvPr/>
        </p:nvSpPr>
        <p:spPr>
          <a:xfrm>
            <a:off x="1325883" y="3127247"/>
            <a:ext cx="9738300" cy="5400"/>
          </a:xfrm>
          <a:prstGeom prst="rect">
            <a:avLst/>
          </a:prstGeom>
          <a:solidFill>
            <a:srgbClr val="CEE0EB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7" name="Google Shape;947;g3ec80cd3e20_0_1073"/>
          <p:cNvSpPr txBox="1"/>
          <p:nvPr/>
        </p:nvSpPr>
        <p:spPr>
          <a:xfrm>
            <a:off x="822961" y="3054095"/>
            <a:ext cx="4116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100" u="none" cap="none" strike="noStrike">
                <a:solidFill>
                  <a:srgbClr val="556978"/>
                </a:solidFill>
                <a:latin typeface="Arial"/>
                <a:ea typeface="Arial"/>
                <a:cs typeface="Arial"/>
                <a:sym typeface="Arial"/>
              </a:rPr>
              <a:t>40%</a:t>
            </a:r>
            <a:endParaRPr/>
          </a:p>
        </p:txBody>
      </p:sp>
      <p:sp>
        <p:nvSpPr>
          <p:cNvPr id="948" name="Google Shape;948;g3ec80cd3e20_0_1073"/>
          <p:cNvSpPr/>
          <p:nvPr/>
        </p:nvSpPr>
        <p:spPr>
          <a:xfrm>
            <a:off x="1325883" y="2514599"/>
            <a:ext cx="9738300" cy="5400"/>
          </a:xfrm>
          <a:prstGeom prst="rect">
            <a:avLst/>
          </a:prstGeom>
          <a:solidFill>
            <a:srgbClr val="CEE0EB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9" name="Google Shape;949;g3ec80cd3e20_0_1073"/>
          <p:cNvSpPr txBox="1"/>
          <p:nvPr/>
        </p:nvSpPr>
        <p:spPr>
          <a:xfrm>
            <a:off x="822961" y="2441447"/>
            <a:ext cx="4116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100" u="none" cap="none" strike="noStrike">
                <a:solidFill>
                  <a:srgbClr val="556978"/>
                </a:solidFill>
                <a:latin typeface="Arial"/>
                <a:ea typeface="Arial"/>
                <a:cs typeface="Arial"/>
                <a:sym typeface="Arial"/>
              </a:rPr>
              <a:t>50%</a:t>
            </a:r>
            <a:endParaRPr/>
          </a:p>
        </p:txBody>
      </p:sp>
      <p:sp>
        <p:nvSpPr>
          <p:cNvPr id="950" name="Google Shape;950;g3ec80cd3e20_0_1073"/>
          <p:cNvSpPr/>
          <p:nvPr/>
        </p:nvSpPr>
        <p:spPr>
          <a:xfrm>
            <a:off x="1325883" y="5577840"/>
            <a:ext cx="9738300" cy="12900"/>
          </a:xfrm>
          <a:prstGeom prst="rect">
            <a:avLst/>
          </a:prstGeom>
          <a:solidFill>
            <a:srgbClr val="AABEC8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1" name="Google Shape;951;g3ec80cd3e20_0_1073"/>
          <p:cNvSpPr/>
          <p:nvPr/>
        </p:nvSpPr>
        <p:spPr>
          <a:xfrm>
            <a:off x="2395733" y="3899184"/>
            <a:ext cx="1097400" cy="1678800"/>
          </a:xfrm>
          <a:prstGeom prst="rect">
            <a:avLst/>
          </a:prstGeom>
          <a:solidFill>
            <a:srgbClr val="3084A9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2" name="Google Shape;952;g3ec80cd3e20_0_1073"/>
          <p:cNvSpPr txBox="1"/>
          <p:nvPr/>
        </p:nvSpPr>
        <p:spPr>
          <a:xfrm>
            <a:off x="2350013" y="3643152"/>
            <a:ext cx="11886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500" u="none" cap="none" strike="noStrike">
                <a:solidFill>
                  <a:srgbClr val="1C2A38"/>
                </a:solidFill>
                <a:latin typeface="Arial"/>
                <a:ea typeface="Arial"/>
                <a:cs typeface="Arial"/>
                <a:sym typeface="Arial"/>
              </a:rPr>
              <a:t>27,4%</a:t>
            </a:r>
            <a:endParaRPr/>
          </a:p>
        </p:txBody>
      </p:sp>
      <p:sp>
        <p:nvSpPr>
          <p:cNvPr id="953" name="Google Shape;953;g3ec80cd3e20_0_1073"/>
          <p:cNvSpPr txBox="1"/>
          <p:nvPr/>
        </p:nvSpPr>
        <p:spPr>
          <a:xfrm>
            <a:off x="2075692" y="5760720"/>
            <a:ext cx="17373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u="none" cap="none" strike="noStrike">
                <a:solidFill>
                  <a:srgbClr val="1C2A38"/>
                </a:solidFill>
                <a:latin typeface="Arial"/>
                <a:ea typeface="Arial"/>
                <a:cs typeface="Arial"/>
                <a:sym typeface="Arial"/>
              </a:rPr>
              <a:t>Nie stanowi zagrożenia /</a:t>
            </a:r>
            <a:br>
              <a:rPr b="1" i="0" lang="ru-RU" u="none" cap="none" strike="noStrike">
                <a:solidFill>
                  <a:srgbClr val="1C2A38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ru-RU" u="none" cap="none" strike="noStrike">
                <a:solidFill>
                  <a:srgbClr val="1C2A38"/>
                </a:solidFill>
                <a:latin typeface="Arial"/>
                <a:ea typeface="Arial"/>
                <a:cs typeface="Arial"/>
                <a:sym typeface="Arial"/>
              </a:rPr>
              <a:t>Не ўяўляе пагрозы</a:t>
            </a:r>
            <a:br>
              <a:rPr b="1" i="0" lang="ru-RU" sz="1200" u="none" cap="none" strike="noStrike">
                <a:solidFill>
                  <a:srgbClr val="1C2A38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ru-RU" sz="1200" u="none" cap="none" strike="noStrike">
                <a:solidFill>
                  <a:srgbClr val="1C2A38"/>
                </a:solidFill>
                <a:latin typeface="Arial"/>
                <a:ea typeface="Arial"/>
                <a:cs typeface="Arial"/>
                <a:sym typeface="Arial"/>
              </a:rPr>
              <a:t>(1–3)</a:t>
            </a:r>
            <a:endParaRPr/>
          </a:p>
        </p:txBody>
      </p:sp>
      <p:sp>
        <p:nvSpPr>
          <p:cNvPr id="954" name="Google Shape;954;g3ec80cd3e20_0_1073"/>
          <p:cNvSpPr/>
          <p:nvPr/>
        </p:nvSpPr>
        <p:spPr>
          <a:xfrm>
            <a:off x="4562865" y="3102742"/>
            <a:ext cx="1097400" cy="2475000"/>
          </a:xfrm>
          <a:prstGeom prst="rect">
            <a:avLst/>
          </a:prstGeom>
          <a:solidFill>
            <a:srgbClr val="2A7698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5" name="Google Shape;955;g3ec80cd3e20_0_1073"/>
          <p:cNvSpPr txBox="1"/>
          <p:nvPr/>
        </p:nvSpPr>
        <p:spPr>
          <a:xfrm>
            <a:off x="4517145" y="2846710"/>
            <a:ext cx="11886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500" u="none" cap="none" strike="noStrike">
                <a:solidFill>
                  <a:srgbClr val="1C2A38"/>
                </a:solidFill>
                <a:latin typeface="Arial"/>
                <a:ea typeface="Arial"/>
                <a:cs typeface="Arial"/>
                <a:sym typeface="Arial"/>
              </a:rPr>
              <a:t>40,4%</a:t>
            </a:r>
            <a:endParaRPr/>
          </a:p>
        </p:txBody>
      </p:sp>
      <p:sp>
        <p:nvSpPr>
          <p:cNvPr id="956" name="Google Shape;956;g3ec80cd3e20_0_1073"/>
          <p:cNvSpPr txBox="1"/>
          <p:nvPr/>
        </p:nvSpPr>
        <p:spPr>
          <a:xfrm>
            <a:off x="4242825" y="5760720"/>
            <a:ext cx="17373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u="none" cap="none" strike="noStrike">
                <a:solidFill>
                  <a:srgbClr val="1C2A38"/>
                </a:solidFill>
                <a:latin typeface="Arial"/>
                <a:ea typeface="Arial"/>
                <a:cs typeface="Arial"/>
                <a:sym typeface="Arial"/>
              </a:rPr>
              <a:t>Ocena pośrednia /</a:t>
            </a:r>
            <a:br>
              <a:rPr b="1" i="0" lang="ru-RU" u="none" cap="none" strike="noStrike">
                <a:solidFill>
                  <a:srgbClr val="1C2A38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ru-RU" u="none" cap="none" strike="noStrike">
                <a:solidFill>
                  <a:srgbClr val="1C2A38"/>
                </a:solidFill>
                <a:latin typeface="Arial"/>
                <a:ea typeface="Arial"/>
                <a:cs typeface="Arial"/>
                <a:sym typeface="Arial"/>
              </a:rPr>
              <a:t>Прамежкавая ацэнка</a:t>
            </a:r>
            <a:br>
              <a:rPr b="1" i="0" lang="ru-RU" u="none" cap="none" strike="noStrike">
                <a:solidFill>
                  <a:srgbClr val="1C2A38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ru-RU" u="none" cap="none" strike="noStrike">
                <a:solidFill>
                  <a:srgbClr val="1C2A38"/>
                </a:solidFill>
                <a:latin typeface="Arial"/>
                <a:ea typeface="Arial"/>
                <a:cs typeface="Arial"/>
                <a:sym typeface="Arial"/>
              </a:rPr>
              <a:t>(4–7)</a:t>
            </a:r>
            <a:endParaRPr sz="1600"/>
          </a:p>
        </p:txBody>
      </p:sp>
      <p:sp>
        <p:nvSpPr>
          <p:cNvPr id="957" name="Google Shape;957;g3ec80cd3e20_0_1073"/>
          <p:cNvSpPr/>
          <p:nvPr/>
        </p:nvSpPr>
        <p:spPr>
          <a:xfrm>
            <a:off x="6729998" y="4291279"/>
            <a:ext cx="1097400" cy="1286700"/>
          </a:xfrm>
          <a:prstGeom prst="rect">
            <a:avLst/>
          </a:prstGeom>
          <a:solidFill>
            <a:srgbClr val="3084A9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8" name="Google Shape;958;g3ec80cd3e20_0_1073"/>
          <p:cNvSpPr txBox="1"/>
          <p:nvPr/>
        </p:nvSpPr>
        <p:spPr>
          <a:xfrm>
            <a:off x="6684278" y="4035247"/>
            <a:ext cx="11886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500" u="none" cap="none" strike="noStrike">
                <a:solidFill>
                  <a:srgbClr val="1C2A38"/>
                </a:solidFill>
                <a:latin typeface="Arial"/>
                <a:ea typeface="Arial"/>
                <a:cs typeface="Arial"/>
                <a:sym typeface="Arial"/>
              </a:rPr>
              <a:t>21,0%</a:t>
            </a:r>
            <a:endParaRPr/>
          </a:p>
        </p:txBody>
      </p:sp>
      <p:sp>
        <p:nvSpPr>
          <p:cNvPr id="959" name="Google Shape;959;g3ec80cd3e20_0_1073"/>
          <p:cNvSpPr txBox="1"/>
          <p:nvPr/>
        </p:nvSpPr>
        <p:spPr>
          <a:xfrm>
            <a:off x="6409957" y="5760720"/>
            <a:ext cx="17373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u="none" cap="none" strike="noStrike">
                <a:solidFill>
                  <a:srgbClr val="1C2A38"/>
                </a:solidFill>
                <a:latin typeface="Arial"/>
                <a:ea typeface="Arial"/>
                <a:cs typeface="Arial"/>
                <a:sym typeface="Arial"/>
              </a:rPr>
              <a:t>Stanowi zagrożenie /</a:t>
            </a:r>
            <a:br>
              <a:rPr b="1" i="0" lang="ru-RU" u="none" cap="none" strike="noStrike">
                <a:solidFill>
                  <a:srgbClr val="1C2A38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ru-RU" u="none" cap="none" strike="noStrike">
                <a:solidFill>
                  <a:srgbClr val="1C2A38"/>
                </a:solidFill>
                <a:latin typeface="Arial"/>
                <a:ea typeface="Arial"/>
                <a:cs typeface="Arial"/>
                <a:sym typeface="Arial"/>
              </a:rPr>
              <a:t>Уяўляе пагрозу</a:t>
            </a:r>
            <a:br>
              <a:rPr b="1" i="0" lang="ru-RU" u="none" cap="none" strike="noStrike">
                <a:solidFill>
                  <a:srgbClr val="1C2A38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ru-RU" u="none" cap="none" strike="noStrike">
                <a:solidFill>
                  <a:srgbClr val="1C2A38"/>
                </a:solidFill>
                <a:latin typeface="Arial"/>
                <a:ea typeface="Arial"/>
                <a:cs typeface="Arial"/>
                <a:sym typeface="Arial"/>
              </a:rPr>
              <a:t>(8–10)</a:t>
            </a:r>
            <a:endParaRPr sz="1600"/>
          </a:p>
        </p:txBody>
      </p:sp>
      <p:sp>
        <p:nvSpPr>
          <p:cNvPr id="960" name="Google Shape;960;g3ec80cd3e20_0_1073"/>
          <p:cNvSpPr/>
          <p:nvPr/>
        </p:nvSpPr>
        <p:spPr>
          <a:xfrm>
            <a:off x="8897130" y="4903927"/>
            <a:ext cx="1097400" cy="673800"/>
          </a:xfrm>
          <a:prstGeom prst="rect">
            <a:avLst/>
          </a:prstGeom>
          <a:solidFill>
            <a:srgbClr val="AABE69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1" name="Google Shape;961;g3ec80cd3e20_0_1073"/>
          <p:cNvSpPr txBox="1"/>
          <p:nvPr/>
        </p:nvSpPr>
        <p:spPr>
          <a:xfrm>
            <a:off x="8851410" y="4647895"/>
            <a:ext cx="11886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500" u="none" cap="none" strike="noStrike">
                <a:solidFill>
                  <a:srgbClr val="1C2A38"/>
                </a:solidFill>
                <a:latin typeface="Arial"/>
                <a:ea typeface="Arial"/>
                <a:cs typeface="Arial"/>
                <a:sym typeface="Arial"/>
              </a:rPr>
              <a:t>11,0%</a:t>
            </a:r>
            <a:endParaRPr/>
          </a:p>
        </p:txBody>
      </p:sp>
      <p:sp>
        <p:nvSpPr>
          <p:cNvPr id="962" name="Google Shape;962;g3ec80cd3e20_0_1073"/>
          <p:cNvSpPr txBox="1"/>
          <p:nvPr/>
        </p:nvSpPr>
        <p:spPr>
          <a:xfrm>
            <a:off x="8577090" y="5760720"/>
            <a:ext cx="1737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u="none" cap="none" strike="noStrike">
                <a:solidFill>
                  <a:srgbClr val="1C2A38"/>
                </a:solidFill>
                <a:latin typeface="Arial"/>
                <a:ea typeface="Arial"/>
                <a:cs typeface="Arial"/>
                <a:sym typeface="Arial"/>
              </a:rPr>
              <a:t>Trudno powiedzieć /</a:t>
            </a:r>
            <a:br>
              <a:rPr b="1" i="0" lang="ru-RU" u="none" cap="none" strike="noStrike">
                <a:solidFill>
                  <a:srgbClr val="1C2A38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ru-RU" u="none" cap="none" strike="noStrike">
                <a:solidFill>
                  <a:srgbClr val="1C2A38"/>
                </a:solidFill>
                <a:latin typeface="Arial"/>
                <a:ea typeface="Arial"/>
                <a:cs typeface="Arial"/>
                <a:sym typeface="Arial"/>
              </a:rPr>
              <a:t>Цяжка сказаць</a:t>
            </a:r>
            <a:endParaRPr sz="1600"/>
          </a:p>
        </p:txBody>
      </p:sp>
      <p:sp>
        <p:nvSpPr>
          <p:cNvPr id="963" name="Google Shape;963;g3ec80cd3e20_0_1073"/>
          <p:cNvSpPr txBox="1"/>
          <p:nvPr/>
        </p:nvSpPr>
        <p:spPr>
          <a:xfrm>
            <a:off x="713233" y="6446520"/>
            <a:ext cx="2743200" cy="1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819" u="none" cap="none" strike="noStrike">
                <a:solidFill>
                  <a:srgbClr val="556978"/>
                </a:solidFill>
                <a:latin typeface="Arial"/>
                <a:ea typeface="Arial"/>
                <a:cs typeface="Arial"/>
                <a:sym typeface="Arial"/>
              </a:rPr>
              <a:t>Polityka / Палітыка</a:t>
            </a:r>
            <a:endParaRPr/>
          </a:p>
        </p:txBody>
      </p:sp>
      <p:sp>
        <p:nvSpPr>
          <p:cNvPr id="964" name="Google Shape;964;g3ec80cd3e20_0_1073"/>
          <p:cNvSpPr txBox="1"/>
          <p:nvPr/>
        </p:nvSpPr>
        <p:spPr>
          <a:xfrm>
            <a:off x="11631192" y="6446520"/>
            <a:ext cx="228600" cy="1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819" u="none" cap="none" strike="noStrike">
                <a:solidFill>
                  <a:srgbClr val="556978"/>
                </a:solidFill>
                <a:latin typeface="Arial"/>
                <a:ea typeface="Arial"/>
                <a:cs typeface="Arial"/>
                <a:sym typeface="Arial"/>
              </a:rPr>
              <a:t>20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69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0" name="Google Shape;970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183" y="257175"/>
            <a:ext cx="698384" cy="390525"/>
          </a:xfrm>
          <a:prstGeom prst="rect">
            <a:avLst/>
          </a:prstGeom>
          <a:noFill/>
          <a:ln>
            <a:noFill/>
          </a:ln>
        </p:spPr>
      </p:pic>
      <p:sp>
        <p:nvSpPr>
          <p:cNvPr id="971" name="Google Shape;971;p22"/>
          <p:cNvSpPr/>
          <p:nvPr/>
        </p:nvSpPr>
        <p:spPr>
          <a:xfrm>
            <a:off x="1685925" y="323850"/>
            <a:ext cx="4953000" cy="266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7FA8"/>
              </a:buClr>
              <a:buSzPts val="1500"/>
              <a:buFont typeface="Arial"/>
              <a:buNone/>
            </a:pPr>
            <a:r>
              <a:rPr b="1" lang="ru-RU" sz="1500">
                <a:solidFill>
                  <a:srgbClr val="2F7FA8"/>
                </a:solidFill>
                <a:latin typeface="Arial"/>
                <a:ea typeface="Arial"/>
                <a:cs typeface="Arial"/>
                <a:sym typeface="Arial"/>
              </a:rPr>
              <a:t>Polityczna sfera / Палітычная сфера</a:t>
            </a:r>
            <a:endParaRPr/>
          </a:p>
        </p:txBody>
      </p:sp>
      <p:sp>
        <p:nvSpPr>
          <p:cNvPr id="972" name="Google Shape;972;p22"/>
          <p:cNvSpPr/>
          <p:nvPr/>
        </p:nvSpPr>
        <p:spPr>
          <a:xfrm>
            <a:off x="666750" y="838200"/>
            <a:ext cx="10858500" cy="3429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162330"/>
                </a:solidFill>
                <a:latin typeface="Arial"/>
                <a:ea typeface="Arial"/>
                <a:cs typeface="Arial"/>
                <a:sym typeface="Arial"/>
              </a:rPr>
              <a:t>Z którym z poniższych stwierdzeń zgadza się Pan/Pani w największym stopniu?</a:t>
            </a:r>
            <a:endParaRPr sz="1800"/>
          </a:p>
        </p:txBody>
      </p:sp>
      <p:sp>
        <p:nvSpPr>
          <p:cNvPr id="973" name="Google Shape;973;p22"/>
          <p:cNvSpPr/>
          <p:nvPr/>
        </p:nvSpPr>
        <p:spPr>
          <a:xfrm>
            <a:off x="666750" y="1190625"/>
            <a:ext cx="10858500" cy="31432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162330"/>
                </a:solidFill>
                <a:latin typeface="Arial"/>
                <a:ea typeface="Arial"/>
                <a:cs typeface="Arial"/>
                <a:sym typeface="Arial"/>
              </a:rPr>
              <a:t>З якім з наступных сцвярджэнняў Вы найбольш згодныя?</a:t>
            </a:r>
            <a:endParaRPr sz="1800"/>
          </a:p>
        </p:txBody>
      </p:sp>
      <p:sp>
        <p:nvSpPr>
          <p:cNvPr id="974" name="Google Shape;974;p22"/>
          <p:cNvSpPr/>
          <p:nvPr/>
        </p:nvSpPr>
        <p:spPr>
          <a:xfrm>
            <a:off x="666750" y="1714500"/>
            <a:ext cx="5905500" cy="571500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5" name="Google Shape;975;p22"/>
          <p:cNvSpPr/>
          <p:nvPr/>
        </p:nvSpPr>
        <p:spPr>
          <a:xfrm>
            <a:off x="819150" y="1781175"/>
            <a:ext cx="5600700" cy="20002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12"/>
              <a:buFont typeface="Arial"/>
              <a:buNone/>
            </a:pPr>
            <a:r>
              <a:rPr b="1" lang="ru-RU" sz="1313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Odpowiedź</a:t>
            </a:r>
            <a:endParaRPr/>
          </a:p>
        </p:txBody>
      </p:sp>
      <p:sp>
        <p:nvSpPr>
          <p:cNvPr id="976" name="Google Shape;976;p22"/>
          <p:cNvSpPr/>
          <p:nvPr/>
        </p:nvSpPr>
        <p:spPr>
          <a:xfrm>
            <a:off x="819150" y="2009775"/>
            <a:ext cx="56007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33"/>
              <a:buFont typeface="Arial"/>
              <a:buNone/>
            </a:pPr>
            <a:r>
              <a:rPr b="1" lang="ru-RU" sz="1134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Адказ</a:t>
            </a:r>
            <a:endParaRPr/>
          </a:p>
        </p:txBody>
      </p:sp>
      <p:sp>
        <p:nvSpPr>
          <p:cNvPr id="977" name="Google Shape;977;p22"/>
          <p:cNvSpPr/>
          <p:nvPr/>
        </p:nvSpPr>
        <p:spPr>
          <a:xfrm>
            <a:off x="6572250" y="1714500"/>
            <a:ext cx="1238250" cy="571500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8" name="Google Shape;978;p22"/>
          <p:cNvSpPr/>
          <p:nvPr/>
        </p:nvSpPr>
        <p:spPr>
          <a:xfrm>
            <a:off x="6610350" y="1752600"/>
            <a:ext cx="1162050" cy="4857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13"/>
              <a:buFont typeface="Arial"/>
              <a:buNone/>
            </a:pPr>
            <a:r>
              <a:rPr b="1" lang="ru-RU" sz="1013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Polska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13"/>
              <a:buFont typeface="Arial"/>
              <a:buNone/>
            </a:pPr>
            <a:r>
              <a:rPr b="1" lang="ru-RU" sz="1013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Польшча</a:t>
            </a:r>
            <a:endParaRPr/>
          </a:p>
        </p:txBody>
      </p:sp>
      <p:sp>
        <p:nvSpPr>
          <p:cNvPr id="979" name="Google Shape;979;p22"/>
          <p:cNvSpPr/>
          <p:nvPr/>
        </p:nvSpPr>
        <p:spPr>
          <a:xfrm>
            <a:off x="7810500" y="1714500"/>
            <a:ext cx="1238250" cy="571500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0" name="Google Shape;980;p22"/>
          <p:cNvSpPr/>
          <p:nvPr/>
        </p:nvSpPr>
        <p:spPr>
          <a:xfrm>
            <a:off x="7848600" y="1752600"/>
            <a:ext cx="1162050" cy="4857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13"/>
              <a:buFont typeface="Arial"/>
              <a:buNone/>
            </a:pPr>
            <a:r>
              <a:rPr b="1" lang="ru-RU" sz="1013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Litwa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13"/>
              <a:buFont typeface="Arial"/>
              <a:buNone/>
            </a:pPr>
            <a:r>
              <a:rPr b="1" lang="ru-RU" sz="1013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Літва</a:t>
            </a:r>
            <a:endParaRPr/>
          </a:p>
        </p:txBody>
      </p:sp>
      <p:sp>
        <p:nvSpPr>
          <p:cNvPr id="981" name="Google Shape;981;p22"/>
          <p:cNvSpPr/>
          <p:nvPr/>
        </p:nvSpPr>
        <p:spPr>
          <a:xfrm>
            <a:off x="9048750" y="1714500"/>
            <a:ext cx="1238250" cy="571500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2" name="Google Shape;982;p22"/>
          <p:cNvSpPr/>
          <p:nvPr/>
        </p:nvSpPr>
        <p:spPr>
          <a:xfrm>
            <a:off x="9086850" y="1752600"/>
            <a:ext cx="1162050" cy="4857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13"/>
              <a:buFont typeface="Arial"/>
              <a:buNone/>
            </a:pPr>
            <a:r>
              <a:rPr b="1" lang="ru-RU" sz="1013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Łotwa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13"/>
              <a:buFont typeface="Arial"/>
              <a:buNone/>
            </a:pPr>
            <a:r>
              <a:rPr b="1" lang="ru-RU" sz="1013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Латвія</a:t>
            </a:r>
            <a:endParaRPr/>
          </a:p>
        </p:txBody>
      </p:sp>
      <p:sp>
        <p:nvSpPr>
          <p:cNvPr id="983" name="Google Shape;983;p22"/>
          <p:cNvSpPr/>
          <p:nvPr/>
        </p:nvSpPr>
        <p:spPr>
          <a:xfrm>
            <a:off x="10287000" y="1714500"/>
            <a:ext cx="1238250" cy="571500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4" name="Google Shape;984;p22"/>
          <p:cNvSpPr/>
          <p:nvPr/>
        </p:nvSpPr>
        <p:spPr>
          <a:xfrm>
            <a:off x="10325100" y="1752600"/>
            <a:ext cx="1162050" cy="4857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13"/>
              <a:buFont typeface="Arial"/>
              <a:buNone/>
            </a:pPr>
            <a:r>
              <a:rPr b="1" lang="ru-RU" sz="1013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Ukraina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13"/>
              <a:buFont typeface="Arial"/>
              <a:buNone/>
            </a:pPr>
            <a:r>
              <a:rPr b="1" lang="ru-RU" sz="1013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Украіна</a:t>
            </a:r>
            <a:endParaRPr/>
          </a:p>
        </p:txBody>
      </p:sp>
      <p:sp>
        <p:nvSpPr>
          <p:cNvPr id="985" name="Google Shape;985;p22"/>
          <p:cNvSpPr/>
          <p:nvPr/>
        </p:nvSpPr>
        <p:spPr>
          <a:xfrm>
            <a:off x="666750" y="2286000"/>
            <a:ext cx="5905500" cy="790575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6" name="Google Shape;986;p22"/>
          <p:cNvSpPr/>
          <p:nvPr/>
        </p:nvSpPr>
        <p:spPr>
          <a:xfrm>
            <a:off x="819150" y="2362200"/>
            <a:ext cx="5600700" cy="319088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lang="ru-RU" sz="14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Białoruś jest państwem demokratycznym</a:t>
            </a:r>
            <a:endParaRPr/>
          </a:p>
        </p:txBody>
      </p:sp>
      <p:sp>
        <p:nvSpPr>
          <p:cNvPr id="987" name="Google Shape;987;p22"/>
          <p:cNvSpPr/>
          <p:nvPr/>
        </p:nvSpPr>
        <p:spPr>
          <a:xfrm>
            <a:off x="819150" y="2681288"/>
            <a:ext cx="5600700" cy="319088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0" lang="ru-RU" sz="14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Беларусь — дэмакратычная дзяржава</a:t>
            </a:r>
            <a:endParaRPr/>
          </a:p>
        </p:txBody>
      </p:sp>
      <p:sp>
        <p:nvSpPr>
          <p:cNvPr id="988" name="Google Shape;988;p22"/>
          <p:cNvSpPr/>
          <p:nvPr/>
        </p:nvSpPr>
        <p:spPr>
          <a:xfrm>
            <a:off x="6572250" y="2286000"/>
            <a:ext cx="1238250" cy="790575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9" name="Google Shape;989;p22"/>
          <p:cNvSpPr/>
          <p:nvPr/>
        </p:nvSpPr>
        <p:spPr>
          <a:xfrm>
            <a:off x="6610350" y="2343150"/>
            <a:ext cx="1162050" cy="6762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538"/>
              <a:buFont typeface="Arial"/>
              <a:buNone/>
            </a:pPr>
            <a:r>
              <a:rPr b="1" lang="ru-RU" sz="1538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5,5%</a:t>
            </a:r>
            <a:endParaRPr/>
          </a:p>
        </p:txBody>
      </p:sp>
      <p:sp>
        <p:nvSpPr>
          <p:cNvPr id="990" name="Google Shape;990;p22"/>
          <p:cNvSpPr/>
          <p:nvPr/>
        </p:nvSpPr>
        <p:spPr>
          <a:xfrm>
            <a:off x="7810500" y="2286000"/>
            <a:ext cx="1238250" cy="790575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1" name="Google Shape;991;p22"/>
          <p:cNvSpPr/>
          <p:nvPr/>
        </p:nvSpPr>
        <p:spPr>
          <a:xfrm>
            <a:off x="7848600" y="2343150"/>
            <a:ext cx="1162050" cy="6762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538"/>
              <a:buFont typeface="Arial"/>
              <a:buNone/>
            </a:pPr>
            <a:r>
              <a:rPr b="1" lang="ru-RU" sz="1538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2,6%</a:t>
            </a:r>
            <a:endParaRPr/>
          </a:p>
        </p:txBody>
      </p:sp>
      <p:sp>
        <p:nvSpPr>
          <p:cNvPr id="992" name="Google Shape;992;p22"/>
          <p:cNvSpPr/>
          <p:nvPr/>
        </p:nvSpPr>
        <p:spPr>
          <a:xfrm>
            <a:off x="9048750" y="2286000"/>
            <a:ext cx="1238250" cy="790575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3" name="Google Shape;993;p22"/>
          <p:cNvSpPr/>
          <p:nvPr/>
        </p:nvSpPr>
        <p:spPr>
          <a:xfrm>
            <a:off x="9086850" y="2343150"/>
            <a:ext cx="1162050" cy="6762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538"/>
              <a:buFont typeface="Arial"/>
              <a:buNone/>
            </a:pPr>
            <a:r>
              <a:rPr b="1" lang="ru-RU" sz="1538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5,2%</a:t>
            </a:r>
            <a:endParaRPr/>
          </a:p>
        </p:txBody>
      </p:sp>
      <p:sp>
        <p:nvSpPr>
          <p:cNvPr id="994" name="Google Shape;994;p22"/>
          <p:cNvSpPr/>
          <p:nvPr/>
        </p:nvSpPr>
        <p:spPr>
          <a:xfrm>
            <a:off x="10287000" y="2286000"/>
            <a:ext cx="1238250" cy="790575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5" name="Google Shape;995;p22"/>
          <p:cNvSpPr/>
          <p:nvPr/>
        </p:nvSpPr>
        <p:spPr>
          <a:xfrm>
            <a:off x="10325100" y="2343150"/>
            <a:ext cx="1162050" cy="6762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538"/>
              <a:buFont typeface="Arial"/>
              <a:buNone/>
            </a:pPr>
            <a:r>
              <a:rPr b="1" lang="ru-RU" sz="1538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2,3%</a:t>
            </a:r>
            <a:endParaRPr/>
          </a:p>
        </p:txBody>
      </p:sp>
      <p:sp>
        <p:nvSpPr>
          <p:cNvPr id="996" name="Google Shape;996;p22"/>
          <p:cNvSpPr/>
          <p:nvPr/>
        </p:nvSpPr>
        <p:spPr>
          <a:xfrm>
            <a:off x="666750" y="3076575"/>
            <a:ext cx="5905500" cy="790575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7" name="Google Shape;997;p22"/>
          <p:cNvSpPr/>
          <p:nvPr/>
        </p:nvSpPr>
        <p:spPr>
          <a:xfrm>
            <a:off x="819150" y="3152775"/>
            <a:ext cx="5600700" cy="319088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lang="ru-RU" sz="14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Białoruś jest raczej demokratyczna niż autorytarna</a:t>
            </a:r>
            <a:endParaRPr/>
          </a:p>
        </p:txBody>
      </p:sp>
      <p:sp>
        <p:nvSpPr>
          <p:cNvPr id="998" name="Google Shape;998;p22"/>
          <p:cNvSpPr/>
          <p:nvPr/>
        </p:nvSpPr>
        <p:spPr>
          <a:xfrm>
            <a:off x="819150" y="3471863"/>
            <a:ext cx="5600700" cy="319088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0" lang="ru-RU" sz="14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Беларусь хутчэй дэмакратычная, чым аўтарытарная</a:t>
            </a:r>
            <a:endParaRPr/>
          </a:p>
        </p:txBody>
      </p:sp>
      <p:sp>
        <p:nvSpPr>
          <p:cNvPr id="999" name="Google Shape;999;p22"/>
          <p:cNvSpPr/>
          <p:nvPr/>
        </p:nvSpPr>
        <p:spPr>
          <a:xfrm>
            <a:off x="6572250" y="3076575"/>
            <a:ext cx="1238250" cy="790575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0" name="Google Shape;1000;p22"/>
          <p:cNvSpPr/>
          <p:nvPr/>
        </p:nvSpPr>
        <p:spPr>
          <a:xfrm>
            <a:off x="6610350" y="3133725"/>
            <a:ext cx="1162050" cy="6762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538"/>
              <a:buFont typeface="Arial"/>
              <a:buNone/>
            </a:pPr>
            <a:r>
              <a:rPr b="1" lang="ru-RU" sz="1538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10,3%</a:t>
            </a:r>
            <a:endParaRPr/>
          </a:p>
        </p:txBody>
      </p:sp>
      <p:sp>
        <p:nvSpPr>
          <p:cNvPr id="1001" name="Google Shape;1001;p22"/>
          <p:cNvSpPr/>
          <p:nvPr/>
        </p:nvSpPr>
        <p:spPr>
          <a:xfrm>
            <a:off x="7810500" y="3076575"/>
            <a:ext cx="1238250" cy="790575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2" name="Google Shape;1002;p22"/>
          <p:cNvSpPr/>
          <p:nvPr/>
        </p:nvSpPr>
        <p:spPr>
          <a:xfrm>
            <a:off x="7848600" y="3133725"/>
            <a:ext cx="1162050" cy="6762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538"/>
              <a:buFont typeface="Arial"/>
              <a:buNone/>
            </a:pPr>
            <a:r>
              <a:rPr b="1" lang="ru-RU" sz="1538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4,2%</a:t>
            </a:r>
            <a:endParaRPr/>
          </a:p>
        </p:txBody>
      </p:sp>
      <p:sp>
        <p:nvSpPr>
          <p:cNvPr id="1003" name="Google Shape;1003;p22"/>
          <p:cNvSpPr/>
          <p:nvPr/>
        </p:nvSpPr>
        <p:spPr>
          <a:xfrm>
            <a:off x="9048750" y="3076575"/>
            <a:ext cx="1238250" cy="790575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4" name="Google Shape;1004;p22"/>
          <p:cNvSpPr/>
          <p:nvPr/>
        </p:nvSpPr>
        <p:spPr>
          <a:xfrm>
            <a:off x="9086850" y="3133725"/>
            <a:ext cx="1162050" cy="6762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538"/>
              <a:buFont typeface="Arial"/>
              <a:buNone/>
            </a:pPr>
            <a:r>
              <a:rPr b="1" lang="ru-RU" sz="1538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11,9%</a:t>
            </a:r>
            <a:endParaRPr/>
          </a:p>
        </p:txBody>
      </p:sp>
      <p:sp>
        <p:nvSpPr>
          <p:cNvPr id="1005" name="Google Shape;1005;p22"/>
          <p:cNvSpPr/>
          <p:nvPr/>
        </p:nvSpPr>
        <p:spPr>
          <a:xfrm>
            <a:off x="10287000" y="3076575"/>
            <a:ext cx="1238250" cy="790575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6" name="Google Shape;1006;p22"/>
          <p:cNvSpPr/>
          <p:nvPr/>
        </p:nvSpPr>
        <p:spPr>
          <a:xfrm>
            <a:off x="10325100" y="3133725"/>
            <a:ext cx="1162050" cy="6762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538"/>
              <a:buFont typeface="Arial"/>
              <a:buNone/>
            </a:pPr>
            <a:r>
              <a:rPr b="1" lang="ru-RU" sz="1538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6,6%</a:t>
            </a:r>
            <a:endParaRPr/>
          </a:p>
        </p:txBody>
      </p:sp>
      <p:sp>
        <p:nvSpPr>
          <p:cNvPr id="1007" name="Google Shape;1007;p22"/>
          <p:cNvSpPr/>
          <p:nvPr/>
        </p:nvSpPr>
        <p:spPr>
          <a:xfrm>
            <a:off x="666750" y="3867150"/>
            <a:ext cx="5905500" cy="790575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8" name="Google Shape;1008;p22"/>
          <p:cNvSpPr/>
          <p:nvPr/>
        </p:nvSpPr>
        <p:spPr>
          <a:xfrm>
            <a:off x="819150" y="3943350"/>
            <a:ext cx="5600700" cy="319088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lang="ru-RU" sz="14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Białoruś jest raczej autorytarna niż demokratyczna</a:t>
            </a:r>
            <a:endParaRPr/>
          </a:p>
        </p:txBody>
      </p:sp>
      <p:sp>
        <p:nvSpPr>
          <p:cNvPr id="1009" name="Google Shape;1009;p22"/>
          <p:cNvSpPr/>
          <p:nvPr/>
        </p:nvSpPr>
        <p:spPr>
          <a:xfrm>
            <a:off x="819150" y="4262438"/>
            <a:ext cx="5600700" cy="319088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0" lang="ru-RU" sz="14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Беларусь хутчэй аўтарытарная, чым дэмакратычная</a:t>
            </a:r>
            <a:endParaRPr/>
          </a:p>
        </p:txBody>
      </p:sp>
      <p:sp>
        <p:nvSpPr>
          <p:cNvPr id="1010" name="Google Shape;1010;p22"/>
          <p:cNvSpPr/>
          <p:nvPr/>
        </p:nvSpPr>
        <p:spPr>
          <a:xfrm>
            <a:off x="6572250" y="3867150"/>
            <a:ext cx="1238250" cy="790575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1" name="Google Shape;1011;p22"/>
          <p:cNvSpPr/>
          <p:nvPr/>
        </p:nvSpPr>
        <p:spPr>
          <a:xfrm>
            <a:off x="6610350" y="3924300"/>
            <a:ext cx="1162050" cy="6762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538"/>
              <a:buFont typeface="Arial"/>
              <a:buNone/>
            </a:pPr>
            <a:r>
              <a:rPr b="1" lang="ru-RU" sz="1538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27,0%</a:t>
            </a:r>
            <a:endParaRPr/>
          </a:p>
        </p:txBody>
      </p:sp>
      <p:sp>
        <p:nvSpPr>
          <p:cNvPr id="1012" name="Google Shape;1012;p22"/>
          <p:cNvSpPr/>
          <p:nvPr/>
        </p:nvSpPr>
        <p:spPr>
          <a:xfrm>
            <a:off x="7810500" y="3867150"/>
            <a:ext cx="1238250" cy="790575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3" name="Google Shape;1013;p22"/>
          <p:cNvSpPr/>
          <p:nvPr/>
        </p:nvSpPr>
        <p:spPr>
          <a:xfrm>
            <a:off x="7848600" y="3924300"/>
            <a:ext cx="1162050" cy="6762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538"/>
              <a:buFont typeface="Arial"/>
              <a:buNone/>
            </a:pPr>
            <a:r>
              <a:rPr b="1" lang="ru-RU" sz="1538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21,9%</a:t>
            </a:r>
            <a:endParaRPr/>
          </a:p>
        </p:txBody>
      </p:sp>
      <p:sp>
        <p:nvSpPr>
          <p:cNvPr id="1014" name="Google Shape;1014;p22"/>
          <p:cNvSpPr/>
          <p:nvPr/>
        </p:nvSpPr>
        <p:spPr>
          <a:xfrm>
            <a:off x="9048750" y="3867150"/>
            <a:ext cx="1238250" cy="790575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5" name="Google Shape;1015;p22"/>
          <p:cNvSpPr/>
          <p:nvPr/>
        </p:nvSpPr>
        <p:spPr>
          <a:xfrm>
            <a:off x="9086850" y="3924300"/>
            <a:ext cx="1162050" cy="6762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538"/>
              <a:buFont typeface="Arial"/>
              <a:buNone/>
            </a:pPr>
            <a:r>
              <a:rPr b="1" lang="ru-RU" sz="1538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21,1%</a:t>
            </a:r>
            <a:endParaRPr/>
          </a:p>
        </p:txBody>
      </p:sp>
      <p:sp>
        <p:nvSpPr>
          <p:cNvPr id="1016" name="Google Shape;1016;p22"/>
          <p:cNvSpPr/>
          <p:nvPr/>
        </p:nvSpPr>
        <p:spPr>
          <a:xfrm>
            <a:off x="10287000" y="3867150"/>
            <a:ext cx="1238250" cy="790575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7" name="Google Shape;1017;p22"/>
          <p:cNvSpPr/>
          <p:nvPr/>
        </p:nvSpPr>
        <p:spPr>
          <a:xfrm>
            <a:off x="10325100" y="3924300"/>
            <a:ext cx="1162050" cy="6762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538"/>
              <a:buFont typeface="Arial"/>
              <a:buNone/>
            </a:pPr>
            <a:r>
              <a:rPr b="1" lang="ru-RU" sz="1538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22,2%</a:t>
            </a:r>
            <a:endParaRPr/>
          </a:p>
        </p:txBody>
      </p:sp>
      <p:sp>
        <p:nvSpPr>
          <p:cNvPr id="1018" name="Google Shape;1018;p22"/>
          <p:cNvSpPr/>
          <p:nvPr/>
        </p:nvSpPr>
        <p:spPr>
          <a:xfrm>
            <a:off x="666750" y="4657725"/>
            <a:ext cx="5905500" cy="790575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9" name="Google Shape;1019;p22"/>
          <p:cNvSpPr/>
          <p:nvPr/>
        </p:nvSpPr>
        <p:spPr>
          <a:xfrm>
            <a:off x="819150" y="4733925"/>
            <a:ext cx="5600700" cy="319088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lang="ru-RU" sz="14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Białoruś jest państwem autorytarnym</a:t>
            </a:r>
            <a:endParaRPr/>
          </a:p>
        </p:txBody>
      </p:sp>
      <p:sp>
        <p:nvSpPr>
          <p:cNvPr id="1020" name="Google Shape;1020;p22"/>
          <p:cNvSpPr/>
          <p:nvPr/>
        </p:nvSpPr>
        <p:spPr>
          <a:xfrm>
            <a:off x="819150" y="5053013"/>
            <a:ext cx="5600700" cy="319088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0" lang="ru-RU" sz="14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Беларусь — аўтарытарная дзяржава</a:t>
            </a:r>
            <a:endParaRPr/>
          </a:p>
        </p:txBody>
      </p:sp>
      <p:sp>
        <p:nvSpPr>
          <p:cNvPr id="1021" name="Google Shape;1021;p22"/>
          <p:cNvSpPr/>
          <p:nvPr/>
        </p:nvSpPr>
        <p:spPr>
          <a:xfrm>
            <a:off x="6572250" y="4657725"/>
            <a:ext cx="1238250" cy="790575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2" name="Google Shape;1022;p22"/>
          <p:cNvSpPr/>
          <p:nvPr/>
        </p:nvSpPr>
        <p:spPr>
          <a:xfrm>
            <a:off x="6610350" y="4714875"/>
            <a:ext cx="1162050" cy="6762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538"/>
              <a:buFont typeface="Arial"/>
              <a:buNone/>
            </a:pPr>
            <a:r>
              <a:rPr b="1" lang="ru-RU" sz="1538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42,6%</a:t>
            </a:r>
            <a:endParaRPr/>
          </a:p>
        </p:txBody>
      </p:sp>
      <p:sp>
        <p:nvSpPr>
          <p:cNvPr id="1023" name="Google Shape;1023;p22"/>
          <p:cNvSpPr/>
          <p:nvPr/>
        </p:nvSpPr>
        <p:spPr>
          <a:xfrm>
            <a:off x="7810500" y="4657725"/>
            <a:ext cx="1238250" cy="790575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4" name="Google Shape;1024;p22"/>
          <p:cNvSpPr/>
          <p:nvPr/>
        </p:nvSpPr>
        <p:spPr>
          <a:xfrm>
            <a:off x="7848600" y="4714875"/>
            <a:ext cx="1162050" cy="6762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538"/>
              <a:buFont typeface="Arial"/>
              <a:buNone/>
            </a:pPr>
            <a:r>
              <a:rPr b="1" lang="ru-RU" sz="1538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54,0%</a:t>
            </a:r>
            <a:endParaRPr/>
          </a:p>
        </p:txBody>
      </p:sp>
      <p:sp>
        <p:nvSpPr>
          <p:cNvPr id="1025" name="Google Shape;1025;p22"/>
          <p:cNvSpPr/>
          <p:nvPr/>
        </p:nvSpPr>
        <p:spPr>
          <a:xfrm>
            <a:off x="9048750" y="4657725"/>
            <a:ext cx="1238250" cy="790575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6" name="Google Shape;1026;p22"/>
          <p:cNvSpPr/>
          <p:nvPr/>
        </p:nvSpPr>
        <p:spPr>
          <a:xfrm>
            <a:off x="9086850" y="4714875"/>
            <a:ext cx="1162050" cy="6762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538"/>
              <a:buFont typeface="Arial"/>
              <a:buNone/>
            </a:pPr>
            <a:r>
              <a:rPr b="1" lang="ru-RU" sz="1538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45,9%</a:t>
            </a:r>
            <a:endParaRPr/>
          </a:p>
        </p:txBody>
      </p:sp>
      <p:sp>
        <p:nvSpPr>
          <p:cNvPr id="1027" name="Google Shape;1027;p22"/>
          <p:cNvSpPr/>
          <p:nvPr/>
        </p:nvSpPr>
        <p:spPr>
          <a:xfrm>
            <a:off x="10287000" y="4657725"/>
            <a:ext cx="1238250" cy="790575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8" name="Google Shape;1028;p22"/>
          <p:cNvSpPr/>
          <p:nvPr/>
        </p:nvSpPr>
        <p:spPr>
          <a:xfrm>
            <a:off x="10325100" y="4714875"/>
            <a:ext cx="1162050" cy="6762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538"/>
              <a:buFont typeface="Arial"/>
              <a:buNone/>
            </a:pPr>
            <a:r>
              <a:rPr b="1" lang="ru-RU" sz="1538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58,3%</a:t>
            </a:r>
            <a:endParaRPr/>
          </a:p>
        </p:txBody>
      </p:sp>
      <p:sp>
        <p:nvSpPr>
          <p:cNvPr id="1029" name="Google Shape;1029;p22"/>
          <p:cNvSpPr/>
          <p:nvPr/>
        </p:nvSpPr>
        <p:spPr>
          <a:xfrm>
            <a:off x="666750" y="5448300"/>
            <a:ext cx="5905500" cy="790575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0" name="Google Shape;1030;p22"/>
          <p:cNvSpPr/>
          <p:nvPr/>
        </p:nvSpPr>
        <p:spPr>
          <a:xfrm>
            <a:off x="819150" y="5524500"/>
            <a:ext cx="5600700" cy="319088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lang="ru-RU" sz="14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Trudno powiedzieć</a:t>
            </a:r>
            <a:endParaRPr/>
          </a:p>
        </p:txBody>
      </p:sp>
      <p:sp>
        <p:nvSpPr>
          <p:cNvPr id="1031" name="Google Shape;1031;p22"/>
          <p:cNvSpPr/>
          <p:nvPr/>
        </p:nvSpPr>
        <p:spPr>
          <a:xfrm>
            <a:off x="819150" y="5843588"/>
            <a:ext cx="5600700" cy="319088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0" lang="ru-RU" sz="14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Цяжка сказаць</a:t>
            </a:r>
            <a:endParaRPr/>
          </a:p>
        </p:txBody>
      </p:sp>
      <p:sp>
        <p:nvSpPr>
          <p:cNvPr id="1032" name="Google Shape;1032;p22"/>
          <p:cNvSpPr/>
          <p:nvPr/>
        </p:nvSpPr>
        <p:spPr>
          <a:xfrm>
            <a:off x="6572250" y="5448300"/>
            <a:ext cx="1238250" cy="790575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3" name="Google Shape;1033;p22"/>
          <p:cNvSpPr/>
          <p:nvPr/>
        </p:nvSpPr>
        <p:spPr>
          <a:xfrm>
            <a:off x="6610350" y="5505450"/>
            <a:ext cx="1162050" cy="6762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538"/>
              <a:buFont typeface="Arial"/>
              <a:buNone/>
            </a:pPr>
            <a:r>
              <a:rPr b="1" lang="ru-RU" sz="1538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14,5%</a:t>
            </a:r>
            <a:endParaRPr/>
          </a:p>
        </p:txBody>
      </p:sp>
      <p:sp>
        <p:nvSpPr>
          <p:cNvPr id="1034" name="Google Shape;1034;p22"/>
          <p:cNvSpPr/>
          <p:nvPr/>
        </p:nvSpPr>
        <p:spPr>
          <a:xfrm>
            <a:off x="7810500" y="5448300"/>
            <a:ext cx="1238250" cy="790575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5" name="Google Shape;1035;p22"/>
          <p:cNvSpPr/>
          <p:nvPr/>
        </p:nvSpPr>
        <p:spPr>
          <a:xfrm>
            <a:off x="7848600" y="5505450"/>
            <a:ext cx="1162050" cy="6762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538"/>
              <a:buFont typeface="Arial"/>
              <a:buNone/>
            </a:pPr>
            <a:r>
              <a:rPr b="1" lang="ru-RU" sz="1538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17,3%</a:t>
            </a:r>
            <a:endParaRPr/>
          </a:p>
        </p:txBody>
      </p:sp>
      <p:sp>
        <p:nvSpPr>
          <p:cNvPr id="1036" name="Google Shape;1036;p22"/>
          <p:cNvSpPr/>
          <p:nvPr/>
        </p:nvSpPr>
        <p:spPr>
          <a:xfrm>
            <a:off x="9048750" y="5448300"/>
            <a:ext cx="1238250" cy="790575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7" name="Google Shape;1037;p22"/>
          <p:cNvSpPr/>
          <p:nvPr/>
        </p:nvSpPr>
        <p:spPr>
          <a:xfrm>
            <a:off x="9086850" y="5505450"/>
            <a:ext cx="1162050" cy="6762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538"/>
              <a:buFont typeface="Arial"/>
              <a:buNone/>
            </a:pPr>
            <a:r>
              <a:rPr b="1" lang="ru-RU" sz="1538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15,9%</a:t>
            </a:r>
            <a:endParaRPr/>
          </a:p>
        </p:txBody>
      </p:sp>
      <p:sp>
        <p:nvSpPr>
          <p:cNvPr id="1038" name="Google Shape;1038;p22"/>
          <p:cNvSpPr/>
          <p:nvPr/>
        </p:nvSpPr>
        <p:spPr>
          <a:xfrm>
            <a:off x="10287000" y="5448300"/>
            <a:ext cx="1238250" cy="790575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9" name="Google Shape;1039;p22"/>
          <p:cNvSpPr/>
          <p:nvPr/>
        </p:nvSpPr>
        <p:spPr>
          <a:xfrm>
            <a:off x="10325100" y="5505450"/>
            <a:ext cx="1162050" cy="6762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538"/>
              <a:buFont typeface="Arial"/>
              <a:buNone/>
            </a:pPr>
            <a:r>
              <a:rPr b="1" lang="ru-RU" sz="1538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10,6%</a:t>
            </a:r>
            <a:endParaRPr/>
          </a:p>
        </p:txBody>
      </p:sp>
      <p:cxnSp>
        <p:nvCxnSpPr>
          <p:cNvPr id="1040" name="Google Shape;1040;p22"/>
          <p:cNvCxnSpPr/>
          <p:nvPr/>
        </p:nvCxnSpPr>
        <p:spPr>
          <a:xfrm>
            <a:off x="666750" y="6515100"/>
            <a:ext cx="10858500" cy="0"/>
          </a:xfrm>
          <a:prstGeom prst="straightConnector1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41" name="Google Shape;1041;p22"/>
          <p:cNvSpPr/>
          <p:nvPr/>
        </p:nvSpPr>
        <p:spPr>
          <a:xfrm>
            <a:off x="666750" y="6562725"/>
            <a:ext cx="72390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675"/>
              </a:buClr>
              <a:buSzPts val="788"/>
              <a:buFont typeface="Arial"/>
              <a:buNone/>
            </a:pPr>
            <a:r>
              <a:rPr b="0" lang="ru-RU" sz="788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Polityka / Палітыка</a:t>
            </a:r>
            <a:endParaRPr/>
          </a:p>
        </p:txBody>
      </p:sp>
      <p:sp>
        <p:nvSpPr>
          <p:cNvPr id="1042" name="Google Shape;1042;p22"/>
          <p:cNvSpPr/>
          <p:nvPr/>
        </p:nvSpPr>
        <p:spPr>
          <a:xfrm>
            <a:off x="10763250" y="6543675"/>
            <a:ext cx="7620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26675"/>
              </a:buClr>
              <a:buSzPts val="825"/>
              <a:buFont typeface="Arial"/>
              <a:buNone/>
            </a:pPr>
            <a:r>
              <a:rPr b="0" lang="ru-RU" sz="825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21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47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8" name="Google Shape;1048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183" y="257175"/>
            <a:ext cx="698384" cy="390525"/>
          </a:xfrm>
          <a:prstGeom prst="rect">
            <a:avLst/>
          </a:prstGeom>
          <a:noFill/>
          <a:ln>
            <a:noFill/>
          </a:ln>
        </p:spPr>
      </p:pic>
      <p:sp>
        <p:nvSpPr>
          <p:cNvPr id="1049" name="Google Shape;1049;p23"/>
          <p:cNvSpPr/>
          <p:nvPr/>
        </p:nvSpPr>
        <p:spPr>
          <a:xfrm>
            <a:off x="1685925" y="323850"/>
            <a:ext cx="4953000" cy="266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500">
                <a:solidFill>
                  <a:srgbClr val="2F7FA8"/>
                </a:solidFill>
                <a:latin typeface="Arial"/>
                <a:ea typeface="Arial"/>
                <a:cs typeface="Arial"/>
                <a:sym typeface="Arial"/>
              </a:rPr>
              <a:t>Polityczna sfera / Палітычная сфера</a:t>
            </a:r>
            <a:endParaRPr/>
          </a:p>
        </p:txBody>
      </p:sp>
      <p:sp>
        <p:nvSpPr>
          <p:cNvPr id="1050" name="Google Shape;1050;p23"/>
          <p:cNvSpPr/>
          <p:nvPr/>
        </p:nvSpPr>
        <p:spPr>
          <a:xfrm>
            <a:off x="666750" y="923925"/>
            <a:ext cx="10858500" cy="324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Czy Białoruś jest państwem niezależnym czy zależnym?</a:t>
            </a:r>
            <a:endParaRPr sz="1800"/>
          </a:p>
        </p:txBody>
      </p:sp>
      <p:sp>
        <p:nvSpPr>
          <p:cNvPr id="1051" name="Google Shape;1051;p23"/>
          <p:cNvSpPr/>
          <p:nvPr/>
        </p:nvSpPr>
        <p:spPr>
          <a:xfrm>
            <a:off x="666750" y="1257300"/>
            <a:ext cx="10858500" cy="3048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Беларусь — незалежная ці залежная дзяржава?</a:t>
            </a:r>
            <a:endParaRPr sz="1800"/>
          </a:p>
        </p:txBody>
      </p:sp>
      <p:sp>
        <p:nvSpPr>
          <p:cNvPr id="1052" name="Google Shape;1052;p23"/>
          <p:cNvSpPr/>
          <p:nvPr/>
        </p:nvSpPr>
        <p:spPr>
          <a:xfrm>
            <a:off x="2000250" y="1971675"/>
            <a:ext cx="133350" cy="133350"/>
          </a:xfrm>
          <a:prstGeom prst="rect">
            <a:avLst/>
          </a:prstGeom>
          <a:solidFill>
            <a:srgbClr val="C65A5A"/>
          </a:solidFill>
          <a:ln cap="flat" cmpd="sng" w="9525">
            <a:solidFill>
              <a:srgbClr val="C65A5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3" name="Google Shape;1053;p23"/>
          <p:cNvSpPr/>
          <p:nvPr/>
        </p:nvSpPr>
        <p:spPr>
          <a:xfrm>
            <a:off x="2200275" y="1905000"/>
            <a:ext cx="2571750" cy="266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Zależne państwo / Залежная дзяржава</a:t>
            </a:r>
            <a:endParaRPr/>
          </a:p>
        </p:txBody>
      </p:sp>
      <p:sp>
        <p:nvSpPr>
          <p:cNvPr id="1054" name="Google Shape;1054;p23"/>
          <p:cNvSpPr/>
          <p:nvPr/>
        </p:nvSpPr>
        <p:spPr>
          <a:xfrm>
            <a:off x="4810125" y="1971675"/>
            <a:ext cx="133350" cy="133350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2F7F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5" name="Google Shape;1055;p23"/>
          <p:cNvSpPr/>
          <p:nvPr/>
        </p:nvSpPr>
        <p:spPr>
          <a:xfrm>
            <a:off x="5010150" y="1905000"/>
            <a:ext cx="2762250" cy="266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Niezależne państwo / Незалежная дзяржава</a:t>
            </a:r>
            <a:endParaRPr/>
          </a:p>
        </p:txBody>
      </p:sp>
      <p:sp>
        <p:nvSpPr>
          <p:cNvPr id="1056" name="Google Shape;1056;p23"/>
          <p:cNvSpPr/>
          <p:nvPr/>
        </p:nvSpPr>
        <p:spPr>
          <a:xfrm>
            <a:off x="7810500" y="1971675"/>
            <a:ext cx="133350" cy="133350"/>
          </a:xfrm>
          <a:prstGeom prst="rect">
            <a:avLst/>
          </a:prstGeom>
          <a:solidFill>
            <a:srgbClr val="9AAC62"/>
          </a:solidFill>
          <a:ln cap="flat" cmpd="sng" w="9525">
            <a:solidFill>
              <a:srgbClr val="9AAC6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7" name="Google Shape;1057;p23"/>
          <p:cNvSpPr/>
          <p:nvPr/>
        </p:nvSpPr>
        <p:spPr>
          <a:xfrm>
            <a:off x="8010525" y="1905000"/>
            <a:ext cx="2714625" cy="266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Trudno powiedzieć / Цяжка сказаць</a:t>
            </a:r>
            <a:endParaRPr/>
          </a:p>
        </p:txBody>
      </p:sp>
      <p:cxnSp>
        <p:nvCxnSpPr>
          <p:cNvPr id="1058" name="Google Shape;1058;p23"/>
          <p:cNvCxnSpPr/>
          <p:nvPr/>
        </p:nvCxnSpPr>
        <p:spPr>
          <a:xfrm>
            <a:off x="1190625" y="5905500"/>
            <a:ext cx="10144125" cy="0"/>
          </a:xfrm>
          <a:prstGeom prst="straightConnector1">
            <a:avLst/>
          </a:prstGeom>
          <a:solidFill>
            <a:srgbClr val="000000">
              <a:alpha val="0"/>
            </a:srgbClr>
          </a:solidFill>
          <a:ln cap="flat" cmpd="sng" w="12375">
            <a:solidFill>
              <a:srgbClr val="A9BDC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59" name="Google Shape;1059;p23"/>
          <p:cNvSpPr/>
          <p:nvPr/>
        </p:nvSpPr>
        <p:spPr>
          <a:xfrm>
            <a:off x="647700" y="5800725"/>
            <a:ext cx="476250" cy="2095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1200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0%</a:t>
            </a:r>
            <a:endParaRPr/>
          </a:p>
        </p:txBody>
      </p:sp>
      <p:cxnSp>
        <p:nvCxnSpPr>
          <p:cNvPr id="1060" name="Google Shape;1060;p23"/>
          <p:cNvCxnSpPr/>
          <p:nvPr/>
        </p:nvCxnSpPr>
        <p:spPr>
          <a:xfrm>
            <a:off x="1190625" y="5508625"/>
            <a:ext cx="10144125" cy="0"/>
          </a:xfrm>
          <a:prstGeom prst="straightConnector1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61" name="Google Shape;1061;p23"/>
          <p:cNvSpPr/>
          <p:nvPr/>
        </p:nvSpPr>
        <p:spPr>
          <a:xfrm>
            <a:off x="647700" y="5403850"/>
            <a:ext cx="476250" cy="2095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1200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10%</a:t>
            </a:r>
            <a:endParaRPr/>
          </a:p>
        </p:txBody>
      </p:sp>
      <p:cxnSp>
        <p:nvCxnSpPr>
          <p:cNvPr id="1062" name="Google Shape;1062;p23"/>
          <p:cNvCxnSpPr/>
          <p:nvPr/>
        </p:nvCxnSpPr>
        <p:spPr>
          <a:xfrm>
            <a:off x="1190625" y="5111750"/>
            <a:ext cx="10144125" cy="0"/>
          </a:xfrm>
          <a:prstGeom prst="straightConnector1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63" name="Google Shape;1063;p23"/>
          <p:cNvSpPr/>
          <p:nvPr/>
        </p:nvSpPr>
        <p:spPr>
          <a:xfrm>
            <a:off x="647700" y="5006975"/>
            <a:ext cx="476250" cy="2095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1200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20%</a:t>
            </a:r>
            <a:endParaRPr/>
          </a:p>
        </p:txBody>
      </p:sp>
      <p:cxnSp>
        <p:nvCxnSpPr>
          <p:cNvPr id="1064" name="Google Shape;1064;p23"/>
          <p:cNvCxnSpPr/>
          <p:nvPr/>
        </p:nvCxnSpPr>
        <p:spPr>
          <a:xfrm>
            <a:off x="1190625" y="4714875"/>
            <a:ext cx="10144125" cy="0"/>
          </a:xfrm>
          <a:prstGeom prst="straightConnector1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65" name="Google Shape;1065;p23"/>
          <p:cNvSpPr/>
          <p:nvPr/>
        </p:nvSpPr>
        <p:spPr>
          <a:xfrm>
            <a:off x="647700" y="4610100"/>
            <a:ext cx="476250" cy="2095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1200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30%</a:t>
            </a:r>
            <a:endParaRPr/>
          </a:p>
        </p:txBody>
      </p:sp>
      <p:cxnSp>
        <p:nvCxnSpPr>
          <p:cNvPr id="1066" name="Google Shape;1066;p23"/>
          <p:cNvCxnSpPr/>
          <p:nvPr/>
        </p:nvCxnSpPr>
        <p:spPr>
          <a:xfrm>
            <a:off x="1190625" y="4318000"/>
            <a:ext cx="10144125" cy="0"/>
          </a:xfrm>
          <a:prstGeom prst="straightConnector1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67" name="Google Shape;1067;p23"/>
          <p:cNvSpPr/>
          <p:nvPr/>
        </p:nvSpPr>
        <p:spPr>
          <a:xfrm>
            <a:off x="647700" y="4213225"/>
            <a:ext cx="476250" cy="2095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1200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40%</a:t>
            </a:r>
            <a:endParaRPr/>
          </a:p>
        </p:txBody>
      </p:sp>
      <p:cxnSp>
        <p:nvCxnSpPr>
          <p:cNvPr id="1068" name="Google Shape;1068;p23"/>
          <p:cNvCxnSpPr/>
          <p:nvPr/>
        </p:nvCxnSpPr>
        <p:spPr>
          <a:xfrm>
            <a:off x="1190625" y="3921125"/>
            <a:ext cx="10144125" cy="0"/>
          </a:xfrm>
          <a:prstGeom prst="straightConnector1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69" name="Google Shape;1069;p23"/>
          <p:cNvSpPr/>
          <p:nvPr/>
        </p:nvSpPr>
        <p:spPr>
          <a:xfrm>
            <a:off x="647700" y="3816350"/>
            <a:ext cx="476250" cy="2095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1200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50%</a:t>
            </a:r>
            <a:endParaRPr/>
          </a:p>
        </p:txBody>
      </p:sp>
      <p:cxnSp>
        <p:nvCxnSpPr>
          <p:cNvPr id="1070" name="Google Shape;1070;p23"/>
          <p:cNvCxnSpPr/>
          <p:nvPr/>
        </p:nvCxnSpPr>
        <p:spPr>
          <a:xfrm>
            <a:off x="1190625" y="3524250"/>
            <a:ext cx="10144125" cy="0"/>
          </a:xfrm>
          <a:prstGeom prst="straightConnector1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71" name="Google Shape;1071;p23"/>
          <p:cNvSpPr/>
          <p:nvPr/>
        </p:nvSpPr>
        <p:spPr>
          <a:xfrm>
            <a:off x="647700" y="3419475"/>
            <a:ext cx="476250" cy="2095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1200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60%</a:t>
            </a:r>
            <a:endParaRPr/>
          </a:p>
        </p:txBody>
      </p:sp>
      <p:cxnSp>
        <p:nvCxnSpPr>
          <p:cNvPr id="1072" name="Google Shape;1072;p23"/>
          <p:cNvCxnSpPr/>
          <p:nvPr/>
        </p:nvCxnSpPr>
        <p:spPr>
          <a:xfrm>
            <a:off x="1190625" y="3127375"/>
            <a:ext cx="10144125" cy="0"/>
          </a:xfrm>
          <a:prstGeom prst="straightConnector1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73" name="Google Shape;1073;p23"/>
          <p:cNvSpPr/>
          <p:nvPr/>
        </p:nvSpPr>
        <p:spPr>
          <a:xfrm>
            <a:off x="647700" y="3022600"/>
            <a:ext cx="476250" cy="2095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1200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70%</a:t>
            </a:r>
            <a:endParaRPr/>
          </a:p>
        </p:txBody>
      </p:sp>
      <p:cxnSp>
        <p:nvCxnSpPr>
          <p:cNvPr id="1074" name="Google Shape;1074;p23"/>
          <p:cNvCxnSpPr/>
          <p:nvPr/>
        </p:nvCxnSpPr>
        <p:spPr>
          <a:xfrm>
            <a:off x="1190625" y="2730500"/>
            <a:ext cx="10144125" cy="0"/>
          </a:xfrm>
          <a:prstGeom prst="straightConnector1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75" name="Google Shape;1075;p23"/>
          <p:cNvSpPr/>
          <p:nvPr/>
        </p:nvSpPr>
        <p:spPr>
          <a:xfrm>
            <a:off x="647700" y="2625725"/>
            <a:ext cx="476250" cy="2095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1200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80%</a:t>
            </a:r>
            <a:endParaRPr/>
          </a:p>
        </p:txBody>
      </p:sp>
      <p:cxnSp>
        <p:nvCxnSpPr>
          <p:cNvPr id="1076" name="Google Shape;1076;p23"/>
          <p:cNvCxnSpPr/>
          <p:nvPr/>
        </p:nvCxnSpPr>
        <p:spPr>
          <a:xfrm>
            <a:off x="1190625" y="2333625"/>
            <a:ext cx="10144125" cy="0"/>
          </a:xfrm>
          <a:prstGeom prst="straightConnector1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77" name="Google Shape;1077;p23"/>
          <p:cNvSpPr/>
          <p:nvPr/>
        </p:nvSpPr>
        <p:spPr>
          <a:xfrm>
            <a:off x="647700" y="2228850"/>
            <a:ext cx="476250" cy="2095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1200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90%</a:t>
            </a:r>
            <a:endParaRPr/>
          </a:p>
        </p:txBody>
      </p:sp>
      <p:cxnSp>
        <p:nvCxnSpPr>
          <p:cNvPr id="1078" name="Google Shape;1078;p23"/>
          <p:cNvCxnSpPr/>
          <p:nvPr/>
        </p:nvCxnSpPr>
        <p:spPr>
          <a:xfrm>
            <a:off x="1190625" y="2333625"/>
            <a:ext cx="0" cy="3571875"/>
          </a:xfrm>
          <a:prstGeom prst="straightConnector1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A9BDC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79" name="Google Shape;1079;p23"/>
          <p:cNvSpPr/>
          <p:nvPr/>
        </p:nvSpPr>
        <p:spPr>
          <a:xfrm>
            <a:off x="1771650" y="3151188"/>
            <a:ext cx="304800" cy="2754313"/>
          </a:xfrm>
          <a:prstGeom prst="rect">
            <a:avLst/>
          </a:prstGeom>
          <a:solidFill>
            <a:srgbClr val="C65A5A"/>
          </a:solidFill>
          <a:ln cap="flat" cmpd="sng" w="9525">
            <a:solidFill>
              <a:srgbClr val="C65A5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0" name="Google Shape;1080;p23"/>
          <p:cNvSpPr/>
          <p:nvPr/>
        </p:nvSpPr>
        <p:spPr>
          <a:xfrm>
            <a:off x="1562100" y="2903538"/>
            <a:ext cx="7239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69,4%</a:t>
            </a:r>
            <a:endParaRPr/>
          </a:p>
        </p:txBody>
      </p:sp>
      <p:sp>
        <p:nvSpPr>
          <p:cNvPr id="1081" name="Google Shape;1081;p23"/>
          <p:cNvSpPr/>
          <p:nvPr/>
        </p:nvSpPr>
        <p:spPr>
          <a:xfrm>
            <a:off x="3819525" y="3444875"/>
            <a:ext cx="304800" cy="2460625"/>
          </a:xfrm>
          <a:prstGeom prst="rect">
            <a:avLst/>
          </a:prstGeom>
          <a:solidFill>
            <a:srgbClr val="C65A5A"/>
          </a:solidFill>
          <a:ln cap="flat" cmpd="sng" w="9525">
            <a:solidFill>
              <a:srgbClr val="C65A5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2" name="Google Shape;1082;p23"/>
          <p:cNvSpPr/>
          <p:nvPr/>
        </p:nvSpPr>
        <p:spPr>
          <a:xfrm>
            <a:off x="3609975" y="3197225"/>
            <a:ext cx="7239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62,0%</a:t>
            </a:r>
            <a:endParaRPr/>
          </a:p>
        </p:txBody>
      </p:sp>
      <p:sp>
        <p:nvSpPr>
          <p:cNvPr id="1083" name="Google Shape;1083;p23"/>
          <p:cNvSpPr/>
          <p:nvPr/>
        </p:nvSpPr>
        <p:spPr>
          <a:xfrm>
            <a:off x="5867400" y="3944937"/>
            <a:ext cx="304800" cy="1960563"/>
          </a:xfrm>
          <a:prstGeom prst="rect">
            <a:avLst/>
          </a:prstGeom>
          <a:solidFill>
            <a:srgbClr val="C65A5A"/>
          </a:solidFill>
          <a:ln cap="flat" cmpd="sng" w="9525">
            <a:solidFill>
              <a:srgbClr val="C65A5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4" name="Google Shape;1084;p23"/>
          <p:cNvSpPr/>
          <p:nvPr/>
        </p:nvSpPr>
        <p:spPr>
          <a:xfrm>
            <a:off x="5657850" y="3697287"/>
            <a:ext cx="7239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49,4%</a:t>
            </a:r>
            <a:endParaRPr/>
          </a:p>
        </p:txBody>
      </p:sp>
      <p:sp>
        <p:nvSpPr>
          <p:cNvPr id="1085" name="Google Shape;1085;p23"/>
          <p:cNvSpPr/>
          <p:nvPr/>
        </p:nvSpPr>
        <p:spPr>
          <a:xfrm>
            <a:off x="7915275" y="3849687"/>
            <a:ext cx="304800" cy="2055900"/>
          </a:xfrm>
          <a:prstGeom prst="rect">
            <a:avLst/>
          </a:prstGeom>
          <a:solidFill>
            <a:srgbClr val="C65A5A"/>
          </a:solidFill>
          <a:ln cap="flat" cmpd="sng" w="9525">
            <a:solidFill>
              <a:srgbClr val="C65A5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6" name="Google Shape;1086;p23"/>
          <p:cNvSpPr/>
          <p:nvPr/>
        </p:nvSpPr>
        <p:spPr>
          <a:xfrm>
            <a:off x="7705725" y="3602037"/>
            <a:ext cx="723900" cy="219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51</a:t>
            </a: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8%</a:t>
            </a:r>
            <a:endParaRPr/>
          </a:p>
        </p:txBody>
      </p:sp>
      <p:sp>
        <p:nvSpPr>
          <p:cNvPr id="1087" name="Google Shape;1087;p23"/>
          <p:cNvSpPr/>
          <p:nvPr/>
        </p:nvSpPr>
        <p:spPr>
          <a:xfrm>
            <a:off x="9963150" y="2667000"/>
            <a:ext cx="304800" cy="3238500"/>
          </a:xfrm>
          <a:prstGeom prst="rect">
            <a:avLst/>
          </a:prstGeom>
          <a:solidFill>
            <a:srgbClr val="C65A5A"/>
          </a:solidFill>
          <a:ln cap="flat" cmpd="sng" w="9525">
            <a:solidFill>
              <a:srgbClr val="C65A5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8" name="Google Shape;1088;p23"/>
          <p:cNvSpPr/>
          <p:nvPr/>
        </p:nvSpPr>
        <p:spPr>
          <a:xfrm>
            <a:off x="9753600" y="2419350"/>
            <a:ext cx="7239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81</a:t>
            </a: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%</a:t>
            </a:r>
            <a:endParaRPr/>
          </a:p>
        </p:txBody>
      </p:sp>
      <p:sp>
        <p:nvSpPr>
          <p:cNvPr id="1089" name="Google Shape;1089;p23"/>
          <p:cNvSpPr/>
          <p:nvPr/>
        </p:nvSpPr>
        <p:spPr>
          <a:xfrm>
            <a:off x="2133600" y="5147469"/>
            <a:ext cx="304800" cy="758031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2F7F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0" name="Google Shape;1090;p23"/>
          <p:cNvSpPr/>
          <p:nvPr/>
        </p:nvSpPr>
        <p:spPr>
          <a:xfrm>
            <a:off x="1924050" y="4899819"/>
            <a:ext cx="7239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19,1%</a:t>
            </a:r>
            <a:endParaRPr/>
          </a:p>
        </p:txBody>
      </p:sp>
      <p:sp>
        <p:nvSpPr>
          <p:cNvPr id="1091" name="Google Shape;1091;p23"/>
          <p:cNvSpPr/>
          <p:nvPr/>
        </p:nvSpPr>
        <p:spPr>
          <a:xfrm>
            <a:off x="4181475" y="4960938"/>
            <a:ext cx="304800" cy="944563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2F7F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2" name="Google Shape;1092;p23"/>
          <p:cNvSpPr/>
          <p:nvPr/>
        </p:nvSpPr>
        <p:spPr>
          <a:xfrm>
            <a:off x="4050228" y="4723947"/>
            <a:ext cx="7239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23,8%</a:t>
            </a:r>
            <a:endParaRPr/>
          </a:p>
        </p:txBody>
      </p:sp>
      <p:sp>
        <p:nvSpPr>
          <p:cNvPr id="1093" name="Google Shape;1093;p23"/>
          <p:cNvSpPr/>
          <p:nvPr/>
        </p:nvSpPr>
        <p:spPr>
          <a:xfrm>
            <a:off x="6229350" y="4448969"/>
            <a:ext cx="304800" cy="1456531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2F7F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4" name="Google Shape;1094;p23"/>
          <p:cNvSpPr/>
          <p:nvPr/>
        </p:nvSpPr>
        <p:spPr>
          <a:xfrm>
            <a:off x="6096000" y="4225925"/>
            <a:ext cx="7239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36,7%</a:t>
            </a:r>
            <a:endParaRPr/>
          </a:p>
        </p:txBody>
      </p:sp>
      <p:sp>
        <p:nvSpPr>
          <p:cNvPr id="1095" name="Google Shape;1095;p23"/>
          <p:cNvSpPr/>
          <p:nvPr/>
        </p:nvSpPr>
        <p:spPr>
          <a:xfrm>
            <a:off x="8277225" y="4528344"/>
            <a:ext cx="304800" cy="1377300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2F7F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6" name="Google Shape;1096;p23"/>
          <p:cNvSpPr/>
          <p:nvPr/>
        </p:nvSpPr>
        <p:spPr>
          <a:xfrm>
            <a:off x="8116291" y="4293395"/>
            <a:ext cx="723900" cy="219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34,7%</a:t>
            </a:r>
            <a:endParaRPr/>
          </a:p>
        </p:txBody>
      </p:sp>
      <p:sp>
        <p:nvSpPr>
          <p:cNvPr id="1097" name="Google Shape;1097;p23"/>
          <p:cNvSpPr/>
          <p:nvPr/>
        </p:nvSpPr>
        <p:spPr>
          <a:xfrm>
            <a:off x="10325100" y="5369719"/>
            <a:ext cx="304800" cy="535781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2F7F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8" name="Google Shape;1098;p23"/>
          <p:cNvSpPr/>
          <p:nvPr/>
        </p:nvSpPr>
        <p:spPr>
          <a:xfrm>
            <a:off x="10150434" y="5110364"/>
            <a:ext cx="7239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%</a:t>
            </a:r>
            <a:endParaRPr/>
          </a:p>
        </p:txBody>
      </p:sp>
      <p:sp>
        <p:nvSpPr>
          <p:cNvPr id="1099" name="Google Shape;1099;p23"/>
          <p:cNvSpPr/>
          <p:nvPr/>
        </p:nvSpPr>
        <p:spPr>
          <a:xfrm>
            <a:off x="2495550" y="5453063"/>
            <a:ext cx="304800" cy="452438"/>
          </a:xfrm>
          <a:prstGeom prst="rect">
            <a:avLst/>
          </a:prstGeom>
          <a:solidFill>
            <a:srgbClr val="9AAC62"/>
          </a:solidFill>
          <a:ln cap="flat" cmpd="sng" w="9525">
            <a:solidFill>
              <a:srgbClr val="9AAC6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0" name="Google Shape;1100;p23"/>
          <p:cNvSpPr/>
          <p:nvPr/>
        </p:nvSpPr>
        <p:spPr>
          <a:xfrm>
            <a:off x="2286000" y="5205413"/>
            <a:ext cx="7239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11,4%</a:t>
            </a:r>
            <a:endParaRPr/>
          </a:p>
        </p:txBody>
      </p:sp>
      <p:sp>
        <p:nvSpPr>
          <p:cNvPr id="1101" name="Google Shape;1101;p23"/>
          <p:cNvSpPr/>
          <p:nvPr/>
        </p:nvSpPr>
        <p:spPr>
          <a:xfrm>
            <a:off x="4543425" y="5341938"/>
            <a:ext cx="304800" cy="563563"/>
          </a:xfrm>
          <a:prstGeom prst="rect">
            <a:avLst/>
          </a:prstGeom>
          <a:solidFill>
            <a:srgbClr val="9AAC62"/>
          </a:solidFill>
          <a:ln cap="flat" cmpd="sng" w="9525">
            <a:solidFill>
              <a:srgbClr val="9AAC6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2" name="Google Shape;1102;p23"/>
          <p:cNvSpPr/>
          <p:nvPr/>
        </p:nvSpPr>
        <p:spPr>
          <a:xfrm>
            <a:off x="4333875" y="5094288"/>
            <a:ext cx="7239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14,2%</a:t>
            </a:r>
            <a:endParaRPr/>
          </a:p>
        </p:txBody>
      </p:sp>
      <p:sp>
        <p:nvSpPr>
          <p:cNvPr id="1103" name="Google Shape;1103;p23"/>
          <p:cNvSpPr/>
          <p:nvPr/>
        </p:nvSpPr>
        <p:spPr>
          <a:xfrm>
            <a:off x="6591300" y="5353844"/>
            <a:ext cx="304800" cy="551656"/>
          </a:xfrm>
          <a:prstGeom prst="rect">
            <a:avLst/>
          </a:prstGeom>
          <a:solidFill>
            <a:srgbClr val="9AAC62"/>
          </a:solidFill>
          <a:ln cap="flat" cmpd="sng" w="9525">
            <a:solidFill>
              <a:srgbClr val="9AAC6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4" name="Google Shape;1104;p23"/>
          <p:cNvSpPr/>
          <p:nvPr/>
        </p:nvSpPr>
        <p:spPr>
          <a:xfrm>
            <a:off x="6381750" y="5106194"/>
            <a:ext cx="7239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13,9%</a:t>
            </a:r>
            <a:endParaRPr/>
          </a:p>
        </p:txBody>
      </p:sp>
      <p:sp>
        <p:nvSpPr>
          <p:cNvPr id="1105" name="Google Shape;1105;p23"/>
          <p:cNvSpPr/>
          <p:nvPr/>
        </p:nvSpPr>
        <p:spPr>
          <a:xfrm>
            <a:off x="8639175" y="5369719"/>
            <a:ext cx="304800" cy="535800"/>
          </a:xfrm>
          <a:prstGeom prst="rect">
            <a:avLst/>
          </a:prstGeom>
          <a:solidFill>
            <a:srgbClr val="9AAC62"/>
          </a:solidFill>
          <a:ln cap="flat" cmpd="sng" w="9525">
            <a:solidFill>
              <a:srgbClr val="9AAC6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6" name="Google Shape;1106;p23"/>
          <p:cNvSpPr/>
          <p:nvPr/>
        </p:nvSpPr>
        <p:spPr>
          <a:xfrm>
            <a:off x="8491166" y="5134769"/>
            <a:ext cx="723900" cy="219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13,5%</a:t>
            </a:r>
            <a:endParaRPr/>
          </a:p>
        </p:txBody>
      </p:sp>
      <p:sp>
        <p:nvSpPr>
          <p:cNvPr id="1107" name="Google Shape;1107;p23"/>
          <p:cNvSpPr/>
          <p:nvPr/>
        </p:nvSpPr>
        <p:spPr>
          <a:xfrm>
            <a:off x="10687050" y="5707063"/>
            <a:ext cx="304800" cy="198438"/>
          </a:xfrm>
          <a:prstGeom prst="rect">
            <a:avLst/>
          </a:prstGeom>
          <a:solidFill>
            <a:srgbClr val="9AAC62"/>
          </a:solidFill>
          <a:ln cap="flat" cmpd="sng" w="9525">
            <a:solidFill>
              <a:srgbClr val="9AAC6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8" name="Google Shape;1108;p23"/>
          <p:cNvSpPr/>
          <p:nvPr/>
        </p:nvSpPr>
        <p:spPr>
          <a:xfrm>
            <a:off x="10477500" y="5459413"/>
            <a:ext cx="723900" cy="2190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5,</a:t>
            </a: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%</a:t>
            </a:r>
            <a:endParaRPr/>
          </a:p>
        </p:txBody>
      </p:sp>
      <p:sp>
        <p:nvSpPr>
          <p:cNvPr id="1109" name="Google Shape;1109;p23"/>
          <p:cNvSpPr/>
          <p:nvPr/>
        </p:nvSpPr>
        <p:spPr>
          <a:xfrm>
            <a:off x="1390650" y="5924550"/>
            <a:ext cx="1790700" cy="46672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Polska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Польшча</a:t>
            </a:r>
            <a:endParaRPr/>
          </a:p>
        </p:txBody>
      </p:sp>
      <p:sp>
        <p:nvSpPr>
          <p:cNvPr id="1110" name="Google Shape;1110;p23"/>
          <p:cNvSpPr/>
          <p:nvPr/>
        </p:nvSpPr>
        <p:spPr>
          <a:xfrm>
            <a:off x="3438525" y="5924550"/>
            <a:ext cx="1790700" cy="46672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Litwa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Літва</a:t>
            </a:r>
            <a:endParaRPr/>
          </a:p>
        </p:txBody>
      </p:sp>
      <p:sp>
        <p:nvSpPr>
          <p:cNvPr id="1111" name="Google Shape;1111;p23"/>
          <p:cNvSpPr/>
          <p:nvPr/>
        </p:nvSpPr>
        <p:spPr>
          <a:xfrm>
            <a:off x="5486400" y="5924550"/>
            <a:ext cx="1790700" cy="46672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Łotwa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Латвія</a:t>
            </a:r>
            <a:endParaRPr/>
          </a:p>
        </p:txBody>
      </p:sp>
      <p:sp>
        <p:nvSpPr>
          <p:cNvPr id="1112" name="Google Shape;1112;p23"/>
          <p:cNvSpPr/>
          <p:nvPr/>
        </p:nvSpPr>
        <p:spPr>
          <a:xfrm>
            <a:off x="7534275" y="5924550"/>
            <a:ext cx="1790700" cy="4668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Łotwa, ob</a:t>
            </a: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watele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Латвія, грамадзяне</a:t>
            </a:r>
            <a:endParaRPr/>
          </a:p>
        </p:txBody>
      </p:sp>
      <p:sp>
        <p:nvSpPr>
          <p:cNvPr id="1113" name="Google Shape;1113;p23"/>
          <p:cNvSpPr/>
          <p:nvPr/>
        </p:nvSpPr>
        <p:spPr>
          <a:xfrm>
            <a:off x="9582150" y="5924550"/>
            <a:ext cx="1790700" cy="46672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Ukraina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Украіна</a:t>
            </a:r>
            <a:endParaRPr/>
          </a:p>
        </p:txBody>
      </p:sp>
      <p:cxnSp>
        <p:nvCxnSpPr>
          <p:cNvPr id="1114" name="Google Shape;1114;p23"/>
          <p:cNvCxnSpPr/>
          <p:nvPr/>
        </p:nvCxnSpPr>
        <p:spPr>
          <a:xfrm>
            <a:off x="666750" y="6515100"/>
            <a:ext cx="10858500" cy="0"/>
          </a:xfrm>
          <a:prstGeom prst="straightConnector1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15" name="Google Shape;1115;p23"/>
          <p:cNvSpPr/>
          <p:nvPr/>
        </p:nvSpPr>
        <p:spPr>
          <a:xfrm>
            <a:off x="666750" y="6562725"/>
            <a:ext cx="8096250" cy="1714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788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Polityka / Палітыка</a:t>
            </a:r>
            <a:endParaRPr/>
          </a:p>
        </p:txBody>
      </p:sp>
      <p:sp>
        <p:nvSpPr>
          <p:cNvPr id="1116" name="Google Shape;1116;p23"/>
          <p:cNvSpPr/>
          <p:nvPr/>
        </p:nvSpPr>
        <p:spPr>
          <a:xfrm>
            <a:off x="10763250" y="6543675"/>
            <a:ext cx="7620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825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22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g3ec80cd3e20_0_866"/>
          <p:cNvSpPr/>
          <p:nvPr/>
        </p:nvSpPr>
        <p:spPr>
          <a:xfrm>
            <a:off x="0" y="323850"/>
            <a:ext cx="12192000" cy="6858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3" name="Google Shape;1123;g3ec80cd3e20_0_866"/>
          <p:cNvSpPr/>
          <p:nvPr/>
        </p:nvSpPr>
        <p:spPr>
          <a:xfrm>
            <a:off x="666750" y="257175"/>
            <a:ext cx="857400" cy="390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4" name="Google Shape;1124;g3ec80cd3e20_0_8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183" y="257175"/>
            <a:ext cx="698384" cy="390525"/>
          </a:xfrm>
          <a:prstGeom prst="rect">
            <a:avLst/>
          </a:prstGeom>
          <a:noFill/>
          <a:ln>
            <a:noFill/>
          </a:ln>
        </p:spPr>
      </p:pic>
      <p:sp>
        <p:nvSpPr>
          <p:cNvPr id="1125" name="Google Shape;1125;g3ec80cd3e20_0_866"/>
          <p:cNvSpPr/>
          <p:nvPr/>
        </p:nvSpPr>
        <p:spPr>
          <a:xfrm>
            <a:off x="1685925" y="323850"/>
            <a:ext cx="4953000" cy="266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7FA8"/>
              </a:buClr>
              <a:buSzPts val="1500"/>
              <a:buFont typeface="Arial"/>
              <a:buNone/>
            </a:pPr>
            <a:r>
              <a:rPr b="1" i="0" lang="ru-RU" sz="1500" u="none" cap="none" strike="noStrike">
                <a:solidFill>
                  <a:srgbClr val="2F7FA8"/>
                </a:solidFill>
                <a:latin typeface="Arial"/>
                <a:ea typeface="Arial"/>
                <a:cs typeface="Arial"/>
                <a:sym typeface="Arial"/>
              </a:rPr>
              <a:t>Polityczna sfera / Палітычная сфера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6" name="Google Shape;1126;g3ec80cd3e20_0_866"/>
          <p:cNvSpPr/>
          <p:nvPr/>
        </p:nvSpPr>
        <p:spPr>
          <a:xfrm>
            <a:off x="666750" y="686373"/>
            <a:ext cx="10858500" cy="5691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00"/>
              <a:buFont typeface="Arial"/>
              <a:buNone/>
            </a:pPr>
            <a:r>
              <a:rPr b="1" i="0" lang="ru-RU" sz="1800" u="none" cap="none" strike="noStrike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Czy uważa Pan/Pani Aleksandra Łukaszenkę za prawowitego, odzwierciedlającego wolę narodu przywódcę Białorusi?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7" name="Google Shape;1127;g3ec80cd3e20_0_866"/>
          <p:cNvSpPr/>
          <p:nvPr/>
        </p:nvSpPr>
        <p:spPr>
          <a:xfrm>
            <a:off x="666750" y="1271588"/>
            <a:ext cx="10858500" cy="438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00"/>
              <a:buFont typeface="Arial"/>
              <a:buNone/>
            </a:pPr>
            <a:r>
              <a:rPr b="1" i="0" lang="ru-RU" sz="1800" u="none" cap="none" strike="noStrike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Ці лічыце Вы Аляксандра Лукашэнку легітымным кіраўніком Беларусі, які адлюстроўвае волю народа?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8" name="Google Shape;1128;g3ec80cd3e20_0_866"/>
          <p:cNvSpPr/>
          <p:nvPr/>
        </p:nvSpPr>
        <p:spPr>
          <a:xfrm>
            <a:off x="666750" y="1876425"/>
            <a:ext cx="9048900" cy="419100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9" name="Google Shape;1129;g3ec80cd3e20_0_866"/>
          <p:cNvSpPr/>
          <p:nvPr/>
        </p:nvSpPr>
        <p:spPr>
          <a:xfrm>
            <a:off x="9715500" y="1876425"/>
            <a:ext cx="1809600" cy="419100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0" name="Google Shape;1130;g3ec80cd3e20_0_866"/>
          <p:cNvSpPr/>
          <p:nvPr/>
        </p:nvSpPr>
        <p:spPr>
          <a:xfrm>
            <a:off x="838200" y="1924050"/>
            <a:ext cx="8705700" cy="162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94"/>
              <a:buFont typeface="Arial"/>
              <a:buNone/>
            </a:pPr>
            <a:r>
              <a:rPr b="1" i="0" lang="ru-RU" sz="14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Odpowiedź</a:t>
            </a:r>
            <a:r>
              <a:rPr b="0" i="0" lang="ru-RU" sz="14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 / Адказ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1" name="Google Shape;1131;g3ec80cd3e20_0_866"/>
          <p:cNvSpPr/>
          <p:nvPr/>
        </p:nvSpPr>
        <p:spPr>
          <a:xfrm>
            <a:off x="838200" y="2105025"/>
            <a:ext cx="8705700" cy="133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61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2" name="Google Shape;1132;g3ec80cd3e20_0_866"/>
          <p:cNvSpPr/>
          <p:nvPr/>
        </p:nvSpPr>
        <p:spPr>
          <a:xfrm>
            <a:off x="9715500" y="1924050"/>
            <a:ext cx="1809600" cy="324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50"/>
              <a:buFont typeface="Arial"/>
              <a:buNone/>
            </a:pPr>
            <a:r>
              <a:rPr b="1" i="0" lang="ru-RU" sz="16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3" name="Google Shape;1133;g3ec80cd3e20_0_866"/>
          <p:cNvSpPr/>
          <p:nvPr/>
        </p:nvSpPr>
        <p:spPr>
          <a:xfrm>
            <a:off x="666750" y="2295525"/>
            <a:ext cx="9048900" cy="8133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4" name="Google Shape;1134;g3ec80cd3e20_0_866"/>
          <p:cNvSpPr/>
          <p:nvPr/>
        </p:nvSpPr>
        <p:spPr>
          <a:xfrm>
            <a:off x="9715500" y="2295525"/>
            <a:ext cx="1809600" cy="8133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5" name="Google Shape;1135;g3ec80cd3e20_0_866"/>
          <p:cNvSpPr/>
          <p:nvPr/>
        </p:nvSpPr>
        <p:spPr>
          <a:xfrm>
            <a:off x="838200" y="2333625"/>
            <a:ext cx="8715300" cy="368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i="0" lang="ru-RU" sz="17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Zdecydowanie nie</a:t>
            </a:r>
            <a:r>
              <a:rPr b="0" i="0" lang="ru-RU" sz="17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 / Адназначна не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6" name="Google Shape;1136;g3ec80cd3e20_0_866"/>
          <p:cNvSpPr/>
          <p:nvPr/>
        </p:nvSpPr>
        <p:spPr>
          <a:xfrm>
            <a:off x="838200" y="2702243"/>
            <a:ext cx="8715300" cy="368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7" name="Google Shape;1137;g3ec80cd3e20_0_866"/>
          <p:cNvSpPr/>
          <p:nvPr/>
        </p:nvSpPr>
        <p:spPr>
          <a:xfrm>
            <a:off x="9791700" y="2314575"/>
            <a:ext cx="1657500" cy="7752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i="0" lang="ru-RU" sz="1650" u="none" cap="none" strike="noStrike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47,3%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8" name="Google Shape;1138;g3ec80cd3e20_0_866"/>
          <p:cNvSpPr/>
          <p:nvPr/>
        </p:nvSpPr>
        <p:spPr>
          <a:xfrm>
            <a:off x="666750" y="3108960"/>
            <a:ext cx="9048900" cy="8133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9" name="Google Shape;1139;g3ec80cd3e20_0_866"/>
          <p:cNvSpPr/>
          <p:nvPr/>
        </p:nvSpPr>
        <p:spPr>
          <a:xfrm>
            <a:off x="9715500" y="3108960"/>
            <a:ext cx="1809600" cy="8133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0" name="Google Shape;1140;g3ec80cd3e20_0_866"/>
          <p:cNvSpPr/>
          <p:nvPr/>
        </p:nvSpPr>
        <p:spPr>
          <a:xfrm>
            <a:off x="838200" y="3147060"/>
            <a:ext cx="8715300" cy="368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i="0" lang="ru-RU" sz="17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Raczej nie</a:t>
            </a:r>
            <a:r>
              <a:rPr b="0" i="0" lang="ru-RU" sz="17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 / Хутчэй не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1" name="Google Shape;1141;g3ec80cd3e20_0_866"/>
          <p:cNvSpPr/>
          <p:nvPr/>
        </p:nvSpPr>
        <p:spPr>
          <a:xfrm>
            <a:off x="838200" y="3515678"/>
            <a:ext cx="8715300" cy="368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2" name="Google Shape;1142;g3ec80cd3e20_0_866"/>
          <p:cNvSpPr/>
          <p:nvPr/>
        </p:nvSpPr>
        <p:spPr>
          <a:xfrm>
            <a:off x="9791700" y="3128010"/>
            <a:ext cx="1657500" cy="7752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i="0" lang="ru-RU" sz="1650" u="none" cap="none" strike="noStrike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21,7%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3" name="Google Shape;1143;g3ec80cd3e20_0_866"/>
          <p:cNvSpPr/>
          <p:nvPr/>
        </p:nvSpPr>
        <p:spPr>
          <a:xfrm>
            <a:off x="666750" y="3922395"/>
            <a:ext cx="9048900" cy="8133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4" name="Google Shape;1144;g3ec80cd3e20_0_866"/>
          <p:cNvSpPr/>
          <p:nvPr/>
        </p:nvSpPr>
        <p:spPr>
          <a:xfrm>
            <a:off x="9715500" y="3922395"/>
            <a:ext cx="1809600" cy="8133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5" name="Google Shape;1145;g3ec80cd3e20_0_866"/>
          <p:cNvSpPr/>
          <p:nvPr/>
        </p:nvSpPr>
        <p:spPr>
          <a:xfrm>
            <a:off x="838200" y="3960495"/>
            <a:ext cx="8715300" cy="368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i="0" lang="ru-RU" sz="17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Raczej tak</a:t>
            </a:r>
            <a:r>
              <a:rPr b="0" i="0" lang="ru-RU" sz="17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 / Хутчэй так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6" name="Google Shape;1146;g3ec80cd3e20_0_866"/>
          <p:cNvSpPr/>
          <p:nvPr/>
        </p:nvSpPr>
        <p:spPr>
          <a:xfrm>
            <a:off x="838200" y="4329113"/>
            <a:ext cx="8715300" cy="368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7" name="Google Shape;1147;g3ec80cd3e20_0_866"/>
          <p:cNvSpPr/>
          <p:nvPr/>
        </p:nvSpPr>
        <p:spPr>
          <a:xfrm>
            <a:off x="9791700" y="3941445"/>
            <a:ext cx="1657500" cy="7752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i="0" lang="ru-RU" sz="1650" u="none" cap="none" strike="noStrike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10,5%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8" name="Google Shape;1148;g3ec80cd3e20_0_866"/>
          <p:cNvSpPr/>
          <p:nvPr/>
        </p:nvSpPr>
        <p:spPr>
          <a:xfrm>
            <a:off x="666750" y="4735830"/>
            <a:ext cx="9048900" cy="8133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9" name="Google Shape;1149;g3ec80cd3e20_0_866"/>
          <p:cNvSpPr/>
          <p:nvPr/>
        </p:nvSpPr>
        <p:spPr>
          <a:xfrm>
            <a:off x="9715500" y="4735830"/>
            <a:ext cx="1809600" cy="8133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0" name="Google Shape;1150;g3ec80cd3e20_0_866"/>
          <p:cNvSpPr/>
          <p:nvPr/>
        </p:nvSpPr>
        <p:spPr>
          <a:xfrm>
            <a:off x="838200" y="4773930"/>
            <a:ext cx="8715300" cy="368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i="0" lang="ru-RU" sz="17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Zdecydowanie tak</a:t>
            </a:r>
            <a:r>
              <a:rPr b="0" i="0" lang="ru-RU" sz="17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 / Адназначна так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1" name="Google Shape;1151;g3ec80cd3e20_0_866"/>
          <p:cNvSpPr/>
          <p:nvPr/>
        </p:nvSpPr>
        <p:spPr>
          <a:xfrm>
            <a:off x="838200" y="5142548"/>
            <a:ext cx="8715300" cy="368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2" name="Google Shape;1152;g3ec80cd3e20_0_866"/>
          <p:cNvSpPr/>
          <p:nvPr/>
        </p:nvSpPr>
        <p:spPr>
          <a:xfrm>
            <a:off x="9791700" y="4754880"/>
            <a:ext cx="1657500" cy="7752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i="0" lang="ru-RU" sz="1650" u="none" cap="none" strike="noStrike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5,6%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3" name="Google Shape;1153;g3ec80cd3e20_0_866"/>
          <p:cNvSpPr/>
          <p:nvPr/>
        </p:nvSpPr>
        <p:spPr>
          <a:xfrm>
            <a:off x="666750" y="5549265"/>
            <a:ext cx="9048900" cy="8133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4" name="Google Shape;1154;g3ec80cd3e20_0_866"/>
          <p:cNvSpPr/>
          <p:nvPr/>
        </p:nvSpPr>
        <p:spPr>
          <a:xfrm>
            <a:off x="9715500" y="5549265"/>
            <a:ext cx="1809600" cy="8133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5" name="Google Shape;1155;g3ec80cd3e20_0_866"/>
          <p:cNvSpPr/>
          <p:nvPr/>
        </p:nvSpPr>
        <p:spPr>
          <a:xfrm>
            <a:off x="838200" y="5587365"/>
            <a:ext cx="8715300" cy="368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i="0" lang="ru-RU" sz="17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Trudno powiedzieć</a:t>
            </a:r>
            <a:r>
              <a:rPr b="0" i="0" lang="ru-RU" sz="17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 / Цяжка сказаць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6" name="Google Shape;1156;g3ec80cd3e20_0_866"/>
          <p:cNvSpPr/>
          <p:nvPr/>
        </p:nvSpPr>
        <p:spPr>
          <a:xfrm>
            <a:off x="838200" y="5955983"/>
            <a:ext cx="8715300" cy="368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7" name="Google Shape;1157;g3ec80cd3e20_0_866"/>
          <p:cNvSpPr/>
          <p:nvPr/>
        </p:nvSpPr>
        <p:spPr>
          <a:xfrm>
            <a:off x="9791700" y="5568315"/>
            <a:ext cx="1657500" cy="7752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i="0" lang="ru-RU" sz="1650" u="none" cap="none" strike="noStrike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14,9%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8" name="Google Shape;1158;g3ec80cd3e20_0_866"/>
          <p:cNvSpPr/>
          <p:nvPr/>
        </p:nvSpPr>
        <p:spPr>
          <a:xfrm>
            <a:off x="666750" y="6515100"/>
            <a:ext cx="10858500" cy="9600"/>
          </a:xfrm>
          <a:prstGeom prst="rect">
            <a:avLst/>
          </a:prstGeom>
          <a:solidFill>
            <a:srgbClr val="C9DEE9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9" name="Google Shape;1159;g3ec80cd3e20_0_866"/>
          <p:cNvSpPr/>
          <p:nvPr/>
        </p:nvSpPr>
        <p:spPr>
          <a:xfrm>
            <a:off x="666750" y="6562725"/>
            <a:ext cx="7239000" cy="171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6675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Polityka / Палітыка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0" name="Google Shape;1160;g3ec80cd3e20_0_866"/>
          <p:cNvSpPr/>
          <p:nvPr/>
        </p:nvSpPr>
        <p:spPr>
          <a:xfrm>
            <a:off x="10763250" y="6543675"/>
            <a:ext cx="7620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6675"/>
              </a:buClr>
              <a:buSzPts val="825"/>
              <a:buFont typeface="Arial"/>
              <a:buNone/>
            </a:pPr>
            <a:r>
              <a:rPr b="0" i="0" lang="ru-RU" sz="825" u="none" cap="none" strike="noStrike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5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Google Shape;1166;g3ec80cd3e20_0_9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7" name="Google Shape;1167;g3ec80cd3e20_0_915"/>
          <p:cNvSpPr/>
          <p:nvPr/>
        </p:nvSpPr>
        <p:spPr>
          <a:xfrm>
            <a:off x="666750" y="257175"/>
            <a:ext cx="857400" cy="390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8" name="Google Shape;1168;g3ec80cd3e20_0_9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183" y="257175"/>
            <a:ext cx="698384" cy="390525"/>
          </a:xfrm>
          <a:prstGeom prst="rect">
            <a:avLst/>
          </a:prstGeom>
          <a:noFill/>
          <a:ln>
            <a:noFill/>
          </a:ln>
        </p:spPr>
      </p:pic>
      <p:sp>
        <p:nvSpPr>
          <p:cNvPr id="1169" name="Google Shape;1169;g3ec80cd3e20_0_915"/>
          <p:cNvSpPr/>
          <p:nvPr/>
        </p:nvSpPr>
        <p:spPr>
          <a:xfrm>
            <a:off x="1685925" y="323850"/>
            <a:ext cx="4953000" cy="266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7FA8"/>
              </a:buClr>
              <a:buSzPts val="1500"/>
              <a:buFont typeface="Arial"/>
              <a:buNone/>
            </a:pPr>
            <a:r>
              <a:rPr b="1" i="0" lang="ru-RU" sz="1500" u="none" cap="none" strike="noStrike">
                <a:solidFill>
                  <a:srgbClr val="2F7FA8"/>
                </a:solidFill>
                <a:latin typeface="Arial"/>
                <a:ea typeface="Arial"/>
                <a:cs typeface="Arial"/>
                <a:sym typeface="Arial"/>
              </a:rPr>
              <a:t>Polityczna sfera / Палітычная сфера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0" name="Google Shape;1170;g3ec80cd3e20_0_915"/>
          <p:cNvSpPr/>
          <p:nvPr/>
        </p:nvSpPr>
        <p:spPr>
          <a:xfrm>
            <a:off x="666750" y="725500"/>
            <a:ext cx="10858500" cy="515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00"/>
              <a:buFont typeface="Arial"/>
              <a:buNone/>
            </a:pPr>
            <a:r>
              <a:rPr b="1" i="0" lang="ru-RU" sz="1800" u="none" cap="none" strike="noStrike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Czy kiedykolwiek słyszał(a) Pan/Pani o Swiatłanie Cichanouskiej, liderce białoruskiej opozycji, która rywalizowała z Aleksandrem Łukaszenką w wyborach prezydenckich w 2020 r.?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1" name="Google Shape;1171;g3ec80cd3e20_0_915"/>
          <p:cNvSpPr/>
          <p:nvPr/>
        </p:nvSpPr>
        <p:spPr>
          <a:xfrm>
            <a:off x="666750" y="1266825"/>
            <a:ext cx="10858500" cy="447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00"/>
              <a:buFont typeface="Arial"/>
              <a:buNone/>
            </a:pPr>
            <a:r>
              <a:rPr b="1" i="0" lang="ru-RU" sz="1800" u="none" cap="none" strike="noStrike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Ці чулі Вы калі-небудзь пра Святлану Ціханоўскую, лідарку беларускай апазіцыі, якая супернічала з Аляксандрам Лукашэнкам на прэзідэнцкіх выбарах 2020 г.?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2" name="Google Shape;1172;g3ec80cd3e20_0_915"/>
          <p:cNvSpPr/>
          <p:nvPr/>
        </p:nvSpPr>
        <p:spPr>
          <a:xfrm>
            <a:off x="666750" y="1895475"/>
            <a:ext cx="9048900" cy="419100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3" name="Google Shape;1173;g3ec80cd3e20_0_915"/>
          <p:cNvSpPr/>
          <p:nvPr/>
        </p:nvSpPr>
        <p:spPr>
          <a:xfrm>
            <a:off x="9715500" y="1895475"/>
            <a:ext cx="1809600" cy="419100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4" name="Google Shape;1174;g3ec80cd3e20_0_915"/>
          <p:cNvSpPr/>
          <p:nvPr/>
        </p:nvSpPr>
        <p:spPr>
          <a:xfrm>
            <a:off x="838200" y="1943100"/>
            <a:ext cx="8705700" cy="162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ru-RU" sz="14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Odpowiedź</a:t>
            </a:r>
            <a:r>
              <a:rPr b="0" i="0" lang="ru-RU" sz="14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 / Адказ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5" name="Google Shape;1175;g3ec80cd3e20_0_915"/>
          <p:cNvSpPr/>
          <p:nvPr/>
        </p:nvSpPr>
        <p:spPr>
          <a:xfrm>
            <a:off x="838200" y="2124075"/>
            <a:ext cx="8705700" cy="133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6" name="Google Shape;1176;g3ec80cd3e20_0_915"/>
          <p:cNvSpPr/>
          <p:nvPr/>
        </p:nvSpPr>
        <p:spPr>
          <a:xfrm>
            <a:off x="9715500" y="1943100"/>
            <a:ext cx="1809600" cy="324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50"/>
              <a:buFont typeface="Arial"/>
              <a:buNone/>
            </a:pPr>
            <a:r>
              <a:rPr b="1" i="0" lang="ru-RU" sz="16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7" name="Google Shape;1177;g3ec80cd3e20_0_915"/>
          <p:cNvSpPr/>
          <p:nvPr/>
        </p:nvSpPr>
        <p:spPr>
          <a:xfrm>
            <a:off x="666750" y="2314575"/>
            <a:ext cx="9048900" cy="13494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8" name="Google Shape;1178;g3ec80cd3e20_0_915"/>
          <p:cNvSpPr/>
          <p:nvPr/>
        </p:nvSpPr>
        <p:spPr>
          <a:xfrm>
            <a:off x="9715500" y="2314575"/>
            <a:ext cx="1809600" cy="13494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9" name="Google Shape;1179;g3ec80cd3e20_0_915"/>
          <p:cNvSpPr/>
          <p:nvPr/>
        </p:nvSpPr>
        <p:spPr>
          <a:xfrm>
            <a:off x="838200" y="2352675"/>
            <a:ext cx="8715300" cy="636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i="0" lang="ru-RU" sz="17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Tak</a:t>
            </a:r>
            <a:r>
              <a:rPr b="0" i="0" lang="ru-RU" sz="17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 / Так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0" name="Google Shape;1180;g3ec80cd3e20_0_915"/>
          <p:cNvSpPr/>
          <p:nvPr/>
        </p:nvSpPr>
        <p:spPr>
          <a:xfrm>
            <a:off x="838200" y="2989263"/>
            <a:ext cx="8715300" cy="636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1" name="Google Shape;1181;g3ec80cd3e20_0_915"/>
          <p:cNvSpPr/>
          <p:nvPr/>
        </p:nvSpPr>
        <p:spPr>
          <a:xfrm>
            <a:off x="9791700" y="2333625"/>
            <a:ext cx="1657500" cy="1311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i="0" lang="ru-RU" sz="1650" u="none" cap="none" strike="noStrike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60,4%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2" name="Google Shape;1182;g3ec80cd3e20_0_915"/>
          <p:cNvSpPr/>
          <p:nvPr/>
        </p:nvSpPr>
        <p:spPr>
          <a:xfrm>
            <a:off x="666750" y="3663950"/>
            <a:ext cx="9048900" cy="13494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3" name="Google Shape;1183;g3ec80cd3e20_0_915"/>
          <p:cNvSpPr/>
          <p:nvPr/>
        </p:nvSpPr>
        <p:spPr>
          <a:xfrm>
            <a:off x="9715500" y="3663950"/>
            <a:ext cx="1809600" cy="13494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4" name="Google Shape;1184;g3ec80cd3e20_0_915"/>
          <p:cNvSpPr/>
          <p:nvPr/>
        </p:nvSpPr>
        <p:spPr>
          <a:xfrm>
            <a:off x="838200" y="3702050"/>
            <a:ext cx="8715300" cy="636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i="0" lang="ru-RU" sz="17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Nie</a:t>
            </a:r>
            <a:r>
              <a:rPr b="0" i="0" lang="ru-RU" sz="17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 / Не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5" name="Google Shape;1185;g3ec80cd3e20_0_915"/>
          <p:cNvSpPr/>
          <p:nvPr/>
        </p:nvSpPr>
        <p:spPr>
          <a:xfrm>
            <a:off x="838200" y="4338638"/>
            <a:ext cx="8715300" cy="636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6" name="Google Shape;1186;g3ec80cd3e20_0_915"/>
          <p:cNvSpPr/>
          <p:nvPr/>
        </p:nvSpPr>
        <p:spPr>
          <a:xfrm>
            <a:off x="9791700" y="3683000"/>
            <a:ext cx="1657500" cy="1311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i="0" lang="ru-RU" sz="1650" u="none" cap="none" strike="noStrike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27,5%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7" name="Google Shape;1187;g3ec80cd3e20_0_915"/>
          <p:cNvSpPr/>
          <p:nvPr/>
        </p:nvSpPr>
        <p:spPr>
          <a:xfrm>
            <a:off x="666750" y="5013325"/>
            <a:ext cx="9048900" cy="13494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8" name="Google Shape;1188;g3ec80cd3e20_0_915"/>
          <p:cNvSpPr/>
          <p:nvPr/>
        </p:nvSpPr>
        <p:spPr>
          <a:xfrm>
            <a:off x="9715500" y="5013325"/>
            <a:ext cx="1809600" cy="13494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9" name="Google Shape;1189;g3ec80cd3e20_0_915"/>
          <p:cNvSpPr/>
          <p:nvPr/>
        </p:nvSpPr>
        <p:spPr>
          <a:xfrm>
            <a:off x="838200" y="5051425"/>
            <a:ext cx="8715300" cy="636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i="0" lang="ru-RU" sz="17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Trudno powiedzieć</a:t>
            </a:r>
            <a:r>
              <a:rPr b="0" i="0" lang="ru-RU" sz="1700" u="none" cap="none" strike="noStrike">
                <a:solidFill>
                  <a:srgbClr val="121F2D"/>
                </a:solidFill>
                <a:latin typeface="Arial"/>
                <a:ea typeface="Arial"/>
                <a:cs typeface="Arial"/>
                <a:sym typeface="Arial"/>
              </a:rPr>
              <a:t> / Цяжка сказаць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0" name="Google Shape;1190;g3ec80cd3e20_0_915"/>
          <p:cNvSpPr/>
          <p:nvPr/>
        </p:nvSpPr>
        <p:spPr>
          <a:xfrm>
            <a:off x="838200" y="5688013"/>
            <a:ext cx="8715300" cy="636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1" name="Google Shape;1191;g3ec80cd3e20_0_915"/>
          <p:cNvSpPr/>
          <p:nvPr/>
        </p:nvSpPr>
        <p:spPr>
          <a:xfrm>
            <a:off x="9791700" y="5032375"/>
            <a:ext cx="1657500" cy="1311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i="0" lang="ru-RU" sz="1650" u="none" cap="none" strike="noStrike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12,0%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2" name="Google Shape;1192;g3ec80cd3e20_0_915"/>
          <p:cNvSpPr/>
          <p:nvPr/>
        </p:nvSpPr>
        <p:spPr>
          <a:xfrm>
            <a:off x="666750" y="6515100"/>
            <a:ext cx="10858500" cy="9600"/>
          </a:xfrm>
          <a:prstGeom prst="rect">
            <a:avLst/>
          </a:prstGeom>
          <a:solidFill>
            <a:srgbClr val="C9DEE9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3" name="Google Shape;1193;g3ec80cd3e20_0_915"/>
          <p:cNvSpPr/>
          <p:nvPr/>
        </p:nvSpPr>
        <p:spPr>
          <a:xfrm>
            <a:off x="666750" y="6562725"/>
            <a:ext cx="7239000" cy="1716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6675"/>
              </a:buClr>
              <a:buSzPts val="1400"/>
              <a:buFont typeface="Arial"/>
              <a:buNone/>
            </a:pPr>
            <a:r>
              <a:rPr b="0" i="0" lang="ru-RU" sz="1400" u="none" cap="none" strike="noStrike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Polityka / Палітыка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4" name="Google Shape;1194;g3ec80cd3e20_0_915"/>
          <p:cNvSpPr/>
          <p:nvPr/>
        </p:nvSpPr>
        <p:spPr>
          <a:xfrm>
            <a:off x="10763250" y="6543675"/>
            <a:ext cx="7620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26675"/>
              </a:buClr>
              <a:buSzPts val="825"/>
              <a:buFont typeface="Arial"/>
              <a:buNone/>
            </a:pPr>
            <a:r>
              <a:rPr b="0" i="0" lang="ru-RU" sz="825" u="none" cap="none" strike="noStrike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24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9" name="Shape 1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" name="Google Shape;1200;p2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1" name="Google Shape;1201;p26"/>
          <p:cNvSpPr/>
          <p:nvPr/>
        </p:nvSpPr>
        <p:spPr>
          <a:xfrm>
            <a:off x="666750" y="257175"/>
            <a:ext cx="857250" cy="39052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02" name="Google Shape;1202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183" y="257175"/>
            <a:ext cx="698384" cy="390525"/>
          </a:xfrm>
          <a:prstGeom prst="rect">
            <a:avLst/>
          </a:prstGeom>
          <a:noFill/>
          <a:ln>
            <a:noFill/>
          </a:ln>
        </p:spPr>
      </p:pic>
      <p:sp>
        <p:nvSpPr>
          <p:cNvPr id="1203" name="Google Shape;1203;p26"/>
          <p:cNvSpPr/>
          <p:nvPr/>
        </p:nvSpPr>
        <p:spPr>
          <a:xfrm>
            <a:off x="1685925" y="323850"/>
            <a:ext cx="4953000" cy="266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7FA8"/>
              </a:buClr>
              <a:buSzPts val="1500"/>
              <a:buFont typeface="Arial"/>
              <a:buNone/>
            </a:pPr>
            <a:r>
              <a:rPr b="1" lang="ru-RU" sz="1500">
                <a:solidFill>
                  <a:srgbClr val="2F7FA8"/>
                </a:solidFill>
                <a:latin typeface="Arial"/>
                <a:ea typeface="Arial"/>
                <a:cs typeface="Arial"/>
                <a:sym typeface="Arial"/>
              </a:rPr>
              <a:t>Polityczna sfera / Палітычная сфера</a:t>
            </a:r>
            <a:endParaRPr/>
          </a:p>
        </p:txBody>
      </p:sp>
      <p:sp>
        <p:nvSpPr>
          <p:cNvPr id="1204" name="Google Shape;1204;p26"/>
          <p:cNvSpPr/>
          <p:nvPr/>
        </p:nvSpPr>
        <p:spPr>
          <a:xfrm>
            <a:off x="666750" y="771525"/>
            <a:ext cx="10858500" cy="409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2025"/>
              <a:buFont typeface="Arial"/>
              <a:buNone/>
            </a:pPr>
            <a:r>
              <a:rPr b="1" lang="ru-RU" sz="18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Jaką politykę powinna prowadzić Polska wobec Białorusi?</a:t>
            </a:r>
            <a:endParaRPr sz="1800"/>
          </a:p>
        </p:txBody>
      </p:sp>
      <p:sp>
        <p:nvSpPr>
          <p:cNvPr id="1205" name="Google Shape;1205;p26"/>
          <p:cNvSpPr/>
          <p:nvPr/>
        </p:nvSpPr>
        <p:spPr>
          <a:xfrm>
            <a:off x="666750" y="1219200"/>
            <a:ext cx="10858500" cy="371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762"/>
              <a:buFont typeface="Arial"/>
              <a:buNone/>
            </a:pPr>
            <a:r>
              <a:rPr b="1" lang="ru-RU" sz="18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Якую палітыку Польшча павінна праводзіць у дачыненні да Беларусі?</a:t>
            </a:r>
            <a:endParaRPr sz="1800"/>
          </a:p>
        </p:txBody>
      </p:sp>
      <p:sp>
        <p:nvSpPr>
          <p:cNvPr id="1206" name="Google Shape;1206;p26"/>
          <p:cNvSpPr/>
          <p:nvPr/>
        </p:nvSpPr>
        <p:spPr>
          <a:xfrm>
            <a:off x="666750" y="1743075"/>
            <a:ext cx="9048750" cy="419100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7" name="Google Shape;1207;p26"/>
          <p:cNvSpPr/>
          <p:nvPr/>
        </p:nvSpPr>
        <p:spPr>
          <a:xfrm>
            <a:off x="9715500" y="1743075"/>
            <a:ext cx="1809750" cy="419100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8" name="Google Shape;1208;p26"/>
          <p:cNvSpPr/>
          <p:nvPr/>
        </p:nvSpPr>
        <p:spPr>
          <a:xfrm>
            <a:off x="838200" y="1790700"/>
            <a:ext cx="8705850" cy="16192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58"/>
              <a:buFont typeface="Arial"/>
              <a:buNone/>
            </a:pPr>
            <a:r>
              <a:rPr b="1" lang="ru-RU" sz="1158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Odpowiedź</a:t>
            </a:r>
            <a:endParaRPr/>
          </a:p>
        </p:txBody>
      </p:sp>
      <p:sp>
        <p:nvSpPr>
          <p:cNvPr id="1209" name="Google Shape;1209;p26"/>
          <p:cNvSpPr/>
          <p:nvPr/>
        </p:nvSpPr>
        <p:spPr>
          <a:xfrm>
            <a:off x="838200" y="1971675"/>
            <a:ext cx="8705850" cy="1333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lang="ru-RU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Адказ</a:t>
            </a:r>
            <a:endParaRPr/>
          </a:p>
        </p:txBody>
      </p:sp>
      <p:sp>
        <p:nvSpPr>
          <p:cNvPr id="1210" name="Google Shape;1210;p26"/>
          <p:cNvSpPr/>
          <p:nvPr/>
        </p:nvSpPr>
        <p:spPr>
          <a:xfrm>
            <a:off x="9715500" y="1790700"/>
            <a:ext cx="1809750" cy="3238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50"/>
              <a:buFont typeface="Arial"/>
              <a:buNone/>
            </a:pPr>
            <a:r>
              <a:rPr b="1" lang="ru-RU" sz="16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%</a:t>
            </a:r>
            <a:endParaRPr/>
          </a:p>
        </p:txBody>
      </p:sp>
      <p:sp>
        <p:nvSpPr>
          <p:cNvPr id="1211" name="Google Shape;1211;p26"/>
          <p:cNvSpPr/>
          <p:nvPr/>
        </p:nvSpPr>
        <p:spPr>
          <a:xfrm>
            <a:off x="666750" y="2162175"/>
            <a:ext cx="9048750" cy="1050131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2" name="Google Shape;1212;p26"/>
          <p:cNvSpPr/>
          <p:nvPr/>
        </p:nvSpPr>
        <p:spPr>
          <a:xfrm>
            <a:off x="9715500" y="2162175"/>
            <a:ext cx="1809750" cy="1050131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3" name="Google Shape;1213;p26"/>
          <p:cNvSpPr/>
          <p:nvPr/>
        </p:nvSpPr>
        <p:spPr>
          <a:xfrm>
            <a:off x="838200" y="2338975"/>
            <a:ext cx="8715300" cy="4869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lang="ru-RU" sz="16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Prowadzić politykę międzynarodowej izolacji i sankcji</a:t>
            </a:r>
            <a:endParaRPr sz="1600"/>
          </a:p>
        </p:txBody>
      </p:sp>
      <p:sp>
        <p:nvSpPr>
          <p:cNvPr id="1214" name="Google Shape;1214;p26"/>
          <p:cNvSpPr/>
          <p:nvPr/>
        </p:nvSpPr>
        <p:spPr>
          <a:xfrm>
            <a:off x="833463" y="2572541"/>
            <a:ext cx="8715300" cy="4869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0" lang="ru-RU" sz="16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Праводзіць палітыку міжнароднай ізаляцыі і санкцый</a:t>
            </a:r>
            <a:endParaRPr sz="1600"/>
          </a:p>
        </p:txBody>
      </p:sp>
      <p:sp>
        <p:nvSpPr>
          <p:cNvPr id="1215" name="Google Shape;1215;p26"/>
          <p:cNvSpPr/>
          <p:nvPr/>
        </p:nvSpPr>
        <p:spPr>
          <a:xfrm>
            <a:off x="9791700" y="2181225"/>
            <a:ext cx="1657350" cy="1012031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lang="ru-RU" sz="165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20,7%</a:t>
            </a:r>
            <a:endParaRPr/>
          </a:p>
        </p:txBody>
      </p:sp>
      <p:sp>
        <p:nvSpPr>
          <p:cNvPr id="1216" name="Google Shape;1216;p26"/>
          <p:cNvSpPr/>
          <p:nvPr/>
        </p:nvSpPr>
        <p:spPr>
          <a:xfrm>
            <a:off x="666750" y="3212306"/>
            <a:ext cx="9048750" cy="1050131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7" name="Google Shape;1217;p26"/>
          <p:cNvSpPr/>
          <p:nvPr/>
        </p:nvSpPr>
        <p:spPr>
          <a:xfrm>
            <a:off x="9715500" y="3212306"/>
            <a:ext cx="1809750" cy="1050131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8" name="Google Shape;1218;p26"/>
          <p:cNvSpPr/>
          <p:nvPr/>
        </p:nvSpPr>
        <p:spPr>
          <a:xfrm>
            <a:off x="838200" y="3250406"/>
            <a:ext cx="8715375" cy="486966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lang="ru-RU" sz="16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Nie rozwijać aktywnie współpracy, lecz utrzymywać relacje z władzami Białorusi w korzystnych gospodarczo obszarach</a:t>
            </a:r>
            <a:endParaRPr sz="1600"/>
          </a:p>
        </p:txBody>
      </p:sp>
      <p:sp>
        <p:nvSpPr>
          <p:cNvPr id="1219" name="Google Shape;1219;p26"/>
          <p:cNvSpPr/>
          <p:nvPr/>
        </p:nvSpPr>
        <p:spPr>
          <a:xfrm>
            <a:off x="838200" y="3737372"/>
            <a:ext cx="8715375" cy="486966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0" lang="ru-RU" sz="16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Не развіваць актыўна супрацоўніцтва, але падтрымліваць адносіны з уладамі Беларусі ў эканамічна выгадных сферах</a:t>
            </a:r>
            <a:endParaRPr sz="1600"/>
          </a:p>
        </p:txBody>
      </p:sp>
      <p:sp>
        <p:nvSpPr>
          <p:cNvPr id="1220" name="Google Shape;1220;p26"/>
          <p:cNvSpPr/>
          <p:nvPr/>
        </p:nvSpPr>
        <p:spPr>
          <a:xfrm>
            <a:off x="9791700" y="3231356"/>
            <a:ext cx="1657350" cy="1012031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lang="ru-RU" sz="165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44,9%</a:t>
            </a:r>
            <a:endParaRPr/>
          </a:p>
        </p:txBody>
      </p:sp>
      <p:sp>
        <p:nvSpPr>
          <p:cNvPr id="1221" name="Google Shape;1221;p26"/>
          <p:cNvSpPr/>
          <p:nvPr/>
        </p:nvSpPr>
        <p:spPr>
          <a:xfrm>
            <a:off x="666750" y="4262438"/>
            <a:ext cx="9048750" cy="1050131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2" name="Google Shape;1222;p26"/>
          <p:cNvSpPr/>
          <p:nvPr/>
        </p:nvSpPr>
        <p:spPr>
          <a:xfrm>
            <a:off x="9715500" y="4262438"/>
            <a:ext cx="1809750" cy="1050131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3" name="Google Shape;1223;p26"/>
          <p:cNvSpPr/>
          <p:nvPr/>
        </p:nvSpPr>
        <p:spPr>
          <a:xfrm>
            <a:off x="838200" y="4450938"/>
            <a:ext cx="8715300" cy="4869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lang="ru-RU" sz="16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Rozwijać z władzami Białorusi szeroką współpracę i partnerstwo</a:t>
            </a:r>
            <a:endParaRPr sz="1600"/>
          </a:p>
        </p:txBody>
      </p:sp>
      <p:sp>
        <p:nvSpPr>
          <p:cNvPr id="1224" name="Google Shape;1224;p26"/>
          <p:cNvSpPr/>
          <p:nvPr/>
        </p:nvSpPr>
        <p:spPr>
          <a:xfrm>
            <a:off x="838238" y="4644067"/>
            <a:ext cx="8715300" cy="4869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0" lang="ru-RU" sz="16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Развіваць з уладамі Беларусі шырокае супрацоўніцтва і партнёрства</a:t>
            </a:r>
            <a:endParaRPr sz="1600"/>
          </a:p>
        </p:txBody>
      </p:sp>
      <p:sp>
        <p:nvSpPr>
          <p:cNvPr id="1225" name="Google Shape;1225;p26"/>
          <p:cNvSpPr/>
          <p:nvPr/>
        </p:nvSpPr>
        <p:spPr>
          <a:xfrm>
            <a:off x="9791700" y="4281488"/>
            <a:ext cx="1657350" cy="1012031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lang="ru-RU" sz="165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11,6%</a:t>
            </a:r>
            <a:endParaRPr/>
          </a:p>
        </p:txBody>
      </p:sp>
      <p:sp>
        <p:nvSpPr>
          <p:cNvPr id="1226" name="Google Shape;1226;p26"/>
          <p:cNvSpPr/>
          <p:nvPr/>
        </p:nvSpPr>
        <p:spPr>
          <a:xfrm>
            <a:off x="666750" y="5312569"/>
            <a:ext cx="9048750" cy="1050131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7" name="Google Shape;1227;p26"/>
          <p:cNvSpPr/>
          <p:nvPr/>
        </p:nvSpPr>
        <p:spPr>
          <a:xfrm>
            <a:off x="9715500" y="5312569"/>
            <a:ext cx="1809750" cy="1050131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8" name="Google Shape;1228;p26"/>
          <p:cNvSpPr/>
          <p:nvPr/>
        </p:nvSpPr>
        <p:spPr>
          <a:xfrm>
            <a:off x="833475" y="5483019"/>
            <a:ext cx="8715300" cy="4869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lang="ru-RU" sz="16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Trudno powiedzieć / odmowa odpowiedzi</a:t>
            </a:r>
            <a:endParaRPr sz="1600"/>
          </a:p>
        </p:txBody>
      </p:sp>
      <p:sp>
        <p:nvSpPr>
          <p:cNvPr id="1229" name="Google Shape;1229;p26"/>
          <p:cNvSpPr/>
          <p:nvPr/>
        </p:nvSpPr>
        <p:spPr>
          <a:xfrm>
            <a:off x="838213" y="5694173"/>
            <a:ext cx="8715300" cy="4869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0" lang="ru-RU" sz="16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Цяжка сказаць / адмова ад адказу</a:t>
            </a:r>
            <a:endParaRPr sz="1600"/>
          </a:p>
        </p:txBody>
      </p:sp>
      <p:sp>
        <p:nvSpPr>
          <p:cNvPr id="1230" name="Google Shape;1230;p26"/>
          <p:cNvSpPr/>
          <p:nvPr/>
        </p:nvSpPr>
        <p:spPr>
          <a:xfrm>
            <a:off x="9791700" y="5331619"/>
            <a:ext cx="1657350" cy="1012031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lang="ru-RU" sz="165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22,8%</a:t>
            </a:r>
            <a:endParaRPr/>
          </a:p>
        </p:txBody>
      </p:sp>
      <p:sp>
        <p:nvSpPr>
          <p:cNvPr id="1231" name="Google Shape;1231;p26"/>
          <p:cNvSpPr/>
          <p:nvPr/>
        </p:nvSpPr>
        <p:spPr>
          <a:xfrm>
            <a:off x="666750" y="6515100"/>
            <a:ext cx="10858500" cy="9525"/>
          </a:xfrm>
          <a:prstGeom prst="rect">
            <a:avLst/>
          </a:prstGeom>
          <a:solidFill>
            <a:srgbClr val="C9DEE9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2" name="Google Shape;1232;p26"/>
          <p:cNvSpPr/>
          <p:nvPr/>
        </p:nvSpPr>
        <p:spPr>
          <a:xfrm>
            <a:off x="666750" y="6562725"/>
            <a:ext cx="72390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675"/>
              </a:buClr>
              <a:buSzPts val="788"/>
              <a:buFont typeface="Arial"/>
              <a:buNone/>
            </a:pPr>
            <a:r>
              <a:rPr b="0" lang="ru-RU" sz="788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Polityka / Палітыка</a:t>
            </a:r>
            <a:endParaRPr/>
          </a:p>
        </p:txBody>
      </p:sp>
      <p:sp>
        <p:nvSpPr>
          <p:cNvPr id="1233" name="Google Shape;1233;p26"/>
          <p:cNvSpPr/>
          <p:nvPr/>
        </p:nvSpPr>
        <p:spPr>
          <a:xfrm>
            <a:off x="10763250" y="6543675"/>
            <a:ext cx="7620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26675"/>
              </a:buClr>
              <a:buSzPts val="825"/>
              <a:buFont typeface="Arial"/>
              <a:buNone/>
            </a:pPr>
            <a:r>
              <a:rPr b="0" lang="ru-RU" sz="825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25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8" name="Shape 1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" name="Google Shape;1239;p2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0" name="Google Shape;1240;p27"/>
          <p:cNvSpPr/>
          <p:nvPr/>
        </p:nvSpPr>
        <p:spPr>
          <a:xfrm>
            <a:off x="666750" y="257175"/>
            <a:ext cx="857250" cy="39052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41" name="Google Shape;1241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183" y="257175"/>
            <a:ext cx="698384" cy="390525"/>
          </a:xfrm>
          <a:prstGeom prst="rect">
            <a:avLst/>
          </a:prstGeom>
          <a:noFill/>
          <a:ln>
            <a:noFill/>
          </a:ln>
        </p:spPr>
      </p:pic>
      <p:sp>
        <p:nvSpPr>
          <p:cNvPr id="1242" name="Google Shape;1242;p27"/>
          <p:cNvSpPr/>
          <p:nvPr/>
        </p:nvSpPr>
        <p:spPr>
          <a:xfrm>
            <a:off x="1685925" y="323850"/>
            <a:ext cx="4953000" cy="266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7FA8"/>
              </a:buClr>
              <a:buSzPts val="1500"/>
              <a:buFont typeface="Arial"/>
              <a:buNone/>
            </a:pPr>
            <a:r>
              <a:rPr b="1" lang="ru-RU" sz="1500">
                <a:solidFill>
                  <a:srgbClr val="2F7FA8"/>
                </a:solidFill>
                <a:latin typeface="Arial"/>
                <a:ea typeface="Arial"/>
                <a:cs typeface="Arial"/>
                <a:sym typeface="Arial"/>
              </a:rPr>
              <a:t>Polityczna sfera / Палітычная сфера</a:t>
            </a:r>
            <a:endParaRPr/>
          </a:p>
        </p:txBody>
      </p:sp>
      <p:sp>
        <p:nvSpPr>
          <p:cNvPr id="1243" name="Google Shape;1243;p27"/>
          <p:cNvSpPr/>
          <p:nvPr/>
        </p:nvSpPr>
        <p:spPr>
          <a:xfrm>
            <a:off x="666750" y="742950"/>
            <a:ext cx="10858500" cy="409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2025"/>
              <a:buFont typeface="Arial"/>
              <a:buNone/>
            </a:pPr>
            <a:r>
              <a:rPr b="1" lang="ru-RU" sz="18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Jaką politykę powinna prowadzić Polska wobec białoruskiej opozycji demokratycznej?</a:t>
            </a:r>
            <a:endParaRPr sz="1800"/>
          </a:p>
        </p:txBody>
      </p:sp>
      <p:sp>
        <p:nvSpPr>
          <p:cNvPr id="1244" name="Google Shape;1244;p27"/>
          <p:cNvSpPr/>
          <p:nvPr/>
        </p:nvSpPr>
        <p:spPr>
          <a:xfrm>
            <a:off x="666750" y="1190650"/>
            <a:ext cx="10858500" cy="3714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762"/>
              <a:buFont typeface="Arial"/>
              <a:buNone/>
            </a:pPr>
            <a:r>
              <a:rPr b="1" lang="ru-RU" sz="18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Якую палітыку Польшча павінна праводзіць у дачыненні да беларускай дэмакратычнай апазіцыі?</a:t>
            </a:r>
            <a:endParaRPr sz="1800"/>
          </a:p>
        </p:txBody>
      </p:sp>
      <p:sp>
        <p:nvSpPr>
          <p:cNvPr id="1245" name="Google Shape;1245;p27"/>
          <p:cNvSpPr/>
          <p:nvPr/>
        </p:nvSpPr>
        <p:spPr>
          <a:xfrm>
            <a:off x="666750" y="1743075"/>
            <a:ext cx="9048750" cy="419100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6" name="Google Shape;1246;p27"/>
          <p:cNvSpPr/>
          <p:nvPr/>
        </p:nvSpPr>
        <p:spPr>
          <a:xfrm>
            <a:off x="9715500" y="1743075"/>
            <a:ext cx="1809750" cy="419100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7" name="Google Shape;1247;p27"/>
          <p:cNvSpPr/>
          <p:nvPr/>
        </p:nvSpPr>
        <p:spPr>
          <a:xfrm>
            <a:off x="838200" y="1790700"/>
            <a:ext cx="8705850" cy="16192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58"/>
              <a:buFont typeface="Arial"/>
              <a:buNone/>
            </a:pPr>
            <a:r>
              <a:rPr b="1" lang="ru-RU" sz="1158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Odpowiedź</a:t>
            </a:r>
            <a:endParaRPr/>
          </a:p>
        </p:txBody>
      </p:sp>
      <p:sp>
        <p:nvSpPr>
          <p:cNvPr id="1248" name="Google Shape;1248;p27"/>
          <p:cNvSpPr/>
          <p:nvPr/>
        </p:nvSpPr>
        <p:spPr>
          <a:xfrm>
            <a:off x="838200" y="1971675"/>
            <a:ext cx="8705850" cy="1333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lang="ru-RU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Адказ</a:t>
            </a:r>
            <a:endParaRPr/>
          </a:p>
        </p:txBody>
      </p:sp>
      <p:sp>
        <p:nvSpPr>
          <p:cNvPr id="1249" name="Google Shape;1249;p27"/>
          <p:cNvSpPr/>
          <p:nvPr/>
        </p:nvSpPr>
        <p:spPr>
          <a:xfrm>
            <a:off x="9715500" y="1790700"/>
            <a:ext cx="1809750" cy="3238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50"/>
              <a:buFont typeface="Arial"/>
              <a:buNone/>
            </a:pPr>
            <a:r>
              <a:rPr b="1" lang="ru-RU" sz="16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%</a:t>
            </a:r>
            <a:endParaRPr/>
          </a:p>
        </p:txBody>
      </p:sp>
      <p:sp>
        <p:nvSpPr>
          <p:cNvPr id="1250" name="Google Shape;1250;p27"/>
          <p:cNvSpPr/>
          <p:nvPr/>
        </p:nvSpPr>
        <p:spPr>
          <a:xfrm>
            <a:off x="666750" y="2162175"/>
            <a:ext cx="9048750" cy="840105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1" name="Google Shape;1251;p27"/>
          <p:cNvSpPr/>
          <p:nvPr/>
        </p:nvSpPr>
        <p:spPr>
          <a:xfrm>
            <a:off x="9715500" y="2162175"/>
            <a:ext cx="1809750" cy="840105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2" name="Google Shape;1252;p27"/>
          <p:cNvSpPr/>
          <p:nvPr/>
        </p:nvSpPr>
        <p:spPr>
          <a:xfrm>
            <a:off x="838200" y="2200275"/>
            <a:ext cx="8715375" cy="381952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lang="ru-RU" sz="14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Nie rozwijać współpracy</a:t>
            </a:r>
            <a:endParaRPr/>
          </a:p>
        </p:txBody>
      </p:sp>
      <p:sp>
        <p:nvSpPr>
          <p:cNvPr id="1253" name="Google Shape;1253;p27"/>
          <p:cNvSpPr/>
          <p:nvPr/>
        </p:nvSpPr>
        <p:spPr>
          <a:xfrm>
            <a:off x="838200" y="2582228"/>
            <a:ext cx="8715375" cy="381952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0" lang="ru-RU" sz="14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Не развіваць супрацоўніцтва</a:t>
            </a:r>
            <a:endParaRPr/>
          </a:p>
        </p:txBody>
      </p:sp>
      <p:sp>
        <p:nvSpPr>
          <p:cNvPr id="1254" name="Google Shape;1254;p27"/>
          <p:cNvSpPr/>
          <p:nvPr/>
        </p:nvSpPr>
        <p:spPr>
          <a:xfrm>
            <a:off x="9791700" y="2181225"/>
            <a:ext cx="1657350" cy="80200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lang="ru-RU" sz="165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10,0%</a:t>
            </a:r>
            <a:endParaRPr/>
          </a:p>
        </p:txBody>
      </p:sp>
      <p:sp>
        <p:nvSpPr>
          <p:cNvPr id="1255" name="Google Shape;1255;p27"/>
          <p:cNvSpPr/>
          <p:nvPr/>
        </p:nvSpPr>
        <p:spPr>
          <a:xfrm>
            <a:off x="666750" y="3002280"/>
            <a:ext cx="9048750" cy="840105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6" name="Google Shape;1256;p27"/>
          <p:cNvSpPr/>
          <p:nvPr/>
        </p:nvSpPr>
        <p:spPr>
          <a:xfrm>
            <a:off x="9715500" y="3002280"/>
            <a:ext cx="1809750" cy="840105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7" name="Google Shape;1257;p27"/>
          <p:cNvSpPr/>
          <p:nvPr/>
        </p:nvSpPr>
        <p:spPr>
          <a:xfrm>
            <a:off x="838200" y="3040380"/>
            <a:ext cx="8715375" cy="381952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lang="ru-RU" sz="14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Rozwijać wyłącznie nieoficjalną i niepubliczną współpracę</a:t>
            </a:r>
            <a:endParaRPr/>
          </a:p>
        </p:txBody>
      </p:sp>
      <p:sp>
        <p:nvSpPr>
          <p:cNvPr id="1258" name="Google Shape;1258;p27"/>
          <p:cNvSpPr/>
          <p:nvPr/>
        </p:nvSpPr>
        <p:spPr>
          <a:xfrm>
            <a:off x="838200" y="3422332"/>
            <a:ext cx="8715375" cy="381952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0" lang="ru-RU" sz="14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Развіваць толькі неафіцыйнае і непублічнае супрацоўніцтва</a:t>
            </a:r>
            <a:endParaRPr/>
          </a:p>
        </p:txBody>
      </p:sp>
      <p:sp>
        <p:nvSpPr>
          <p:cNvPr id="1259" name="Google Shape;1259;p27"/>
          <p:cNvSpPr/>
          <p:nvPr/>
        </p:nvSpPr>
        <p:spPr>
          <a:xfrm>
            <a:off x="9791700" y="3021330"/>
            <a:ext cx="1657350" cy="80200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lang="ru-RU" sz="165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12,9%</a:t>
            </a:r>
            <a:endParaRPr/>
          </a:p>
        </p:txBody>
      </p:sp>
      <p:sp>
        <p:nvSpPr>
          <p:cNvPr id="1260" name="Google Shape;1260;p27"/>
          <p:cNvSpPr/>
          <p:nvPr/>
        </p:nvSpPr>
        <p:spPr>
          <a:xfrm>
            <a:off x="666750" y="3842385"/>
            <a:ext cx="9048750" cy="840105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1" name="Google Shape;1261;p27"/>
          <p:cNvSpPr/>
          <p:nvPr/>
        </p:nvSpPr>
        <p:spPr>
          <a:xfrm>
            <a:off x="9715500" y="3842385"/>
            <a:ext cx="1809750" cy="840105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2" name="Google Shape;1262;p27"/>
          <p:cNvSpPr/>
          <p:nvPr/>
        </p:nvSpPr>
        <p:spPr>
          <a:xfrm>
            <a:off x="838200" y="3880485"/>
            <a:ext cx="8715375" cy="381952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lang="ru-RU" sz="14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Ograniczyć się do oficjalnych spotkań, oświadczeń i podobnych form kontaktu</a:t>
            </a:r>
            <a:endParaRPr/>
          </a:p>
        </p:txBody>
      </p:sp>
      <p:sp>
        <p:nvSpPr>
          <p:cNvPr id="1263" name="Google Shape;1263;p27"/>
          <p:cNvSpPr/>
          <p:nvPr/>
        </p:nvSpPr>
        <p:spPr>
          <a:xfrm>
            <a:off x="838200" y="4262438"/>
            <a:ext cx="8715375" cy="381952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0" lang="ru-RU" sz="14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Абмежавацца афіцыйнымі сустрэчамі, заявамі і падобнымі формамі ўзаемадзеяння</a:t>
            </a:r>
            <a:endParaRPr/>
          </a:p>
        </p:txBody>
      </p:sp>
      <p:sp>
        <p:nvSpPr>
          <p:cNvPr id="1264" name="Google Shape;1264;p27"/>
          <p:cNvSpPr/>
          <p:nvPr/>
        </p:nvSpPr>
        <p:spPr>
          <a:xfrm>
            <a:off x="9791700" y="3861435"/>
            <a:ext cx="1657350" cy="80200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lang="ru-RU" sz="165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24,7%</a:t>
            </a:r>
            <a:endParaRPr/>
          </a:p>
        </p:txBody>
      </p:sp>
      <p:sp>
        <p:nvSpPr>
          <p:cNvPr id="1265" name="Google Shape;1265;p27"/>
          <p:cNvSpPr/>
          <p:nvPr/>
        </p:nvSpPr>
        <p:spPr>
          <a:xfrm>
            <a:off x="666750" y="4682490"/>
            <a:ext cx="9048750" cy="840105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6" name="Google Shape;1266;p27"/>
          <p:cNvSpPr/>
          <p:nvPr/>
        </p:nvSpPr>
        <p:spPr>
          <a:xfrm>
            <a:off x="9715500" y="4682490"/>
            <a:ext cx="1809750" cy="840105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7" name="Google Shape;1267;p27"/>
          <p:cNvSpPr/>
          <p:nvPr/>
        </p:nvSpPr>
        <p:spPr>
          <a:xfrm>
            <a:off x="838200" y="4720590"/>
            <a:ext cx="8715375" cy="381953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lang="ru-RU" sz="14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Rozwijać publiczną, wszechstronną współpracę i udzielać wsparcia na szczeblu oficjalnym</a:t>
            </a:r>
            <a:endParaRPr/>
          </a:p>
        </p:txBody>
      </p:sp>
      <p:sp>
        <p:nvSpPr>
          <p:cNvPr id="1268" name="Google Shape;1268;p27"/>
          <p:cNvSpPr/>
          <p:nvPr/>
        </p:nvSpPr>
        <p:spPr>
          <a:xfrm>
            <a:off x="838200" y="5102543"/>
            <a:ext cx="8715375" cy="381953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0" lang="ru-RU" sz="14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Развіваць публічнае, усебаковае супрацоўніцтва і аказваць падтрымку на афіцыйным узроўні</a:t>
            </a:r>
            <a:endParaRPr/>
          </a:p>
        </p:txBody>
      </p:sp>
      <p:sp>
        <p:nvSpPr>
          <p:cNvPr id="1269" name="Google Shape;1269;p27"/>
          <p:cNvSpPr/>
          <p:nvPr/>
        </p:nvSpPr>
        <p:spPr>
          <a:xfrm>
            <a:off x="9791700" y="4701540"/>
            <a:ext cx="1657350" cy="80200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lang="ru-RU" sz="165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31,7%</a:t>
            </a:r>
            <a:endParaRPr/>
          </a:p>
        </p:txBody>
      </p:sp>
      <p:sp>
        <p:nvSpPr>
          <p:cNvPr id="1270" name="Google Shape;1270;p27"/>
          <p:cNvSpPr/>
          <p:nvPr/>
        </p:nvSpPr>
        <p:spPr>
          <a:xfrm>
            <a:off x="666750" y="5522595"/>
            <a:ext cx="9048750" cy="840105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1" name="Google Shape;1271;p27"/>
          <p:cNvSpPr/>
          <p:nvPr/>
        </p:nvSpPr>
        <p:spPr>
          <a:xfrm>
            <a:off x="9715500" y="5522595"/>
            <a:ext cx="1809750" cy="840105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2" name="Google Shape;1272;p27"/>
          <p:cNvSpPr/>
          <p:nvPr/>
        </p:nvSpPr>
        <p:spPr>
          <a:xfrm>
            <a:off x="838200" y="5560695"/>
            <a:ext cx="8715375" cy="381953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lang="ru-RU" sz="14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Trudno powiedzieć / odmowa odpowiedzi</a:t>
            </a:r>
            <a:endParaRPr/>
          </a:p>
        </p:txBody>
      </p:sp>
      <p:sp>
        <p:nvSpPr>
          <p:cNvPr id="1273" name="Google Shape;1273;p27"/>
          <p:cNvSpPr/>
          <p:nvPr/>
        </p:nvSpPr>
        <p:spPr>
          <a:xfrm>
            <a:off x="838200" y="5942648"/>
            <a:ext cx="8715375" cy="381953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0" lang="ru-RU" sz="14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Цяжка сказаць / адмова ад адказу</a:t>
            </a:r>
            <a:endParaRPr/>
          </a:p>
        </p:txBody>
      </p:sp>
      <p:sp>
        <p:nvSpPr>
          <p:cNvPr id="1274" name="Google Shape;1274;p27"/>
          <p:cNvSpPr/>
          <p:nvPr/>
        </p:nvSpPr>
        <p:spPr>
          <a:xfrm>
            <a:off x="9791700" y="5541645"/>
            <a:ext cx="1657350" cy="80200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lang="ru-RU" sz="165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20,7%</a:t>
            </a:r>
            <a:endParaRPr/>
          </a:p>
        </p:txBody>
      </p:sp>
      <p:sp>
        <p:nvSpPr>
          <p:cNvPr id="1275" name="Google Shape;1275;p27"/>
          <p:cNvSpPr/>
          <p:nvPr/>
        </p:nvSpPr>
        <p:spPr>
          <a:xfrm>
            <a:off x="666750" y="6515100"/>
            <a:ext cx="10858500" cy="9525"/>
          </a:xfrm>
          <a:prstGeom prst="rect">
            <a:avLst/>
          </a:prstGeom>
          <a:solidFill>
            <a:srgbClr val="C9DEE9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6" name="Google Shape;1276;p27"/>
          <p:cNvSpPr/>
          <p:nvPr/>
        </p:nvSpPr>
        <p:spPr>
          <a:xfrm>
            <a:off x="666750" y="6562725"/>
            <a:ext cx="72390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675"/>
              </a:buClr>
              <a:buSzPts val="1400"/>
              <a:buFont typeface="Arial"/>
              <a:buNone/>
            </a:pPr>
            <a:r>
              <a:rPr b="0" lang="ru-RU" sz="1400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Polityka / Палітыка</a:t>
            </a:r>
            <a:endParaRPr/>
          </a:p>
        </p:txBody>
      </p:sp>
      <p:sp>
        <p:nvSpPr>
          <p:cNvPr id="1277" name="Google Shape;1277;p27"/>
          <p:cNvSpPr/>
          <p:nvPr/>
        </p:nvSpPr>
        <p:spPr>
          <a:xfrm>
            <a:off x="10763250" y="6543675"/>
            <a:ext cx="7620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26675"/>
              </a:buClr>
              <a:buSzPts val="825"/>
              <a:buFont typeface="Arial"/>
              <a:buNone/>
            </a:pPr>
            <a:r>
              <a:rPr b="0" lang="ru-RU" sz="825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26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2" name="Shape 1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3" name="Google Shape;1283;p28"/>
          <p:cNvSpPr/>
          <p:nvPr/>
        </p:nvSpPr>
        <p:spPr>
          <a:xfrm>
            <a:off x="0" y="-242050"/>
            <a:ext cx="12192000" cy="6858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4" name="Google Shape;1284;p28"/>
          <p:cNvSpPr/>
          <p:nvPr/>
        </p:nvSpPr>
        <p:spPr>
          <a:xfrm>
            <a:off x="666750" y="257175"/>
            <a:ext cx="857250" cy="39052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85" name="Google Shape;128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183" y="257175"/>
            <a:ext cx="698384" cy="390525"/>
          </a:xfrm>
          <a:prstGeom prst="rect">
            <a:avLst/>
          </a:prstGeom>
          <a:noFill/>
          <a:ln>
            <a:noFill/>
          </a:ln>
        </p:spPr>
      </p:pic>
      <p:sp>
        <p:nvSpPr>
          <p:cNvPr id="1286" name="Google Shape;1286;p28"/>
          <p:cNvSpPr/>
          <p:nvPr/>
        </p:nvSpPr>
        <p:spPr>
          <a:xfrm>
            <a:off x="1685925" y="323850"/>
            <a:ext cx="4953000" cy="266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7FA8"/>
              </a:buClr>
              <a:buSzPts val="1500"/>
              <a:buFont typeface="Arial"/>
              <a:buNone/>
            </a:pPr>
            <a:r>
              <a:rPr b="1" lang="ru-RU" sz="1500">
                <a:solidFill>
                  <a:srgbClr val="2F7FA8"/>
                </a:solidFill>
                <a:latin typeface="Arial"/>
                <a:ea typeface="Arial"/>
                <a:cs typeface="Arial"/>
                <a:sym typeface="Arial"/>
              </a:rPr>
              <a:t>Polityczna sfera / Палітычная сфера</a:t>
            </a:r>
            <a:endParaRPr/>
          </a:p>
        </p:txBody>
      </p:sp>
      <p:sp>
        <p:nvSpPr>
          <p:cNvPr id="1287" name="Google Shape;1287;p28"/>
          <p:cNvSpPr/>
          <p:nvPr/>
        </p:nvSpPr>
        <p:spPr>
          <a:xfrm>
            <a:off x="666750" y="876300"/>
            <a:ext cx="10858500" cy="4762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00"/>
              <a:buFont typeface="Arial"/>
              <a:buNone/>
            </a:pPr>
            <a:r>
              <a:rPr b="1" lang="ru-RU" sz="18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Jeśli uważa Pan/Pani, że nie należy rozwijać kontaktów z białoruską opozycją demokratyczną, dlaczego?</a:t>
            </a:r>
            <a:endParaRPr sz="1800"/>
          </a:p>
        </p:txBody>
      </p:sp>
      <p:sp>
        <p:nvSpPr>
          <p:cNvPr id="1288" name="Google Shape;1288;p28"/>
          <p:cNvSpPr/>
          <p:nvPr/>
        </p:nvSpPr>
        <p:spPr>
          <a:xfrm>
            <a:off x="666750" y="1424912"/>
            <a:ext cx="10858500" cy="4383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00"/>
              <a:buFont typeface="Arial"/>
              <a:buNone/>
            </a:pPr>
            <a:r>
              <a:rPr b="1" lang="ru-RU" sz="18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Калі Вы лічыце, што не варта развіваць кантакты з беларускай дэмакратычнай апазіцыяй, чаму?</a:t>
            </a:r>
            <a:endParaRPr sz="1800"/>
          </a:p>
        </p:txBody>
      </p:sp>
      <p:sp>
        <p:nvSpPr>
          <p:cNvPr id="1289" name="Google Shape;1289;p28"/>
          <p:cNvSpPr/>
          <p:nvPr/>
        </p:nvSpPr>
        <p:spPr>
          <a:xfrm>
            <a:off x="666750" y="2024900"/>
            <a:ext cx="9048900" cy="419100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0" name="Google Shape;1290;p28"/>
          <p:cNvSpPr/>
          <p:nvPr/>
        </p:nvSpPr>
        <p:spPr>
          <a:xfrm>
            <a:off x="9715500" y="2024900"/>
            <a:ext cx="1809600" cy="419100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1" name="Google Shape;1291;p28"/>
          <p:cNvSpPr/>
          <p:nvPr/>
        </p:nvSpPr>
        <p:spPr>
          <a:xfrm>
            <a:off x="838200" y="2072525"/>
            <a:ext cx="8705700" cy="162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94"/>
              <a:buFont typeface="Arial"/>
              <a:buNone/>
            </a:pPr>
            <a:r>
              <a:rPr b="1" lang="ru-RU" sz="1094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Odpowiedź</a:t>
            </a:r>
            <a:endParaRPr/>
          </a:p>
        </p:txBody>
      </p:sp>
      <p:sp>
        <p:nvSpPr>
          <p:cNvPr id="1292" name="Google Shape;1292;p28"/>
          <p:cNvSpPr/>
          <p:nvPr/>
        </p:nvSpPr>
        <p:spPr>
          <a:xfrm>
            <a:off x="838200" y="2253500"/>
            <a:ext cx="8705700" cy="133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lang="ru-RU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Адказ</a:t>
            </a:r>
            <a:endParaRPr/>
          </a:p>
        </p:txBody>
      </p:sp>
      <p:sp>
        <p:nvSpPr>
          <p:cNvPr id="1293" name="Google Shape;1293;p28"/>
          <p:cNvSpPr/>
          <p:nvPr/>
        </p:nvSpPr>
        <p:spPr>
          <a:xfrm>
            <a:off x="9715500" y="2072525"/>
            <a:ext cx="1809600" cy="3240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50"/>
              <a:buFont typeface="Arial"/>
              <a:buNone/>
            </a:pPr>
            <a:r>
              <a:rPr b="1" lang="ru-RU" sz="16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%</a:t>
            </a:r>
            <a:endParaRPr/>
          </a:p>
        </p:txBody>
      </p:sp>
      <p:sp>
        <p:nvSpPr>
          <p:cNvPr id="1294" name="Google Shape;1294;p28"/>
          <p:cNvSpPr/>
          <p:nvPr/>
        </p:nvSpPr>
        <p:spPr>
          <a:xfrm>
            <a:off x="666750" y="2444000"/>
            <a:ext cx="9048900" cy="9192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5" name="Google Shape;1295;p28"/>
          <p:cNvSpPr/>
          <p:nvPr/>
        </p:nvSpPr>
        <p:spPr>
          <a:xfrm>
            <a:off x="9715500" y="2444000"/>
            <a:ext cx="1809600" cy="9192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6" name="Google Shape;1296;p28"/>
          <p:cNvSpPr/>
          <p:nvPr/>
        </p:nvSpPr>
        <p:spPr>
          <a:xfrm>
            <a:off x="838200" y="2482100"/>
            <a:ext cx="8715300" cy="421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lang="ru-RU" sz="14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Ponieważ białoruska opozycja jest słaba i na nic nie wpływa</a:t>
            </a:r>
            <a:endParaRPr/>
          </a:p>
        </p:txBody>
      </p:sp>
      <p:sp>
        <p:nvSpPr>
          <p:cNvPr id="1297" name="Google Shape;1297;p28"/>
          <p:cNvSpPr/>
          <p:nvPr/>
        </p:nvSpPr>
        <p:spPr>
          <a:xfrm>
            <a:off x="838200" y="2903581"/>
            <a:ext cx="8715300" cy="421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0" lang="ru-RU" sz="14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Таму што беларуская апазіцыя слабая і ні на што не ўплывае</a:t>
            </a:r>
            <a:endParaRPr/>
          </a:p>
        </p:txBody>
      </p:sp>
      <p:sp>
        <p:nvSpPr>
          <p:cNvPr id="1298" name="Google Shape;1298;p28"/>
          <p:cNvSpPr/>
          <p:nvPr/>
        </p:nvSpPr>
        <p:spPr>
          <a:xfrm>
            <a:off x="9791700" y="2463050"/>
            <a:ext cx="1657500" cy="8811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lang="ru-RU" sz="165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16,8%</a:t>
            </a:r>
            <a:endParaRPr/>
          </a:p>
        </p:txBody>
      </p:sp>
      <p:sp>
        <p:nvSpPr>
          <p:cNvPr id="1299" name="Google Shape;1299;p28"/>
          <p:cNvSpPr/>
          <p:nvPr/>
        </p:nvSpPr>
        <p:spPr>
          <a:xfrm>
            <a:off x="666750" y="3363163"/>
            <a:ext cx="9048900" cy="9192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0" name="Google Shape;1300;p28"/>
          <p:cNvSpPr/>
          <p:nvPr/>
        </p:nvSpPr>
        <p:spPr>
          <a:xfrm>
            <a:off x="9715500" y="3363163"/>
            <a:ext cx="1809600" cy="9192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1" name="Google Shape;1301;p28"/>
          <p:cNvSpPr/>
          <p:nvPr/>
        </p:nvSpPr>
        <p:spPr>
          <a:xfrm>
            <a:off x="838200" y="3401263"/>
            <a:ext cx="8715300" cy="421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lang="ru-RU" sz="14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Ponieważ mogłoby to wywołać negatywną reakcję władz Białorusi i dalsze pogorszenie relacji między państwami</a:t>
            </a:r>
            <a:endParaRPr/>
          </a:p>
        </p:txBody>
      </p:sp>
      <p:sp>
        <p:nvSpPr>
          <p:cNvPr id="1302" name="Google Shape;1302;p28"/>
          <p:cNvSpPr/>
          <p:nvPr/>
        </p:nvSpPr>
        <p:spPr>
          <a:xfrm>
            <a:off x="838200" y="3822745"/>
            <a:ext cx="8715300" cy="421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0" lang="ru-RU" sz="14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Таму што гэта магло б выклікаць адмоўную рэакцыю ўладаў Беларусі і далейшае пагаршэнне адносін паміж дзяржавамі</a:t>
            </a:r>
            <a:endParaRPr/>
          </a:p>
        </p:txBody>
      </p:sp>
      <p:sp>
        <p:nvSpPr>
          <p:cNvPr id="1303" name="Google Shape;1303;p28"/>
          <p:cNvSpPr/>
          <p:nvPr/>
        </p:nvSpPr>
        <p:spPr>
          <a:xfrm>
            <a:off x="9791700" y="3382213"/>
            <a:ext cx="1657500" cy="8811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lang="ru-RU" sz="165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23,8%</a:t>
            </a:r>
            <a:endParaRPr/>
          </a:p>
        </p:txBody>
      </p:sp>
      <p:sp>
        <p:nvSpPr>
          <p:cNvPr id="1304" name="Google Shape;1304;p28"/>
          <p:cNvSpPr/>
          <p:nvPr/>
        </p:nvSpPr>
        <p:spPr>
          <a:xfrm>
            <a:off x="666750" y="4282325"/>
            <a:ext cx="9048900" cy="9192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5" name="Google Shape;1305;p28"/>
          <p:cNvSpPr/>
          <p:nvPr/>
        </p:nvSpPr>
        <p:spPr>
          <a:xfrm>
            <a:off x="9715500" y="4282325"/>
            <a:ext cx="1809600" cy="919200"/>
          </a:xfrm>
          <a:prstGeom prst="rect">
            <a:avLst/>
          </a:prstGeom>
          <a:solidFill>
            <a:srgbClr val="E7F2F8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6" name="Google Shape;1306;p28"/>
          <p:cNvSpPr/>
          <p:nvPr/>
        </p:nvSpPr>
        <p:spPr>
          <a:xfrm>
            <a:off x="838200" y="4320425"/>
            <a:ext cx="8715300" cy="421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lang="ru-RU" sz="14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Ponieważ nie wiadomo, w jakim stopniu opozycja demokratyczna znajduje się pod wpływem Rosji</a:t>
            </a:r>
            <a:endParaRPr/>
          </a:p>
        </p:txBody>
      </p:sp>
      <p:sp>
        <p:nvSpPr>
          <p:cNvPr id="1307" name="Google Shape;1307;p28"/>
          <p:cNvSpPr/>
          <p:nvPr/>
        </p:nvSpPr>
        <p:spPr>
          <a:xfrm>
            <a:off x="838200" y="4741907"/>
            <a:ext cx="8715300" cy="421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0" lang="ru-RU" sz="14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Таму што незразумела, наколькі дэмакратычная апазіцыя знаходзіцца пад уплывам Расіі</a:t>
            </a:r>
            <a:endParaRPr/>
          </a:p>
        </p:txBody>
      </p:sp>
      <p:sp>
        <p:nvSpPr>
          <p:cNvPr id="1308" name="Google Shape;1308;p28"/>
          <p:cNvSpPr/>
          <p:nvPr/>
        </p:nvSpPr>
        <p:spPr>
          <a:xfrm>
            <a:off x="9791700" y="4301375"/>
            <a:ext cx="1657500" cy="8811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lang="ru-RU" sz="165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46,5%</a:t>
            </a:r>
            <a:endParaRPr/>
          </a:p>
        </p:txBody>
      </p:sp>
      <p:sp>
        <p:nvSpPr>
          <p:cNvPr id="1309" name="Google Shape;1309;p28"/>
          <p:cNvSpPr/>
          <p:nvPr/>
        </p:nvSpPr>
        <p:spPr>
          <a:xfrm>
            <a:off x="666750" y="5201488"/>
            <a:ext cx="9048900" cy="9192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0" name="Google Shape;1310;p28"/>
          <p:cNvSpPr/>
          <p:nvPr/>
        </p:nvSpPr>
        <p:spPr>
          <a:xfrm>
            <a:off x="9715500" y="5201488"/>
            <a:ext cx="1809600" cy="919200"/>
          </a:xfrm>
          <a:prstGeom prst="rect">
            <a:avLst/>
          </a:prstGeom>
          <a:solidFill>
            <a:srgbClr val="F5F9FC"/>
          </a:solidFill>
          <a:ln cap="flat" cmpd="sng" w="9525">
            <a:solidFill>
              <a:srgbClr val="C9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1" name="Google Shape;1311;p28"/>
          <p:cNvSpPr/>
          <p:nvPr/>
        </p:nvSpPr>
        <p:spPr>
          <a:xfrm>
            <a:off x="838200" y="5239588"/>
            <a:ext cx="8715300" cy="421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1" lang="ru-RU" sz="14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Trudno powiedzieć</a:t>
            </a:r>
            <a:endParaRPr/>
          </a:p>
        </p:txBody>
      </p:sp>
      <p:sp>
        <p:nvSpPr>
          <p:cNvPr id="1312" name="Google Shape;1312;p28"/>
          <p:cNvSpPr/>
          <p:nvPr/>
        </p:nvSpPr>
        <p:spPr>
          <a:xfrm>
            <a:off x="838200" y="5661070"/>
            <a:ext cx="8715300" cy="421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400"/>
              <a:buFont typeface="Arial"/>
              <a:buNone/>
            </a:pPr>
            <a:r>
              <a:rPr b="0" lang="ru-RU" sz="140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Цяжка сказаць</a:t>
            </a:r>
            <a:endParaRPr/>
          </a:p>
        </p:txBody>
      </p:sp>
      <p:sp>
        <p:nvSpPr>
          <p:cNvPr id="1313" name="Google Shape;1313;p28"/>
          <p:cNvSpPr/>
          <p:nvPr/>
        </p:nvSpPr>
        <p:spPr>
          <a:xfrm>
            <a:off x="9791700" y="5220538"/>
            <a:ext cx="1657500" cy="8811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03141"/>
              </a:buClr>
              <a:buSzPts val="1650"/>
              <a:buFont typeface="Arial"/>
              <a:buNone/>
            </a:pPr>
            <a:r>
              <a:rPr b="1" lang="ru-RU" sz="1650">
                <a:solidFill>
                  <a:srgbClr val="203141"/>
                </a:solidFill>
                <a:latin typeface="Arial"/>
                <a:ea typeface="Arial"/>
                <a:cs typeface="Arial"/>
                <a:sym typeface="Arial"/>
              </a:rPr>
              <a:t>12,9%</a:t>
            </a:r>
            <a:endParaRPr/>
          </a:p>
        </p:txBody>
      </p:sp>
      <p:sp>
        <p:nvSpPr>
          <p:cNvPr id="1314" name="Google Shape;1314;p28"/>
          <p:cNvSpPr/>
          <p:nvPr/>
        </p:nvSpPr>
        <p:spPr>
          <a:xfrm>
            <a:off x="666750" y="6515100"/>
            <a:ext cx="10858500" cy="9525"/>
          </a:xfrm>
          <a:prstGeom prst="rect">
            <a:avLst/>
          </a:prstGeom>
          <a:solidFill>
            <a:srgbClr val="C9DEE9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5" name="Google Shape;1315;p28"/>
          <p:cNvSpPr/>
          <p:nvPr/>
        </p:nvSpPr>
        <p:spPr>
          <a:xfrm>
            <a:off x="666750" y="6562725"/>
            <a:ext cx="7239000" cy="1714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26675"/>
              </a:buClr>
              <a:buSzPts val="788"/>
              <a:buFont typeface="Arial"/>
              <a:buNone/>
            </a:pPr>
            <a:r>
              <a:rPr b="0" lang="ru-RU" sz="788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Polityka / Палітыка</a:t>
            </a:r>
            <a:endParaRPr/>
          </a:p>
        </p:txBody>
      </p:sp>
      <p:sp>
        <p:nvSpPr>
          <p:cNvPr id="1316" name="Google Shape;1316;p28"/>
          <p:cNvSpPr/>
          <p:nvPr/>
        </p:nvSpPr>
        <p:spPr>
          <a:xfrm>
            <a:off x="10763250" y="6543675"/>
            <a:ext cx="7620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26675"/>
              </a:buClr>
              <a:buSzPts val="825"/>
              <a:buFont typeface="Arial"/>
              <a:buNone/>
            </a:pPr>
            <a:r>
              <a:rPr b="0" lang="ru-RU" sz="825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27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321" name="Shape 1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2" name="Google Shape;1322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183" y="257175"/>
            <a:ext cx="698384" cy="390525"/>
          </a:xfrm>
          <a:prstGeom prst="rect">
            <a:avLst/>
          </a:prstGeom>
          <a:noFill/>
          <a:ln>
            <a:noFill/>
          </a:ln>
        </p:spPr>
      </p:pic>
      <p:sp>
        <p:nvSpPr>
          <p:cNvPr id="1323" name="Google Shape;1323;p29"/>
          <p:cNvSpPr/>
          <p:nvPr/>
        </p:nvSpPr>
        <p:spPr>
          <a:xfrm>
            <a:off x="1685925" y="323850"/>
            <a:ext cx="4953000" cy="2667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500">
                <a:solidFill>
                  <a:srgbClr val="2F7FA8"/>
                </a:solidFill>
                <a:latin typeface="Arial"/>
                <a:ea typeface="Arial"/>
                <a:cs typeface="Arial"/>
                <a:sym typeface="Arial"/>
              </a:rPr>
              <a:t>Polityczna sfera / Палітычная сфера</a:t>
            </a:r>
            <a:endParaRPr/>
          </a:p>
        </p:txBody>
      </p:sp>
      <p:sp>
        <p:nvSpPr>
          <p:cNvPr id="1324" name="Google Shape;1324;p29"/>
          <p:cNvSpPr/>
          <p:nvPr/>
        </p:nvSpPr>
        <p:spPr>
          <a:xfrm>
            <a:off x="666750" y="790575"/>
            <a:ext cx="10858500" cy="3429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141F2D"/>
                </a:solidFill>
                <a:latin typeface="Arial"/>
                <a:ea typeface="Arial"/>
                <a:cs typeface="Arial"/>
                <a:sym typeface="Arial"/>
              </a:rPr>
              <a:t>Jak Polska powinna postępować z migracją zarobkową z Białorusi?</a:t>
            </a:r>
            <a:endParaRPr sz="1800"/>
          </a:p>
        </p:txBody>
      </p:sp>
      <p:sp>
        <p:nvSpPr>
          <p:cNvPr id="1325" name="Google Shape;1325;p29"/>
          <p:cNvSpPr/>
          <p:nvPr/>
        </p:nvSpPr>
        <p:spPr>
          <a:xfrm>
            <a:off x="666750" y="1143000"/>
            <a:ext cx="10858500" cy="3333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141F2D"/>
                </a:solidFill>
                <a:latin typeface="Arial"/>
                <a:ea typeface="Arial"/>
                <a:cs typeface="Arial"/>
                <a:sym typeface="Arial"/>
              </a:rPr>
              <a:t>Як Польшча павінна паступаць з працоўнай міграцыяй з Беларусі?</a:t>
            </a:r>
            <a:endParaRPr sz="1800"/>
          </a:p>
        </p:txBody>
      </p:sp>
      <p:sp>
        <p:nvSpPr>
          <p:cNvPr id="1326" name="Google Shape;1326;p29"/>
          <p:cNvSpPr/>
          <p:nvPr/>
        </p:nvSpPr>
        <p:spPr>
          <a:xfrm>
            <a:off x="666750" y="1695450"/>
            <a:ext cx="5857875" cy="523875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7" name="Google Shape;1327;p29"/>
          <p:cNvSpPr/>
          <p:nvPr/>
        </p:nvSpPr>
        <p:spPr>
          <a:xfrm>
            <a:off x="809625" y="1733550"/>
            <a:ext cx="5572125" cy="21907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3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Odpowiedź</a:t>
            </a:r>
            <a:endParaRPr/>
          </a:p>
        </p:txBody>
      </p:sp>
      <p:sp>
        <p:nvSpPr>
          <p:cNvPr id="1328" name="Google Shape;1328;p29"/>
          <p:cNvSpPr/>
          <p:nvPr/>
        </p:nvSpPr>
        <p:spPr>
          <a:xfrm>
            <a:off x="809625" y="1962150"/>
            <a:ext cx="5572125" cy="190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Адказ</a:t>
            </a:r>
            <a:endParaRPr/>
          </a:p>
        </p:txBody>
      </p:sp>
      <p:sp>
        <p:nvSpPr>
          <p:cNvPr id="1329" name="Google Shape;1329;p29"/>
          <p:cNvSpPr/>
          <p:nvPr/>
        </p:nvSpPr>
        <p:spPr>
          <a:xfrm>
            <a:off x="6524625" y="1695450"/>
            <a:ext cx="1666875" cy="523875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0" name="Google Shape;1330;p29"/>
          <p:cNvSpPr/>
          <p:nvPr/>
        </p:nvSpPr>
        <p:spPr>
          <a:xfrm>
            <a:off x="6562725" y="1724025"/>
            <a:ext cx="1590675" cy="46672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Polska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Польшча</a:t>
            </a:r>
            <a:endParaRPr/>
          </a:p>
        </p:txBody>
      </p:sp>
      <p:sp>
        <p:nvSpPr>
          <p:cNvPr id="1331" name="Google Shape;1331;p29"/>
          <p:cNvSpPr/>
          <p:nvPr/>
        </p:nvSpPr>
        <p:spPr>
          <a:xfrm>
            <a:off x="8191500" y="1695450"/>
            <a:ext cx="1666875" cy="523875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2" name="Google Shape;1332;p29"/>
          <p:cNvSpPr/>
          <p:nvPr/>
        </p:nvSpPr>
        <p:spPr>
          <a:xfrm>
            <a:off x="8229600" y="1724025"/>
            <a:ext cx="1590675" cy="46672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Litwa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Літва</a:t>
            </a:r>
            <a:endParaRPr/>
          </a:p>
        </p:txBody>
      </p:sp>
      <p:sp>
        <p:nvSpPr>
          <p:cNvPr id="1333" name="Google Shape;1333;p29"/>
          <p:cNvSpPr/>
          <p:nvPr/>
        </p:nvSpPr>
        <p:spPr>
          <a:xfrm>
            <a:off x="9858375" y="1695450"/>
            <a:ext cx="1666875" cy="523875"/>
          </a:xfrm>
          <a:prstGeom prst="rect">
            <a:avLst/>
          </a:prstGeom>
          <a:solidFill>
            <a:srgbClr val="2F7FA8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4" name="Google Shape;1334;p29"/>
          <p:cNvSpPr/>
          <p:nvPr/>
        </p:nvSpPr>
        <p:spPr>
          <a:xfrm>
            <a:off x="9896475" y="1724025"/>
            <a:ext cx="1590675" cy="466725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Łotwa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Латвія</a:t>
            </a:r>
            <a:endParaRPr/>
          </a:p>
        </p:txBody>
      </p:sp>
      <p:sp>
        <p:nvSpPr>
          <p:cNvPr id="1335" name="Google Shape;1335;p29"/>
          <p:cNvSpPr/>
          <p:nvPr/>
        </p:nvSpPr>
        <p:spPr>
          <a:xfrm>
            <a:off x="666750" y="2219325"/>
            <a:ext cx="5857875" cy="819150"/>
          </a:xfrm>
          <a:prstGeom prst="rect">
            <a:avLst/>
          </a:prstGeom>
          <a:solidFill>
            <a:srgbClr val="DDEEF6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6" name="Google Shape;1336;p29"/>
          <p:cNvSpPr/>
          <p:nvPr/>
        </p:nvSpPr>
        <p:spPr>
          <a:xfrm>
            <a:off x="800100" y="2247900"/>
            <a:ext cx="5591175" cy="3619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3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Dążyć do ograniczenia obecnej liczby migrantów zarobkowych z Białorusi</a:t>
            </a:r>
            <a:endParaRPr/>
          </a:p>
        </p:txBody>
      </p:sp>
      <p:sp>
        <p:nvSpPr>
          <p:cNvPr id="1337" name="Google Shape;1337;p29"/>
          <p:cNvSpPr/>
          <p:nvPr/>
        </p:nvSpPr>
        <p:spPr>
          <a:xfrm>
            <a:off x="800100" y="2628900"/>
            <a:ext cx="5591175" cy="3619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13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Імкнуцца скараціць цяперашнюю колькасць працоўных мігрантаў з Беларусі</a:t>
            </a:r>
            <a:endParaRPr/>
          </a:p>
        </p:txBody>
      </p:sp>
      <p:sp>
        <p:nvSpPr>
          <p:cNvPr id="1338" name="Google Shape;1338;p29"/>
          <p:cNvSpPr/>
          <p:nvPr/>
        </p:nvSpPr>
        <p:spPr>
          <a:xfrm>
            <a:off x="6524625" y="2219325"/>
            <a:ext cx="1666875" cy="819150"/>
          </a:xfrm>
          <a:prstGeom prst="rect">
            <a:avLst/>
          </a:prstGeom>
          <a:solidFill>
            <a:srgbClr val="DDEEF6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9" name="Google Shape;1339;p29"/>
          <p:cNvSpPr/>
          <p:nvPr/>
        </p:nvSpPr>
        <p:spPr>
          <a:xfrm>
            <a:off x="6562725" y="2257425"/>
            <a:ext cx="1590675" cy="7429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22,6%</a:t>
            </a:r>
            <a:endParaRPr/>
          </a:p>
        </p:txBody>
      </p:sp>
      <p:sp>
        <p:nvSpPr>
          <p:cNvPr id="1340" name="Google Shape;1340;p29"/>
          <p:cNvSpPr/>
          <p:nvPr/>
        </p:nvSpPr>
        <p:spPr>
          <a:xfrm>
            <a:off x="8191500" y="2219325"/>
            <a:ext cx="1666875" cy="819150"/>
          </a:xfrm>
          <a:prstGeom prst="rect">
            <a:avLst/>
          </a:prstGeom>
          <a:solidFill>
            <a:srgbClr val="DDEEF6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1" name="Google Shape;1341;p29"/>
          <p:cNvSpPr/>
          <p:nvPr/>
        </p:nvSpPr>
        <p:spPr>
          <a:xfrm>
            <a:off x="8229600" y="2257425"/>
            <a:ext cx="1590675" cy="7429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26,8%</a:t>
            </a:r>
            <a:endParaRPr/>
          </a:p>
        </p:txBody>
      </p:sp>
      <p:sp>
        <p:nvSpPr>
          <p:cNvPr id="1342" name="Google Shape;1342;p29"/>
          <p:cNvSpPr/>
          <p:nvPr/>
        </p:nvSpPr>
        <p:spPr>
          <a:xfrm>
            <a:off x="9858375" y="2219325"/>
            <a:ext cx="1666875" cy="819150"/>
          </a:xfrm>
          <a:prstGeom prst="rect">
            <a:avLst/>
          </a:prstGeom>
          <a:solidFill>
            <a:srgbClr val="DDEEF6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3" name="Google Shape;1343;p29"/>
          <p:cNvSpPr/>
          <p:nvPr/>
        </p:nvSpPr>
        <p:spPr>
          <a:xfrm>
            <a:off x="9896475" y="2257425"/>
            <a:ext cx="1590675" cy="7429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26,2%</a:t>
            </a:r>
            <a:endParaRPr/>
          </a:p>
        </p:txBody>
      </p:sp>
      <p:sp>
        <p:nvSpPr>
          <p:cNvPr id="1344" name="Google Shape;1344;p29"/>
          <p:cNvSpPr/>
          <p:nvPr/>
        </p:nvSpPr>
        <p:spPr>
          <a:xfrm>
            <a:off x="666750" y="3038475"/>
            <a:ext cx="5857875" cy="819150"/>
          </a:xfrm>
          <a:prstGeom prst="rect">
            <a:avLst/>
          </a:prstGeom>
          <a:solidFill>
            <a:srgbClr val="F3F8FB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5" name="Google Shape;1345;p29"/>
          <p:cNvSpPr/>
          <p:nvPr/>
        </p:nvSpPr>
        <p:spPr>
          <a:xfrm>
            <a:off x="800100" y="3067050"/>
            <a:ext cx="5591175" cy="3619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3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Zatrzymać dalszą migrację zarobkową z Białorusi, ale nie zmniejszać obecnej liczby migrantów</a:t>
            </a:r>
            <a:endParaRPr/>
          </a:p>
        </p:txBody>
      </p:sp>
      <p:sp>
        <p:nvSpPr>
          <p:cNvPr id="1346" name="Google Shape;1346;p29"/>
          <p:cNvSpPr/>
          <p:nvPr/>
        </p:nvSpPr>
        <p:spPr>
          <a:xfrm>
            <a:off x="800100" y="3448050"/>
            <a:ext cx="5591175" cy="3619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13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Спыніць далейшую працоўную міграцыю з Беларусі, але не скарачаць цяперашнюю колькасць мігрантаў</a:t>
            </a:r>
            <a:endParaRPr/>
          </a:p>
        </p:txBody>
      </p:sp>
      <p:sp>
        <p:nvSpPr>
          <p:cNvPr id="1347" name="Google Shape;1347;p29"/>
          <p:cNvSpPr/>
          <p:nvPr/>
        </p:nvSpPr>
        <p:spPr>
          <a:xfrm>
            <a:off x="6524625" y="3038475"/>
            <a:ext cx="1666875" cy="819150"/>
          </a:xfrm>
          <a:prstGeom prst="rect">
            <a:avLst/>
          </a:prstGeom>
          <a:solidFill>
            <a:srgbClr val="F3F8FB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8" name="Google Shape;1348;p29"/>
          <p:cNvSpPr/>
          <p:nvPr/>
        </p:nvSpPr>
        <p:spPr>
          <a:xfrm>
            <a:off x="6562725" y="3076575"/>
            <a:ext cx="1590675" cy="7429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20,3%</a:t>
            </a:r>
            <a:endParaRPr/>
          </a:p>
        </p:txBody>
      </p:sp>
      <p:sp>
        <p:nvSpPr>
          <p:cNvPr id="1349" name="Google Shape;1349;p29"/>
          <p:cNvSpPr/>
          <p:nvPr/>
        </p:nvSpPr>
        <p:spPr>
          <a:xfrm>
            <a:off x="8191500" y="3038475"/>
            <a:ext cx="1666875" cy="819150"/>
          </a:xfrm>
          <a:prstGeom prst="rect">
            <a:avLst/>
          </a:prstGeom>
          <a:solidFill>
            <a:srgbClr val="F3F8FB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0" name="Google Shape;1350;p29"/>
          <p:cNvSpPr/>
          <p:nvPr/>
        </p:nvSpPr>
        <p:spPr>
          <a:xfrm>
            <a:off x="8229600" y="3076575"/>
            <a:ext cx="1590675" cy="7429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18,1%</a:t>
            </a:r>
            <a:endParaRPr/>
          </a:p>
        </p:txBody>
      </p:sp>
      <p:sp>
        <p:nvSpPr>
          <p:cNvPr id="1351" name="Google Shape;1351;p29"/>
          <p:cNvSpPr/>
          <p:nvPr/>
        </p:nvSpPr>
        <p:spPr>
          <a:xfrm>
            <a:off x="9858375" y="3038475"/>
            <a:ext cx="1666875" cy="819150"/>
          </a:xfrm>
          <a:prstGeom prst="rect">
            <a:avLst/>
          </a:prstGeom>
          <a:solidFill>
            <a:srgbClr val="F3F8FB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2" name="Google Shape;1352;p29"/>
          <p:cNvSpPr/>
          <p:nvPr/>
        </p:nvSpPr>
        <p:spPr>
          <a:xfrm>
            <a:off x="9896475" y="3076575"/>
            <a:ext cx="1590675" cy="7429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16,3%</a:t>
            </a:r>
            <a:endParaRPr/>
          </a:p>
        </p:txBody>
      </p:sp>
      <p:sp>
        <p:nvSpPr>
          <p:cNvPr id="1353" name="Google Shape;1353;p29"/>
          <p:cNvSpPr/>
          <p:nvPr/>
        </p:nvSpPr>
        <p:spPr>
          <a:xfrm>
            <a:off x="666750" y="3857625"/>
            <a:ext cx="5857875" cy="819150"/>
          </a:xfrm>
          <a:prstGeom prst="rect">
            <a:avLst/>
          </a:prstGeom>
          <a:solidFill>
            <a:srgbClr val="DDEEF6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4" name="Google Shape;1354;p29"/>
          <p:cNvSpPr/>
          <p:nvPr/>
        </p:nvSpPr>
        <p:spPr>
          <a:xfrm>
            <a:off x="800100" y="3886200"/>
            <a:ext cx="5591175" cy="3619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3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Zezwalać na migrację zarobkową z Białorusi na takich samych zasadach jak z innych państw spoza UE</a:t>
            </a:r>
            <a:endParaRPr/>
          </a:p>
        </p:txBody>
      </p:sp>
      <p:sp>
        <p:nvSpPr>
          <p:cNvPr id="1355" name="Google Shape;1355;p29"/>
          <p:cNvSpPr/>
          <p:nvPr/>
        </p:nvSpPr>
        <p:spPr>
          <a:xfrm>
            <a:off x="800100" y="4267200"/>
            <a:ext cx="5591175" cy="3619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13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Дазваляць працоўную міграцыю з Беларусі на тых жа правілах, што і з іншых краін па-за ЕС</a:t>
            </a:r>
            <a:endParaRPr/>
          </a:p>
        </p:txBody>
      </p:sp>
      <p:sp>
        <p:nvSpPr>
          <p:cNvPr id="1356" name="Google Shape;1356;p29"/>
          <p:cNvSpPr/>
          <p:nvPr/>
        </p:nvSpPr>
        <p:spPr>
          <a:xfrm>
            <a:off x="6524625" y="3857625"/>
            <a:ext cx="1666875" cy="819150"/>
          </a:xfrm>
          <a:prstGeom prst="rect">
            <a:avLst/>
          </a:prstGeom>
          <a:solidFill>
            <a:srgbClr val="DDEEF6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7" name="Google Shape;1357;p29"/>
          <p:cNvSpPr/>
          <p:nvPr/>
        </p:nvSpPr>
        <p:spPr>
          <a:xfrm>
            <a:off x="6562725" y="3895725"/>
            <a:ext cx="1590675" cy="7429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33,7%</a:t>
            </a:r>
            <a:endParaRPr/>
          </a:p>
        </p:txBody>
      </p:sp>
      <p:sp>
        <p:nvSpPr>
          <p:cNvPr id="1358" name="Google Shape;1358;p29"/>
          <p:cNvSpPr/>
          <p:nvPr/>
        </p:nvSpPr>
        <p:spPr>
          <a:xfrm>
            <a:off x="8191500" y="3857625"/>
            <a:ext cx="1666875" cy="819150"/>
          </a:xfrm>
          <a:prstGeom prst="rect">
            <a:avLst/>
          </a:prstGeom>
          <a:solidFill>
            <a:srgbClr val="DDEEF6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9" name="Google Shape;1359;p29"/>
          <p:cNvSpPr/>
          <p:nvPr/>
        </p:nvSpPr>
        <p:spPr>
          <a:xfrm>
            <a:off x="8229600" y="3895725"/>
            <a:ext cx="1590675" cy="7429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37,3%</a:t>
            </a:r>
            <a:endParaRPr/>
          </a:p>
        </p:txBody>
      </p:sp>
      <p:sp>
        <p:nvSpPr>
          <p:cNvPr id="1360" name="Google Shape;1360;p29"/>
          <p:cNvSpPr/>
          <p:nvPr/>
        </p:nvSpPr>
        <p:spPr>
          <a:xfrm>
            <a:off x="9858375" y="3857625"/>
            <a:ext cx="1666875" cy="819150"/>
          </a:xfrm>
          <a:prstGeom prst="rect">
            <a:avLst/>
          </a:prstGeom>
          <a:solidFill>
            <a:srgbClr val="DDEEF6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1" name="Google Shape;1361;p29"/>
          <p:cNvSpPr/>
          <p:nvPr/>
        </p:nvSpPr>
        <p:spPr>
          <a:xfrm>
            <a:off x="9896475" y="3895725"/>
            <a:ext cx="1590675" cy="7429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30,5%</a:t>
            </a:r>
            <a:endParaRPr/>
          </a:p>
        </p:txBody>
      </p:sp>
      <p:sp>
        <p:nvSpPr>
          <p:cNvPr id="1362" name="Google Shape;1362;p29"/>
          <p:cNvSpPr/>
          <p:nvPr/>
        </p:nvSpPr>
        <p:spPr>
          <a:xfrm>
            <a:off x="666750" y="4676775"/>
            <a:ext cx="5857875" cy="819150"/>
          </a:xfrm>
          <a:prstGeom prst="rect">
            <a:avLst/>
          </a:prstGeom>
          <a:solidFill>
            <a:srgbClr val="F3F8FB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3" name="Google Shape;1363;p29"/>
          <p:cNvSpPr/>
          <p:nvPr/>
        </p:nvSpPr>
        <p:spPr>
          <a:xfrm>
            <a:off x="800100" y="4705350"/>
            <a:ext cx="5591175" cy="3619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3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Zachęcać do migracji zarobkowej z Białorusi, tworząc szczególnie korzystne warunki</a:t>
            </a:r>
            <a:endParaRPr/>
          </a:p>
        </p:txBody>
      </p:sp>
      <p:sp>
        <p:nvSpPr>
          <p:cNvPr id="1364" name="Google Shape;1364;p29"/>
          <p:cNvSpPr/>
          <p:nvPr/>
        </p:nvSpPr>
        <p:spPr>
          <a:xfrm>
            <a:off x="800100" y="5086350"/>
            <a:ext cx="5591175" cy="3619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13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Заахвочваць працоўную міграцыю з Беларусі, ствараючы асабліва спрыяльныя ўмовы</a:t>
            </a:r>
            <a:endParaRPr/>
          </a:p>
        </p:txBody>
      </p:sp>
      <p:sp>
        <p:nvSpPr>
          <p:cNvPr id="1365" name="Google Shape;1365;p29"/>
          <p:cNvSpPr/>
          <p:nvPr/>
        </p:nvSpPr>
        <p:spPr>
          <a:xfrm>
            <a:off x="6524625" y="4676775"/>
            <a:ext cx="1666875" cy="819150"/>
          </a:xfrm>
          <a:prstGeom prst="rect">
            <a:avLst/>
          </a:prstGeom>
          <a:solidFill>
            <a:srgbClr val="F3F8FB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6" name="Google Shape;1366;p29"/>
          <p:cNvSpPr/>
          <p:nvPr/>
        </p:nvSpPr>
        <p:spPr>
          <a:xfrm>
            <a:off x="6562725" y="4714875"/>
            <a:ext cx="1590675" cy="7429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6,0%</a:t>
            </a:r>
            <a:endParaRPr/>
          </a:p>
        </p:txBody>
      </p:sp>
      <p:sp>
        <p:nvSpPr>
          <p:cNvPr id="1367" name="Google Shape;1367;p29"/>
          <p:cNvSpPr/>
          <p:nvPr/>
        </p:nvSpPr>
        <p:spPr>
          <a:xfrm>
            <a:off x="8191500" y="4676775"/>
            <a:ext cx="1666875" cy="819150"/>
          </a:xfrm>
          <a:prstGeom prst="rect">
            <a:avLst/>
          </a:prstGeom>
          <a:solidFill>
            <a:srgbClr val="F3F8FB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8" name="Google Shape;1368;p29"/>
          <p:cNvSpPr/>
          <p:nvPr/>
        </p:nvSpPr>
        <p:spPr>
          <a:xfrm>
            <a:off x="8229600" y="4714875"/>
            <a:ext cx="1590675" cy="7429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3,9%</a:t>
            </a:r>
            <a:endParaRPr/>
          </a:p>
        </p:txBody>
      </p:sp>
      <p:sp>
        <p:nvSpPr>
          <p:cNvPr id="1369" name="Google Shape;1369;p29"/>
          <p:cNvSpPr/>
          <p:nvPr/>
        </p:nvSpPr>
        <p:spPr>
          <a:xfrm>
            <a:off x="9858375" y="4676775"/>
            <a:ext cx="1666875" cy="819150"/>
          </a:xfrm>
          <a:prstGeom prst="rect">
            <a:avLst/>
          </a:prstGeom>
          <a:solidFill>
            <a:srgbClr val="F3F8FB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0" name="Google Shape;1370;p29"/>
          <p:cNvSpPr/>
          <p:nvPr/>
        </p:nvSpPr>
        <p:spPr>
          <a:xfrm>
            <a:off x="9896475" y="4714875"/>
            <a:ext cx="1590675" cy="7429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6,6%</a:t>
            </a:r>
            <a:endParaRPr/>
          </a:p>
        </p:txBody>
      </p:sp>
      <p:sp>
        <p:nvSpPr>
          <p:cNvPr id="1371" name="Google Shape;1371;p29"/>
          <p:cNvSpPr/>
          <p:nvPr/>
        </p:nvSpPr>
        <p:spPr>
          <a:xfrm>
            <a:off x="666750" y="5495925"/>
            <a:ext cx="5857875" cy="819150"/>
          </a:xfrm>
          <a:prstGeom prst="rect">
            <a:avLst/>
          </a:prstGeom>
          <a:solidFill>
            <a:srgbClr val="DDEEF6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2" name="Google Shape;1372;p29"/>
          <p:cNvSpPr/>
          <p:nvPr/>
        </p:nvSpPr>
        <p:spPr>
          <a:xfrm>
            <a:off x="800100" y="5524500"/>
            <a:ext cx="5591175" cy="3619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3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Trudno powiedzieć / odmowa odpowiedzi</a:t>
            </a:r>
            <a:endParaRPr/>
          </a:p>
        </p:txBody>
      </p:sp>
      <p:sp>
        <p:nvSpPr>
          <p:cNvPr id="1373" name="Google Shape;1373;p29"/>
          <p:cNvSpPr/>
          <p:nvPr/>
        </p:nvSpPr>
        <p:spPr>
          <a:xfrm>
            <a:off x="800100" y="5905500"/>
            <a:ext cx="5591175" cy="3619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13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Цяжка сказаць / адмова ад адказу</a:t>
            </a:r>
            <a:endParaRPr/>
          </a:p>
        </p:txBody>
      </p:sp>
      <p:sp>
        <p:nvSpPr>
          <p:cNvPr id="1374" name="Google Shape;1374;p29"/>
          <p:cNvSpPr/>
          <p:nvPr/>
        </p:nvSpPr>
        <p:spPr>
          <a:xfrm>
            <a:off x="6524625" y="5495925"/>
            <a:ext cx="1666875" cy="819150"/>
          </a:xfrm>
          <a:prstGeom prst="rect">
            <a:avLst/>
          </a:prstGeom>
          <a:solidFill>
            <a:srgbClr val="DDEEF6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5" name="Google Shape;1375;p29"/>
          <p:cNvSpPr/>
          <p:nvPr/>
        </p:nvSpPr>
        <p:spPr>
          <a:xfrm>
            <a:off x="6562725" y="5534025"/>
            <a:ext cx="1590675" cy="7429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17,5%</a:t>
            </a:r>
            <a:endParaRPr/>
          </a:p>
        </p:txBody>
      </p:sp>
      <p:sp>
        <p:nvSpPr>
          <p:cNvPr id="1376" name="Google Shape;1376;p29"/>
          <p:cNvSpPr/>
          <p:nvPr/>
        </p:nvSpPr>
        <p:spPr>
          <a:xfrm>
            <a:off x="8191500" y="5495925"/>
            <a:ext cx="1666875" cy="819150"/>
          </a:xfrm>
          <a:prstGeom prst="rect">
            <a:avLst/>
          </a:prstGeom>
          <a:solidFill>
            <a:srgbClr val="DDEEF6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7" name="Google Shape;1377;p29"/>
          <p:cNvSpPr/>
          <p:nvPr/>
        </p:nvSpPr>
        <p:spPr>
          <a:xfrm>
            <a:off x="8229600" y="5534025"/>
            <a:ext cx="1590675" cy="7429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13,9%</a:t>
            </a:r>
            <a:endParaRPr/>
          </a:p>
        </p:txBody>
      </p:sp>
      <p:sp>
        <p:nvSpPr>
          <p:cNvPr id="1378" name="Google Shape;1378;p29"/>
          <p:cNvSpPr/>
          <p:nvPr/>
        </p:nvSpPr>
        <p:spPr>
          <a:xfrm>
            <a:off x="9858375" y="5495925"/>
            <a:ext cx="1666875" cy="819150"/>
          </a:xfrm>
          <a:prstGeom prst="rect">
            <a:avLst/>
          </a:prstGeom>
          <a:solidFill>
            <a:srgbClr val="DDEEF6"/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9" name="Google Shape;1379;p29"/>
          <p:cNvSpPr/>
          <p:nvPr/>
        </p:nvSpPr>
        <p:spPr>
          <a:xfrm>
            <a:off x="9896475" y="5534025"/>
            <a:ext cx="1590675" cy="7429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16222D"/>
                </a:solidFill>
                <a:latin typeface="Arial"/>
                <a:ea typeface="Arial"/>
                <a:cs typeface="Arial"/>
                <a:sym typeface="Arial"/>
              </a:rPr>
              <a:t>20,4%</a:t>
            </a:r>
            <a:endParaRPr/>
          </a:p>
        </p:txBody>
      </p:sp>
      <p:cxnSp>
        <p:nvCxnSpPr>
          <p:cNvPr id="1380" name="Google Shape;1380;p29"/>
          <p:cNvCxnSpPr/>
          <p:nvPr/>
        </p:nvCxnSpPr>
        <p:spPr>
          <a:xfrm>
            <a:off x="666750" y="6515100"/>
            <a:ext cx="10858500" cy="0"/>
          </a:xfrm>
          <a:prstGeom prst="straightConnector1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C6DEE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81" name="Google Shape;1381;p29"/>
          <p:cNvSpPr/>
          <p:nvPr/>
        </p:nvSpPr>
        <p:spPr>
          <a:xfrm>
            <a:off x="666750" y="6562725"/>
            <a:ext cx="8096250" cy="1714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788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Polityka / Палітыка</a:t>
            </a:r>
            <a:endParaRPr/>
          </a:p>
        </p:txBody>
      </p:sp>
      <p:sp>
        <p:nvSpPr>
          <p:cNvPr id="1382" name="Google Shape;1382;p29"/>
          <p:cNvSpPr/>
          <p:nvPr/>
        </p:nvSpPr>
        <p:spPr>
          <a:xfrm>
            <a:off x="10763250" y="6543675"/>
            <a:ext cx="7620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ru-RU" sz="825">
                <a:solidFill>
                  <a:srgbClr val="526675"/>
                </a:solidFill>
                <a:latin typeface="Arial"/>
                <a:ea typeface="Arial"/>
                <a:cs typeface="Arial"/>
                <a:sym typeface="Arial"/>
              </a:rPr>
              <a:t>28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7" name="Shape 1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8" name="Google Shape;1388;p30"/>
          <p:cNvSpPr/>
          <p:nvPr/>
        </p:nvSpPr>
        <p:spPr>
          <a:xfrm>
            <a:off x="0" y="342900"/>
            <a:ext cx="12192000" cy="6858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89" name="Google Shape;1389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25076" y="2047875"/>
            <a:ext cx="1941849" cy="1085850"/>
          </a:xfrm>
          <a:prstGeom prst="rect">
            <a:avLst/>
          </a:prstGeom>
          <a:noFill/>
          <a:ln>
            <a:noFill/>
          </a:ln>
        </p:spPr>
      </p:pic>
      <p:sp>
        <p:nvSpPr>
          <p:cNvPr id="1390" name="Google Shape;1390;p30"/>
          <p:cNvSpPr/>
          <p:nvPr/>
        </p:nvSpPr>
        <p:spPr>
          <a:xfrm>
            <a:off x="2190750" y="3336904"/>
            <a:ext cx="7810500" cy="7429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86D91"/>
              </a:buClr>
              <a:buSzPts val="3600"/>
              <a:buFont typeface="Arial"/>
              <a:buNone/>
            </a:pPr>
            <a:r>
              <a:rPr b="1" lang="ru-RU" sz="3600">
                <a:solidFill>
                  <a:srgbClr val="286D91"/>
                </a:solidFill>
                <a:latin typeface="Arial"/>
                <a:ea typeface="Arial"/>
                <a:cs typeface="Arial"/>
                <a:sym typeface="Arial"/>
              </a:rPr>
              <a:t>Dziękujemy</a:t>
            </a:r>
            <a:endParaRPr b="1"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1" name="Google Shape;1391;p30"/>
          <p:cNvSpPr/>
          <p:nvPr/>
        </p:nvSpPr>
        <p:spPr>
          <a:xfrm>
            <a:off x="2190750" y="4010025"/>
            <a:ext cx="7810500" cy="666750"/>
          </a:xfrm>
          <a:prstGeom prst="rect">
            <a:avLst/>
          </a:prstGeom>
          <a:solidFill>
            <a:srgbClr val="000000">
              <a:alpha val="0"/>
            </a:srgbClr>
          </a:solidFill>
          <a:ln cap="flat" cmpd="sng" w="9525">
            <a:solidFill>
              <a:srgbClr val="00000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86D91"/>
              </a:buClr>
              <a:buSzPts val="3600"/>
              <a:buFont typeface="Arial"/>
              <a:buNone/>
            </a:pPr>
            <a:r>
              <a:rPr b="1" lang="ru-RU" sz="3600">
                <a:solidFill>
                  <a:srgbClr val="286D91"/>
                </a:solidFill>
                <a:latin typeface="Arial"/>
                <a:ea typeface="Arial"/>
                <a:cs typeface="Arial"/>
                <a:sym typeface="Arial"/>
              </a:rPr>
              <a:t>Дзякуй</a:t>
            </a:r>
            <a:endParaRPr b="1"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2026-06-15T15:26:59Z</dcterms:created>
  <dc:creator>Walnut Exporter</dc:creator>
</cp:coreProperties>
</file>