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2" r:id="rId3"/>
    <p:sldId id="326" r:id="rId4"/>
    <p:sldId id="327" r:id="rId5"/>
    <p:sldId id="275" r:id="rId6"/>
    <p:sldId id="276" r:id="rId7"/>
    <p:sldId id="293" r:id="rId8"/>
    <p:sldId id="334" r:id="rId9"/>
    <p:sldId id="281" r:id="rId10"/>
    <p:sldId id="279" r:id="rId11"/>
    <p:sldId id="273" r:id="rId12"/>
    <p:sldId id="330" r:id="rId13"/>
    <p:sldId id="299" r:id="rId14"/>
    <p:sldId id="33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60"/>
  </p:normalViewPr>
  <p:slideViewPr>
    <p:cSldViewPr snapToGrid="0">
      <p:cViewPr>
        <p:scale>
          <a:sx n="110" d="100"/>
          <a:sy n="110" d="100"/>
        </p:scale>
        <p:origin x="-74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ront/Documents/Research/Academ/Statistics/Personal%20Data/Personal_Belarus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E:\MY_D\Studies\Academic\Working\stat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E:\MY_D\Studies\Academic\Working\stat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E:\MY_D\Studies\Academic\Working\stat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E:\MY_D\Studies\Academic\Working\stat.xlsx" TargetMode="External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ront/Documents/Research/Academ/Statistics/General_Belaru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ront/Documents/Research/Academ/Statistics/General_Belaru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E:\MY_D\Studies\Academic\&#1040;&#1073;&#1072;&#1088;&#1086;&#1085;&#1099;_2004-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'галіны навукі'!$AB$10</c:f>
              <c:strCache>
                <c:ptCount val="1"/>
                <c:pt idx="0">
                  <c:v>social sciences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'галіны навукі'!$J$4:$Z$4</c:f>
              <c:numCache>
                <c:formatCode>General</c:formatCode>
                <c:ptCount val="1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</c:numCache>
            </c:numRef>
          </c:cat>
          <c:val>
            <c:numRef>
              <c:f>'галіны навукі'!$J$10:$Z$10</c:f>
              <c:numCache>
                <c:formatCode>#,##0</c:formatCode>
                <c:ptCount val="17"/>
                <c:pt idx="0">
                  <c:v>1224</c:v>
                </c:pt>
                <c:pt idx="1">
                  <c:v>1324</c:v>
                </c:pt>
                <c:pt idx="2">
                  <c:v>1549</c:v>
                </c:pt>
                <c:pt idx="3" formatCode="General">
                  <c:v>1401</c:v>
                </c:pt>
                <c:pt idx="4" formatCode="General">
                  <c:v>1341</c:v>
                </c:pt>
                <c:pt idx="5" formatCode="General">
                  <c:v>1458</c:v>
                </c:pt>
                <c:pt idx="6" formatCode="General">
                  <c:v>1380</c:v>
                </c:pt>
                <c:pt idx="7" formatCode="General">
                  <c:v>1165</c:v>
                </c:pt>
                <c:pt idx="8">
                  <c:v>1198</c:v>
                </c:pt>
                <c:pt idx="9">
                  <c:v>1176</c:v>
                </c:pt>
                <c:pt idx="10">
                  <c:v>1293</c:v>
                </c:pt>
                <c:pt idx="11">
                  <c:v>1317</c:v>
                </c:pt>
                <c:pt idx="12">
                  <c:v>1258</c:v>
                </c:pt>
                <c:pt idx="13">
                  <c:v>1008</c:v>
                </c:pt>
                <c:pt idx="14">
                  <c:v>1069</c:v>
                </c:pt>
                <c:pt idx="15">
                  <c:v>1142</c:v>
                </c:pt>
                <c:pt idx="16">
                  <c:v>1159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A-604C-84A1-347C3B786298}"/>
            </c:ext>
          </c:extLst>
        </c:ser>
        <c:ser>
          <c:idx val="1"/>
          <c:order val="1"/>
          <c:tx>
            <c:strRef>
              <c:f>'галіны навукі'!$AB$11</c:f>
              <c:strCache>
                <c:ptCount val="1"/>
                <c:pt idx="0">
                  <c:v>humanities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869311723091661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A8-5B4C-AFDF-C4D592668207}"/>
                </c:ext>
              </c:extLst>
            </c:dLbl>
            <c:dLbl>
              <c:idx val="14"/>
              <c:layout>
                <c:manualLayout>
                  <c:x val="1.099089875694675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A8-5B4C-AFDF-C4D592668207}"/>
                </c:ext>
              </c:extLst>
            </c:dLbl>
            <c:dLbl>
              <c:idx val="15"/>
              <c:layout>
                <c:manualLayout>
                  <c:x val="6.8693117230915609E-3"/>
                  <c:y val="-5.820038586523425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A8-5B4C-AFDF-C4D5926682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'галіны навукі'!$J$4:$Z$4</c:f>
              <c:numCache>
                <c:formatCode>General</c:formatCode>
                <c:ptCount val="1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</c:numCache>
            </c:numRef>
          </c:cat>
          <c:val>
            <c:numRef>
              <c:f>'галіны навукі'!$J$11:$Z$11</c:f>
              <c:numCache>
                <c:formatCode>#,##0</c:formatCode>
                <c:ptCount val="17"/>
                <c:pt idx="0">
                  <c:v>385</c:v>
                </c:pt>
                <c:pt idx="1">
                  <c:v>377</c:v>
                </c:pt>
                <c:pt idx="2">
                  <c:v>410</c:v>
                </c:pt>
                <c:pt idx="3" formatCode="General">
                  <c:v>389</c:v>
                </c:pt>
                <c:pt idx="4" formatCode="General">
                  <c:v>456</c:v>
                </c:pt>
                <c:pt idx="5" formatCode="General">
                  <c:v>468</c:v>
                </c:pt>
                <c:pt idx="6" formatCode="General">
                  <c:v>434</c:v>
                </c:pt>
                <c:pt idx="7" formatCode="General">
                  <c:v>498</c:v>
                </c:pt>
                <c:pt idx="8">
                  <c:v>493</c:v>
                </c:pt>
                <c:pt idx="9">
                  <c:v>457</c:v>
                </c:pt>
                <c:pt idx="10">
                  <c:v>477</c:v>
                </c:pt>
                <c:pt idx="11">
                  <c:v>490</c:v>
                </c:pt>
                <c:pt idx="12">
                  <c:v>538</c:v>
                </c:pt>
                <c:pt idx="13">
                  <c:v>619</c:v>
                </c:pt>
                <c:pt idx="14">
                  <c:v>567</c:v>
                </c:pt>
                <c:pt idx="15">
                  <c:v>529</c:v>
                </c:pt>
                <c:pt idx="16">
                  <c:v>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7A-604C-84A1-347C3B7862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1045055"/>
        <c:axId val="1791098431"/>
      </c:barChart>
      <c:catAx>
        <c:axId val="1791045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1791098431"/>
        <c:crosses val="autoZero"/>
        <c:auto val="1"/>
        <c:lblAlgn val="ctr"/>
        <c:lblOffset val="100"/>
        <c:noMultiLvlLbl val="0"/>
      </c:catAx>
      <c:valAx>
        <c:axId val="1791098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17910450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Лист3!$E$8</c:f>
              <c:strCache>
                <c:ptCount val="1"/>
                <c:pt idx="0">
                  <c:v>Social sciences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>
                        <a:effectLst/>
                        <a:sym typeface="Symbol" pitchFamily="2" charset="2"/>
                      </a:rPr>
                      <a:t>4.7</a:t>
                    </a:r>
                    <a:endParaRPr lang="en-US" sz="1600" dirty="0"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067-0E44-91A0-185A0BE6684B}"/>
                </c:ext>
              </c:extLst>
            </c:dLbl>
            <c:dLbl>
              <c:idx val="1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sz="1600" dirty="0"/>
                      <a:t>4.4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067-0E44-91A0-185A0BE6684B}"/>
                </c:ext>
              </c:extLst>
            </c:dLbl>
            <c:dLbl>
              <c:idx val="2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>
                        <a:effectLst/>
                        <a:sym typeface="Symbol" pitchFamily="2" charset="2"/>
                      </a:rPr>
                      <a:t>10</a:t>
                    </a:r>
                    <a:endParaRPr lang="en-US" sz="1600" dirty="0"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938983348315665E-2"/>
                      <c:h val="5.454161353199926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E067-0E44-91A0-185A0BE6684B}"/>
                </c:ext>
              </c:extLst>
            </c:dLbl>
            <c:dLbl>
              <c:idx val="3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>
                        <a:effectLst/>
                        <a:sym typeface="Symbol" pitchFamily="2" charset="2"/>
                      </a:rPr>
                      <a:t>4.8</a:t>
                    </a:r>
                    <a:endParaRPr lang="en-US" sz="1600" dirty="0">
                      <a:effectLst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 sz="16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148941280927386E-2"/>
                      <c:h val="5.801749744910832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E067-0E44-91A0-185A0BE6684B}"/>
                </c:ext>
              </c:extLst>
            </c:dLbl>
            <c:dLbl>
              <c:idx val="4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sz="1600" dirty="0"/>
                      <a:t>1.2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E067-0E44-91A0-185A0BE6684B}"/>
                </c:ext>
              </c:extLst>
            </c:dLbl>
            <c:dLbl>
              <c:idx val="5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>
                        <a:effectLst/>
                        <a:sym typeface="Symbol" pitchFamily="2" charset="2"/>
                      </a:rPr>
                      <a:t>1.4</a:t>
                    </a:r>
                    <a:endParaRPr lang="en-US" sz="16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067-0E44-91A0-185A0BE6684B}"/>
                </c:ext>
              </c:extLst>
            </c:dLbl>
            <c:dLbl>
              <c:idx val="6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>
                        <a:effectLst/>
                        <a:sym typeface="Symbol" pitchFamily="2" charset="2"/>
                      </a:rPr>
                      <a:t>0.8</a:t>
                    </a:r>
                    <a:endParaRPr lang="en-US" sz="1600" dirty="0"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219933321742705E-2"/>
                      <c:h val="5.454161353199926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6-E067-0E44-91A0-185A0BE6684B}"/>
                </c:ext>
              </c:extLst>
            </c:dLbl>
            <c:dLbl>
              <c:idx val="7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sz="1600" dirty="0"/>
                      <a:t>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067-0E44-91A0-185A0BE6684B}"/>
                </c:ext>
              </c:extLst>
            </c:dLbl>
            <c:dLbl>
              <c:idx val="8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sz="1600" dirty="0"/>
                      <a:t>1.3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4585658222526394E-2"/>
                      <c:h val="9.603497779248870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8-E067-0E44-91A0-185A0BE668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Лист3!$B$9:$B$17</c:f>
              <c:strCache>
                <c:ptCount val="9"/>
                <c:pt idx="0">
                  <c:v>CZ</c:v>
                </c:pt>
                <c:pt idx="1">
                  <c:v>LT</c:v>
                </c:pt>
                <c:pt idx="2">
                  <c:v>PL</c:v>
                </c:pt>
                <c:pt idx="3">
                  <c:v>UA</c:v>
                </c:pt>
                <c:pt idx="4">
                  <c:v>BE</c:v>
                </c:pt>
                <c:pt idx="5">
                  <c:v>LV</c:v>
                </c:pt>
                <c:pt idx="6">
                  <c:v>EE</c:v>
                </c:pt>
                <c:pt idx="7">
                  <c:v>AU</c:v>
                </c:pt>
                <c:pt idx="8">
                  <c:v>BU</c:v>
                </c:pt>
              </c:strCache>
            </c:strRef>
          </c:cat>
          <c:val>
            <c:numRef>
              <c:f>Лист3!$E$9:$E$17</c:f>
              <c:numCache>
                <c:formatCode>General</c:formatCode>
                <c:ptCount val="9"/>
                <c:pt idx="0" formatCode="#,##0">
                  <c:v>4711</c:v>
                </c:pt>
                <c:pt idx="1">
                  <c:v>4347</c:v>
                </c:pt>
                <c:pt idx="2" formatCode="#,##0">
                  <c:v>10063</c:v>
                </c:pt>
                <c:pt idx="3">
                  <c:v>4963</c:v>
                </c:pt>
                <c:pt idx="4" formatCode="#,##0">
                  <c:v>1341</c:v>
                </c:pt>
                <c:pt idx="5">
                  <c:v>1448</c:v>
                </c:pt>
                <c:pt idx="6" formatCode="#,##0">
                  <c:v>801</c:v>
                </c:pt>
                <c:pt idx="7" formatCode="#,##0">
                  <c:v>5115</c:v>
                </c:pt>
                <c:pt idx="8" formatCode="#,##0">
                  <c:v>1369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6-6940-9D54-7750CC661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308672"/>
        <c:axId val="143310208"/>
      </c:barChart>
      <c:catAx>
        <c:axId val="143308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143310208"/>
        <c:crosses val="autoZero"/>
        <c:auto val="1"/>
        <c:lblAlgn val="ctr"/>
        <c:lblOffset val="100"/>
        <c:noMultiLvlLbl val="0"/>
      </c:catAx>
      <c:valAx>
        <c:axId val="1433102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14330867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Лист3!$F$8</c:f>
              <c:strCache>
                <c:ptCount val="1"/>
                <c:pt idx="0">
                  <c:v>Humanities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3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4F7-E545-8689-1E904AC19906}"/>
                </c:ext>
              </c:extLst>
            </c:dLbl>
            <c:dLbl>
              <c:idx val="1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3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4F7-E545-8689-1E904AC19906}"/>
                </c:ext>
              </c:extLst>
            </c:dLbl>
            <c:dLbl>
              <c:idx val="2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8.4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4F7-E545-8689-1E904AC19906}"/>
                </c:ext>
              </c:extLst>
            </c:dLbl>
            <c:dLbl>
              <c:idx val="3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1.9</a:t>
                    </a:r>
                    <a:endParaRPr lang="en-US" sz="1200" dirty="0"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4F7-E545-8689-1E904AC19906}"/>
                </c:ext>
              </c:extLst>
            </c:dLbl>
            <c:dLbl>
              <c:idx val="4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0.5</a:t>
                    </a:r>
                    <a:endParaRPr lang="en-US" sz="1200" dirty="0"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798351598721034E-2"/>
                      <c:h val="6.156290817887900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74F7-E545-8689-1E904AC19906}"/>
                </c:ext>
              </c:extLst>
            </c:dLbl>
            <c:dLbl>
              <c:idx val="5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dirty="0"/>
                      <a:t>0.9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978611879835631E-2"/>
                      <c:h val="0.1083978294175513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74F7-E545-8689-1E904AC19906}"/>
                </c:ext>
              </c:extLst>
            </c:dLbl>
            <c:dLbl>
              <c:idx val="6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dirty="0"/>
                      <a:t>0.9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561515012093874E-2"/>
                      <c:h val="0.1083978294175513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6-74F7-E545-8689-1E904AC19906}"/>
                </c:ext>
              </c:extLst>
            </c:dLbl>
            <c:dLbl>
              <c:idx val="7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dirty="0"/>
                      <a:t>3.8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884377903626158E-2"/>
                      <c:h val="0.1083978294175513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74F7-E545-8689-1E904AC19906}"/>
                </c:ext>
              </c:extLst>
            </c:dLbl>
            <c:dLbl>
              <c:idx val="8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sz="1400" dirty="0">
                        <a:effectLst/>
                        <a:sym typeface="Symbol" pitchFamily="2" charset="2"/>
                      </a:rPr>
                      <a:t>1.1</a:t>
                    </a:r>
                    <a:endParaRPr lang="en-US" sz="1200" dirty="0"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74F7-E545-8689-1E904AC199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Лист3!$B$9:$B$17</c:f>
              <c:strCache>
                <c:ptCount val="9"/>
                <c:pt idx="0">
                  <c:v>CZ</c:v>
                </c:pt>
                <c:pt idx="1">
                  <c:v>LT</c:v>
                </c:pt>
                <c:pt idx="2">
                  <c:v>PL</c:v>
                </c:pt>
                <c:pt idx="3">
                  <c:v>UA</c:v>
                </c:pt>
                <c:pt idx="4">
                  <c:v>BE</c:v>
                </c:pt>
                <c:pt idx="5">
                  <c:v>LV</c:v>
                </c:pt>
                <c:pt idx="6">
                  <c:v>EE</c:v>
                </c:pt>
                <c:pt idx="7">
                  <c:v>AU</c:v>
                </c:pt>
                <c:pt idx="8">
                  <c:v>BU</c:v>
                </c:pt>
              </c:strCache>
            </c:strRef>
          </c:cat>
          <c:val>
            <c:numRef>
              <c:f>Лист3!$F$9:$F$17</c:f>
              <c:numCache>
                <c:formatCode>General</c:formatCode>
                <c:ptCount val="9"/>
                <c:pt idx="0" formatCode="#,##0">
                  <c:v>3078</c:v>
                </c:pt>
                <c:pt idx="1">
                  <c:v>2973</c:v>
                </c:pt>
                <c:pt idx="2" formatCode="#,##0">
                  <c:v>8540</c:v>
                </c:pt>
                <c:pt idx="3">
                  <c:v>1918</c:v>
                </c:pt>
                <c:pt idx="4">
                  <c:v>456</c:v>
                </c:pt>
                <c:pt idx="5">
                  <c:v>987</c:v>
                </c:pt>
                <c:pt idx="6">
                  <c:v>945</c:v>
                </c:pt>
                <c:pt idx="7">
                  <c:v>3810</c:v>
                </c:pt>
                <c:pt idx="8">
                  <c:v>1052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DD-7748-B4BA-FA68992F3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417344"/>
        <c:axId val="143418880"/>
      </c:barChart>
      <c:catAx>
        <c:axId val="143417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143418880"/>
        <c:crosses val="autoZero"/>
        <c:auto val="1"/>
        <c:lblAlgn val="ctr"/>
        <c:lblOffset val="100"/>
        <c:noMultiLvlLbl val="0"/>
      </c:catAx>
      <c:valAx>
        <c:axId val="14341888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14341734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aseline="0"/>
            </a:pPr>
            <a:r>
              <a:rPr lang="en-US" sz="2800" dirty="0"/>
              <a:t>Number of researchers in social sciences and humanities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Лист3!$G$8</c:f>
              <c:strCache>
                <c:ptCount val="1"/>
                <c:pt idx="0">
                  <c:v>S+H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sz="1400" dirty="0"/>
                      <a:t>7.8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B65-B24B-9B58-224DE2C6B776}"/>
                </c:ext>
              </c:extLst>
            </c:dLbl>
            <c:dLbl>
              <c:idx val="1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>
                        <a:effectLst/>
                        <a:sym typeface="Symbol" pitchFamily="2" charset="2"/>
                      </a:rPr>
                      <a:t>7.3</a:t>
                    </a:r>
                    <a:endParaRPr lang="en-US" sz="1400" dirty="0"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B65-B24B-9B58-224DE2C6B776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sz="1400" dirty="0"/>
                      <a:t>18.4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B65-B24B-9B58-224DE2C6B776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>
                        <a:effectLst/>
                        <a:sym typeface="Symbol" pitchFamily="2" charset="2"/>
                      </a:rPr>
                      <a:t>6.9</a:t>
                    </a:r>
                    <a:endParaRPr lang="en-US" sz="1400" dirty="0"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8198105483768669E-2"/>
                      <c:h val="7.2262955117085026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2B65-B24B-9B58-224DE2C6B776}"/>
                </c:ext>
              </c:extLst>
            </c:dLbl>
            <c:dLbl>
              <c:idx val="4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>
                        <a:effectLst/>
                        <a:sym typeface="Symbol" pitchFamily="2" charset="2"/>
                      </a:rPr>
                      <a:t>1.7</a:t>
                    </a:r>
                    <a:endParaRPr lang="en-US" sz="1400" dirty="0"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B65-B24B-9B58-224DE2C6B776}"/>
                </c:ext>
              </c:extLst>
            </c:dLbl>
            <c:dLbl>
              <c:idx val="5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>
                        <a:effectLst/>
                        <a:sym typeface="Symbol" pitchFamily="2" charset="2"/>
                      </a:rPr>
                      <a:t>2.4</a:t>
                    </a:r>
                    <a:endParaRPr lang="en-US" sz="1400" dirty="0"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B65-B24B-9B58-224DE2C6B776}"/>
                </c:ext>
              </c:extLst>
            </c:dLbl>
            <c:dLbl>
              <c:idx val="6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sz="1400" dirty="0"/>
                      <a:t>1.7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B65-B24B-9B58-224DE2C6B77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400" dirty="0">
                        <a:effectLst/>
                        <a:sym typeface="Symbol" pitchFamily="2" charset="2"/>
                      </a:rPr>
                      <a:t>9</a:t>
                    </a:r>
                    <a:endParaRPr lang="en-US" sz="1400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172467592221733E-2"/>
                      <c:h val="3.8726838674578899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2B65-B24B-9B58-224DE2C6B776}"/>
                </c:ext>
              </c:extLst>
            </c:dLbl>
            <c:dLbl>
              <c:idx val="8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>
                        <a:effectLst/>
                        <a:sym typeface="Symbol" pitchFamily="2" charset="2"/>
                      </a:rPr>
                      <a:t></a:t>
                    </a:r>
                    <a:r>
                      <a:rPr lang="en-US" sz="1400" dirty="0"/>
                      <a:t>2.4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2B65-B24B-9B58-224DE2C6B7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Лист3!$B$9:$B$17</c:f>
              <c:strCache>
                <c:ptCount val="9"/>
                <c:pt idx="0">
                  <c:v>CZ</c:v>
                </c:pt>
                <c:pt idx="1">
                  <c:v>LT</c:v>
                </c:pt>
                <c:pt idx="2">
                  <c:v>PL</c:v>
                </c:pt>
                <c:pt idx="3">
                  <c:v>UA</c:v>
                </c:pt>
                <c:pt idx="4">
                  <c:v>BE</c:v>
                </c:pt>
                <c:pt idx="5">
                  <c:v>LV</c:v>
                </c:pt>
                <c:pt idx="6">
                  <c:v>EE</c:v>
                </c:pt>
                <c:pt idx="7">
                  <c:v>AU</c:v>
                </c:pt>
                <c:pt idx="8">
                  <c:v>BU</c:v>
                </c:pt>
              </c:strCache>
            </c:strRef>
          </c:cat>
          <c:val>
            <c:numRef>
              <c:f>Лист3!$G$9:$G$17</c:f>
              <c:numCache>
                <c:formatCode>#,##0</c:formatCode>
                <c:ptCount val="9"/>
                <c:pt idx="0">
                  <c:v>7789</c:v>
                </c:pt>
                <c:pt idx="1">
                  <c:v>7320</c:v>
                </c:pt>
                <c:pt idx="2">
                  <c:v>18603</c:v>
                </c:pt>
                <c:pt idx="3">
                  <c:v>6881</c:v>
                </c:pt>
                <c:pt idx="4">
                  <c:v>1797</c:v>
                </c:pt>
                <c:pt idx="5">
                  <c:v>2435</c:v>
                </c:pt>
                <c:pt idx="6">
                  <c:v>1746</c:v>
                </c:pt>
                <c:pt idx="7">
                  <c:v>8925</c:v>
                </c:pt>
                <c:pt idx="8">
                  <c:v>2421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D-AA4B-92BD-156D4465A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439744"/>
        <c:axId val="143441280"/>
      </c:barChart>
      <c:catAx>
        <c:axId val="143439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143441280"/>
        <c:crosses val="autoZero"/>
        <c:auto val="1"/>
        <c:lblAlgn val="ctr"/>
        <c:lblOffset val="100"/>
        <c:noMultiLvlLbl val="0"/>
      </c:catAx>
      <c:valAx>
        <c:axId val="14344128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434397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aseline="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 dirty="0"/>
              <a:t>Social sc.</a:t>
            </a:r>
            <a:r>
              <a:rPr lang="en-GB" baseline="0" dirty="0"/>
              <a:t> and </a:t>
            </a:r>
            <a:r>
              <a:rPr lang="en-GB" dirty="0"/>
              <a:t>Humanities (researchers per 10 thousand people)</a:t>
            </a:r>
            <a:endParaRPr lang="ru-RU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8049927779903526E-2"/>
          <c:y val="0.11704196071759554"/>
          <c:w val="0.84592985577755575"/>
          <c:h val="0.769737574127394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Лист3!$P$8</c:f>
              <c:strCache>
                <c:ptCount val="1"/>
                <c:pt idx="0">
                  <c:v>S+H даследчыкі на 10 тыс. нас. 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fld id="{8517F551-B2BC-5F44-A17D-9D153093E0E4}" type="VALUE">
                      <a:rPr lang="en-US" smtClean="0"/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sz="1200" dirty="0">
                      <a:effectLst/>
                      <a:sym typeface="Symbol" pitchFamily="2" charset="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9D4-1340-90F4-0B5D6F836E0B}"/>
                </c:ext>
              </c:extLst>
            </c:dLbl>
            <c:dLbl>
              <c:idx val="1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fld id="{4221FCBB-EDDA-4F49-A0A8-2C5F61DED698}" type="VALUE">
                      <a:rPr lang="en-US" smtClean="0"/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sz="1200" dirty="0">
                      <a:effectLst/>
                      <a:sym typeface="Symbol" pitchFamily="2" charset="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9D4-1340-90F4-0B5D6F836E0B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fld id="{5738D31E-A169-8D46-AEE9-8EA19753E7FE}" type="VALUE">
                      <a:rPr lang="en-US" smtClean="0"/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sz="1200" dirty="0">
                      <a:effectLst/>
                      <a:sym typeface="Symbol" pitchFamily="2" charset="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9D4-1340-90F4-0B5D6F836E0B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fld id="{63D8F58E-003C-0A49-9148-46F0BA34443A}" type="VALUE">
                      <a:rPr lang="en-US" smtClean="0"/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sz="1200" dirty="0">
                      <a:effectLst/>
                      <a:sym typeface="Symbol" pitchFamily="2" charset="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9D4-1340-90F4-0B5D6F836E0B}"/>
                </c:ext>
              </c:extLst>
            </c:dLbl>
            <c:dLbl>
              <c:idx val="4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fld id="{3D6D9FD5-EF85-134B-A595-63F0F1BC76C5}" type="VALUE">
                      <a:rPr lang="en-US" smtClean="0"/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sz="1200" dirty="0">
                      <a:effectLst/>
                      <a:sym typeface="Symbol" pitchFamily="2" charset="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9D4-1340-90F4-0B5D6F836E0B}"/>
                </c:ext>
              </c:extLst>
            </c:dLbl>
            <c:dLbl>
              <c:idx val="5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dirty="0">
                        <a:effectLst/>
                        <a:sym typeface="Symbol" pitchFamily="2" charset="2"/>
                      </a:rPr>
                      <a:t>11</a:t>
                    </a:r>
                    <a:endParaRPr lang="en-US" sz="18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9D4-1340-90F4-0B5D6F836E0B}"/>
                </c:ext>
              </c:extLst>
            </c:dLbl>
            <c:dLbl>
              <c:idx val="6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fld id="{DBA29E03-8C28-5B48-B45C-7718DE35EEAF}" type="VALUE">
                      <a:rPr lang="en-US" smtClean="0"/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sz="1200" dirty="0">
                      <a:effectLst/>
                      <a:sym typeface="Symbol" pitchFamily="2" charset="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9D4-1340-90F4-0B5D6F836E0B}"/>
                </c:ext>
              </c:extLst>
            </c:dLbl>
            <c:dLbl>
              <c:idx val="7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fld id="{31923F07-C47F-0A4A-9AA3-1FAF6072C197}" type="VALUE">
                      <a:rPr lang="en-US" smtClean="0"/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sz="1200" dirty="0">
                      <a:effectLst/>
                      <a:sym typeface="Symbol" pitchFamily="2" charset="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9D4-1340-90F4-0B5D6F836E0B}"/>
                </c:ext>
              </c:extLst>
            </c:dLbl>
            <c:dLbl>
              <c:idx val="8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effectLst/>
                        <a:sym typeface="Symbol" pitchFamily="2" charset="2"/>
                      </a:rPr>
                      <a:t></a:t>
                    </a:r>
                    <a:fld id="{219AC346-7931-1443-8F42-F3B00ECCF59B}" type="VALUE">
                      <a:rPr lang="en-US" smtClean="0"/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sz="1200" dirty="0">
                      <a:effectLst/>
                      <a:sym typeface="Symbol" pitchFamily="2" charset="2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9D4-1340-90F4-0B5D6F836E0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Лист3!$B$9:$B$17</c:f>
              <c:strCache>
                <c:ptCount val="9"/>
                <c:pt idx="0">
                  <c:v>CZ</c:v>
                </c:pt>
                <c:pt idx="1">
                  <c:v>LT</c:v>
                </c:pt>
                <c:pt idx="2">
                  <c:v>PL</c:v>
                </c:pt>
                <c:pt idx="3">
                  <c:v>UA</c:v>
                </c:pt>
                <c:pt idx="4">
                  <c:v>BE</c:v>
                </c:pt>
                <c:pt idx="5">
                  <c:v>LV</c:v>
                </c:pt>
                <c:pt idx="6">
                  <c:v>EE</c:v>
                </c:pt>
                <c:pt idx="7">
                  <c:v>AU</c:v>
                </c:pt>
                <c:pt idx="8">
                  <c:v>BU</c:v>
                </c:pt>
              </c:strCache>
            </c:strRef>
          </c:cat>
          <c:val>
            <c:numRef>
              <c:f>Лист3!$P$9:$P$17</c:f>
              <c:numCache>
                <c:formatCode>0.0</c:formatCode>
                <c:ptCount val="9"/>
                <c:pt idx="0">
                  <c:v>7.4087749991463117</c:v>
                </c:pt>
                <c:pt idx="1">
                  <c:v>24.57200402819738</c:v>
                </c:pt>
                <c:pt idx="2">
                  <c:v>4.8318225500636416</c:v>
                </c:pt>
                <c:pt idx="3">
                  <c:v>1.5340861525036804</c:v>
                </c:pt>
                <c:pt idx="4">
                  <c:v>1.9000793021411579</c:v>
                </c:pt>
                <c:pt idx="5">
                  <c:v>10.983048217611406</c:v>
                </c:pt>
                <c:pt idx="6">
                  <c:v>13.488302026721671</c:v>
                </c:pt>
                <c:pt idx="7">
                  <c:v>10.606516881653139</c:v>
                </c:pt>
                <c:pt idx="8">
                  <c:v>3.2873609728741835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F3-E545-9FE4-FC4AF5C813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010688"/>
        <c:axId val="145012224"/>
      </c:barChart>
      <c:catAx>
        <c:axId val="145010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5012224"/>
        <c:crosses val="autoZero"/>
        <c:auto val="1"/>
        <c:lblAlgn val="ctr"/>
        <c:lblOffset val="100"/>
        <c:noMultiLvlLbl val="0"/>
      </c:catAx>
      <c:valAx>
        <c:axId val="14501222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45010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 baseline="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'Галіны навук.'!$L$81:$AA$81</c:f>
              <c:numCache>
                <c:formatCode>General</c:formatCod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'Галіны навук.'!$L$100:$AA$100</c:f>
              <c:numCache>
                <c:formatCode>0.0</c:formatCode>
                <c:ptCount val="16"/>
                <c:pt idx="0">
                  <c:v>18.472679271072746</c:v>
                </c:pt>
                <c:pt idx="1">
                  <c:v>16.184190736748622</c:v>
                </c:pt>
                <c:pt idx="2">
                  <c:v>16.717705919881805</c:v>
                </c:pt>
                <c:pt idx="3">
                  <c:v>15.16934250681847</c:v>
                </c:pt>
                <c:pt idx="4">
                  <c:v>15.44219792558896</c:v>
                </c:pt>
                <c:pt idx="5">
                  <c:v>18.32177948428485</c:v>
                </c:pt>
                <c:pt idx="6">
                  <c:v>14.973672437944971</c:v>
                </c:pt>
                <c:pt idx="7">
                  <c:v>11.513228807245305</c:v>
                </c:pt>
                <c:pt idx="8">
                  <c:v>7.801860699019362</c:v>
                </c:pt>
                <c:pt idx="9">
                  <c:v>10.229319805362875</c:v>
                </c:pt>
                <c:pt idx="10">
                  <c:v>12.64804085240106</c:v>
                </c:pt>
                <c:pt idx="11">
                  <c:v>13.539734149373624</c:v>
                </c:pt>
                <c:pt idx="12">
                  <c:v>13.712678138732599</c:v>
                </c:pt>
                <c:pt idx="13">
                  <c:v>14.193916949018989</c:v>
                </c:pt>
                <c:pt idx="14">
                  <c:v>18.036947975113556</c:v>
                </c:pt>
                <c:pt idx="15">
                  <c:v>17.352392376382781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BC-B44E-9517-73FCCB024515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'Галіны навук.'!$L$81:$AA$81</c:f>
              <c:numCache>
                <c:formatCode>General</c:formatCod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'Галіны навук.'!$L$103:$AA$103</c:f>
              <c:numCache>
                <c:formatCode>0.0</c:formatCode>
                <c:ptCount val="16"/>
                <c:pt idx="0">
                  <c:v>4.572881022707592</c:v>
                </c:pt>
                <c:pt idx="1">
                  <c:v>3.6414876778846499</c:v>
                </c:pt>
                <c:pt idx="2">
                  <c:v>4.5750646385279206</c:v>
                </c:pt>
                <c:pt idx="3">
                  <c:v>4.1168213484677096</c:v>
                </c:pt>
                <c:pt idx="4">
                  <c:v>4.2433534152444974</c:v>
                </c:pt>
                <c:pt idx="5">
                  <c:v>5.4024243366535867</c:v>
                </c:pt>
                <c:pt idx="6">
                  <c:v>5.4370159942753826</c:v>
                </c:pt>
                <c:pt idx="7">
                  <c:v>3.6189331985260282</c:v>
                </c:pt>
                <c:pt idx="8">
                  <c:v>3.9934624088508932</c:v>
                </c:pt>
                <c:pt idx="9">
                  <c:v>3.516409566207682</c:v>
                </c:pt>
                <c:pt idx="10">
                  <c:v>3.8402239025827356</c:v>
                </c:pt>
                <c:pt idx="11">
                  <c:v>4.5476714162761782</c:v>
                </c:pt>
                <c:pt idx="12">
                  <c:v>5.0047229865702914</c:v>
                </c:pt>
                <c:pt idx="13">
                  <c:v>5.0102434796312352</c:v>
                </c:pt>
                <c:pt idx="14">
                  <c:v>5.2131760754227274</c:v>
                </c:pt>
                <c:pt idx="15">
                  <c:v>5.664067706250834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BC-B44E-9517-73FCCB02451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871447392"/>
        <c:axId val="1871579424"/>
      </c:barChart>
      <c:catAx>
        <c:axId val="1871447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1871579424"/>
        <c:crosses val="autoZero"/>
        <c:auto val="1"/>
        <c:lblAlgn val="ctr"/>
        <c:lblOffset val="100"/>
        <c:noMultiLvlLbl val="0"/>
      </c:catAx>
      <c:valAx>
        <c:axId val="187157942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871447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927419072615924E-2"/>
          <c:y val="5.0925925925925923E-2"/>
          <c:w val="0.92972598425196851"/>
          <c:h val="0.84167468649752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'Галіны навук.'!$L$81:$AA$81</c:f>
              <c:numCache>
                <c:formatCode>General</c:formatCod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'Галіны навук.'!$L$91:$AA$91</c:f>
              <c:numCache>
                <c:formatCode>0.0</c:formatCode>
                <c:ptCount val="16"/>
                <c:pt idx="0">
                  <c:v>244.27301536776375</c:v>
                </c:pt>
                <c:pt idx="1">
                  <c:v>192.52150372062709</c:v>
                </c:pt>
                <c:pt idx="2">
                  <c:v>235.34871226620999</c:v>
                </c:pt>
                <c:pt idx="3">
                  <c:v>230.05037342082892</c:v>
                </c:pt>
                <c:pt idx="4">
                  <c:v>254.20832403615222</c:v>
                </c:pt>
                <c:pt idx="5">
                  <c:v>321.35665058929703</c:v>
                </c:pt>
                <c:pt idx="6">
                  <c:v>248.07298299745582</c:v>
                </c:pt>
                <c:pt idx="7">
                  <c:v>181.46996272208219</c:v>
                </c:pt>
                <c:pt idx="8">
                  <c:v>159.20442544631632</c:v>
                </c:pt>
                <c:pt idx="9">
                  <c:v>217.64157780308523</c:v>
                </c:pt>
                <c:pt idx="10">
                  <c:v>243.87459491309042</c:v>
                </c:pt>
                <c:pt idx="11">
                  <c:v>233.96002677632208</c:v>
                </c:pt>
                <c:pt idx="12">
                  <c:v>202.97630292825167</c:v>
                </c:pt>
                <c:pt idx="13">
                  <c:v>193.90276573950044</c:v>
                </c:pt>
                <c:pt idx="14">
                  <c:v>221.89511050040079</c:v>
                </c:pt>
                <c:pt idx="15">
                  <c:v>277.79454884712783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5-554C-ADE5-51C4D7ACF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94935647"/>
        <c:axId val="1853424080"/>
      </c:barChart>
      <c:catAx>
        <c:axId val="1194935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1853424080"/>
        <c:crosses val="autoZero"/>
        <c:auto val="1"/>
        <c:lblAlgn val="ctr"/>
        <c:lblOffset val="100"/>
        <c:noMultiLvlLbl val="0"/>
      </c:catAx>
      <c:valAx>
        <c:axId val="185342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11949356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99518810148837E-2"/>
          <c:y val="7.4548702245552628E-2"/>
          <c:w val="0.67180132985133334"/>
          <c:h val="0.79822506561679785"/>
        </c:manualLayout>
      </c:layout>
      <c:scatterChart>
        <c:scatterStyle val="smoothMarker"/>
        <c:varyColors val="0"/>
        <c:ser>
          <c:idx val="2"/>
          <c:order val="0"/>
          <c:tx>
            <c:strRef>
              <c:f>List!$B$5</c:f>
              <c:strCache>
                <c:ptCount val="1"/>
                <c:pt idx="0">
                  <c:v>культуралогіі</c:v>
                </c:pt>
              </c:strCache>
            </c:strRef>
          </c:tx>
          <c:xVal>
            <c:numRef>
              <c:f>List!$C$2:$J$2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xVal>
          <c:yVal>
            <c:numRef>
              <c:f>List!$C$5:$J$5</c:f>
              <c:numCache>
                <c:formatCode>General</c:formatCode>
                <c:ptCount val="8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  <c:pt idx="7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F93-9C4F-8002-59788DDDFEDE}"/>
            </c:ext>
          </c:extLst>
        </c:ser>
        <c:ser>
          <c:idx val="4"/>
          <c:order val="1"/>
          <c:tx>
            <c:strRef>
              <c:f>List!$B$7</c:f>
              <c:strCache>
                <c:ptCount val="1"/>
                <c:pt idx="0">
                  <c:v>палітычныях</c:v>
                </c:pt>
              </c:strCache>
            </c:strRef>
          </c:tx>
          <c:xVal>
            <c:numRef>
              <c:f>List!$C$2:$J$2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xVal>
          <c:yVal>
            <c:numRef>
              <c:f>List!$C$7:$J$7</c:f>
              <c:numCache>
                <c:formatCode>General</c:formatCode>
                <c:ptCount val="8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3</c:v>
                </c:pt>
                <c:pt idx="6">
                  <c:v>5</c:v>
                </c:pt>
                <c:pt idx="7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F93-9C4F-8002-59788DDDFEDE}"/>
            </c:ext>
          </c:extLst>
        </c:ser>
        <c:ser>
          <c:idx val="5"/>
          <c:order val="2"/>
          <c:tx>
            <c:strRef>
              <c:f>List!$B$8</c:f>
              <c:strCache>
                <c:ptCount val="1"/>
                <c:pt idx="0">
                  <c:v>сацыялагічных</c:v>
                </c:pt>
              </c:strCache>
            </c:strRef>
          </c:tx>
          <c:xVal>
            <c:numRef>
              <c:f>List!$C$2:$J$2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xVal>
          <c:yVal>
            <c:numRef>
              <c:f>List!$C$8:$J$8</c:f>
              <c:numCache>
                <c:formatCode>General</c:formatCode>
                <c:ptCount val="8"/>
                <c:pt idx="0">
                  <c:v>14</c:v>
                </c:pt>
                <c:pt idx="1">
                  <c:v>13</c:v>
                </c:pt>
                <c:pt idx="2">
                  <c:v>5</c:v>
                </c:pt>
                <c:pt idx="3">
                  <c:v>8</c:v>
                </c:pt>
                <c:pt idx="4">
                  <c:v>7</c:v>
                </c:pt>
                <c:pt idx="5">
                  <c:v>11</c:v>
                </c:pt>
                <c:pt idx="6">
                  <c:v>7</c:v>
                </c:pt>
                <c:pt idx="7">
                  <c:v>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DF93-9C4F-8002-59788DDDFEDE}"/>
            </c:ext>
          </c:extLst>
        </c:ser>
        <c:ser>
          <c:idx val="7"/>
          <c:order val="3"/>
          <c:tx>
            <c:strRef>
              <c:f>List!$B$10</c:f>
              <c:strCache>
                <c:ptCount val="1"/>
                <c:pt idx="0">
                  <c:v>філасофскіх</c:v>
                </c:pt>
              </c:strCache>
            </c:strRef>
          </c:tx>
          <c:xVal>
            <c:numRef>
              <c:f>List!$C$2:$J$2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xVal>
          <c:yVal>
            <c:numRef>
              <c:f>List!$C$10:$J$10</c:f>
              <c:numCache>
                <c:formatCode>General</c:formatCode>
                <c:ptCount val="8"/>
                <c:pt idx="0">
                  <c:v>13</c:v>
                </c:pt>
                <c:pt idx="1">
                  <c:v>10</c:v>
                </c:pt>
                <c:pt idx="2">
                  <c:v>6</c:v>
                </c:pt>
                <c:pt idx="3">
                  <c:v>6</c:v>
                </c:pt>
                <c:pt idx="4">
                  <c:v>4</c:v>
                </c:pt>
                <c:pt idx="5">
                  <c:v>10</c:v>
                </c:pt>
                <c:pt idx="6">
                  <c:v>5</c:v>
                </c:pt>
                <c:pt idx="7">
                  <c:v>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DF93-9C4F-8002-59788DDDF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036864"/>
        <c:axId val="70042752"/>
      </c:scatterChart>
      <c:valAx>
        <c:axId val="70036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70042752"/>
        <c:crosses val="autoZero"/>
        <c:crossBetween val="midCat"/>
      </c:valAx>
      <c:valAx>
        <c:axId val="70042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7003686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0.69915</cdr:x>
      <cdr:y>0.13578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8E91B7D0-1696-E968-A56B-153A0847241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5943600" cy="635000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586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717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954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175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770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07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197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178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95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18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758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AB9D3-A294-4219-A0CE-E4641E85469A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F3DEA-F95C-4124-9E97-2C26EED41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961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679581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r>
              <a:rPr lang="en-US" b="1" noProof="0" dirty="0"/>
              <a:t>Social Science and Humanities</a:t>
            </a:r>
            <a:br>
              <a:rPr lang="en-US" b="1" noProof="0" dirty="0"/>
            </a:br>
            <a:r>
              <a:rPr lang="en-US" b="1" noProof="0" dirty="0"/>
              <a:t>Belarus 2025</a:t>
            </a:r>
            <a:endParaRPr lang="en-GB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516443"/>
            <a:ext cx="9144000" cy="1655762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Andrei </a:t>
            </a:r>
            <a:r>
              <a:rPr lang="en-GB" dirty="0" err="1"/>
              <a:t>Kazakevich</a:t>
            </a:r>
            <a:r>
              <a:rPr lang="en-GB" dirty="0"/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390" y="685867"/>
            <a:ext cx="5250397" cy="123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22064-9A1F-2E98-88FA-FBDEE354E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Number of researchers by field of science (people)</a:t>
            </a:r>
            <a:endParaRPr lang="en-LT" b="1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FB03C60-548B-73FE-86D8-9755F4BE7D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1796529"/>
              </p:ext>
            </p:extLst>
          </p:nvPr>
        </p:nvGraphicFramePr>
        <p:xfrm>
          <a:off x="1500188" y="1828800"/>
          <a:ext cx="9244012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4356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78493020"/>
              </p:ext>
            </p:extLst>
          </p:nvPr>
        </p:nvGraphicFramePr>
        <p:xfrm>
          <a:off x="1952596" y="1752600"/>
          <a:ext cx="8501122" cy="4676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00474" y="647700"/>
            <a:ext cx="5700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noProof="0" dirty="0"/>
              <a:t>Number of Researchers, </a:t>
            </a:r>
          </a:p>
          <a:p>
            <a:pPr algn="ctr"/>
            <a:r>
              <a:rPr lang="en-GB" sz="2800" noProof="0" dirty="0"/>
              <a:t>Social Sciences</a:t>
            </a:r>
            <a:endParaRPr lang="en-GB" sz="2600" noProof="0" dirty="0"/>
          </a:p>
        </p:txBody>
      </p:sp>
    </p:spTree>
    <p:extLst>
      <p:ext uri="{BB962C8B-B14F-4D97-AF65-F5344CB8AC3E}">
        <p14:creationId xmlns:p14="http://schemas.microsoft.com/office/powerpoint/2010/main" val="3918160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94140004"/>
              </p:ext>
            </p:extLst>
          </p:nvPr>
        </p:nvGraphicFramePr>
        <p:xfrm>
          <a:off x="2209800" y="1828800"/>
          <a:ext cx="7572428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343399" y="762000"/>
            <a:ext cx="4143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Number of researchers (humanities)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9509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99820948"/>
              </p:ext>
            </p:extLst>
          </p:nvPr>
        </p:nvGraphicFramePr>
        <p:xfrm>
          <a:off x="1514461" y="535761"/>
          <a:ext cx="9163078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3998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54618842"/>
              </p:ext>
            </p:extLst>
          </p:nvPr>
        </p:nvGraphicFramePr>
        <p:xfrm>
          <a:off x="1543051" y="785794"/>
          <a:ext cx="9644062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2513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Expenditure on R&amp;D in social sciences and humanities, million USD</a:t>
            </a:r>
            <a:r>
              <a:rPr lang="en-GB" i="1" dirty="0">
                <a:solidFill>
                  <a:srgbClr val="FF0000"/>
                </a:solidFill>
              </a:rPr>
              <a:t> 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75E561F-2A1E-20D5-DA58-C61E1B887A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1250399"/>
              </p:ext>
            </p:extLst>
          </p:nvPr>
        </p:nvGraphicFramePr>
        <p:xfrm>
          <a:off x="1071562" y="1690689"/>
          <a:ext cx="10387013" cy="4110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7562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7BBCA-4D12-233D-BF4D-EDA9EF70E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69A42F-6365-5C13-2ABC-660234734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Expenditure on R&amp;D in technical sciences, million USD</a:t>
            </a:r>
            <a:r>
              <a:rPr lang="en-GB" i="1" dirty="0">
                <a:solidFill>
                  <a:srgbClr val="FF0000"/>
                </a:solidFill>
              </a:rPr>
              <a:t> 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CDD6DF8-7537-8586-3FF1-7C6B60D5C0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3325058"/>
              </p:ext>
            </p:extLst>
          </p:nvPr>
        </p:nvGraphicFramePr>
        <p:xfrm>
          <a:off x="1497806" y="1885949"/>
          <a:ext cx="9196388" cy="3800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4377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Number of scientific books published in Belarus, 2012-2023</a:t>
            </a:r>
            <a:endParaRPr lang="en-LT" dirty="0"/>
          </a:p>
        </p:txBody>
      </p:sp>
      <p:pic>
        <p:nvPicPr>
          <p:cNvPr id="5" name="image3.png">
            <a:extLst>
              <a:ext uri="{FF2B5EF4-FFF2-40B4-BE49-F238E27FC236}">
                <a16:creationId xmlns:a16="http://schemas.microsoft.com/office/drawing/2014/main" id="{321FF042-2AC3-4E1B-5130-7889912C13FA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852613" y="1971675"/>
            <a:ext cx="8486773" cy="4157663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87065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Number of published dissertations in 2012-2023</a:t>
            </a:r>
            <a:endParaRPr lang="en-LT" dirty="0"/>
          </a:p>
        </p:txBody>
      </p:sp>
      <p:pic>
        <p:nvPicPr>
          <p:cNvPr id="5" name="image1.png">
            <a:extLst>
              <a:ext uri="{FF2B5EF4-FFF2-40B4-BE49-F238E27FC236}">
                <a16:creationId xmlns:a16="http://schemas.microsoft.com/office/drawing/2014/main" id="{9FEEC25F-A58B-9297-462C-EFAC9E0ABE6A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052637" y="1828800"/>
            <a:ext cx="8086725" cy="443547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66404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Average number of dissertations approved per year, 2015-2024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1754084"/>
              </p:ext>
            </p:extLst>
          </p:nvPr>
        </p:nvGraphicFramePr>
        <p:xfrm>
          <a:off x="785812" y="1825625"/>
          <a:ext cx="10567988" cy="2656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310188">
                  <a:extLst>
                    <a:ext uri="{9D8B030D-6E8A-4147-A177-3AD203B41FA5}">
                      <a16:colId xmlns:a16="http://schemas.microsoft.com/office/drawing/2014/main" val="256314136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838566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37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Economy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40.8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06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History</a:t>
                      </a:r>
                      <a:r>
                        <a:rPr lang="en-GB" sz="2400" baseline="0" dirty="0"/>
                        <a:t>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24.6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67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Sociology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6.9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7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Political science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39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Philosophy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3.7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552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399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876622733"/>
              </p:ext>
            </p:extLst>
          </p:nvPr>
        </p:nvGraphicFramePr>
        <p:xfrm>
          <a:off x="2262188" y="2057400"/>
          <a:ext cx="8367712" cy="387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Languages of dissertations</a:t>
            </a:r>
            <a:r>
              <a:rPr lang="ru-RU" b="1" dirty="0"/>
              <a:t>, 2015-2022 </a:t>
            </a:r>
            <a:endParaRPr lang="en-GB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1212813"/>
              </p:ext>
            </p:extLst>
          </p:nvPr>
        </p:nvGraphicFramePr>
        <p:xfrm>
          <a:off x="838200" y="1825625"/>
          <a:ext cx="1051560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13718739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11230752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1728152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2465649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63463005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659348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Economy</a:t>
                      </a:r>
                      <a:r>
                        <a:rPr lang="en-GB" sz="2400" baseline="0" dirty="0"/>
                        <a:t>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Political science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Philosophy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Sociology</a:t>
                      </a:r>
                      <a:r>
                        <a:rPr lang="en-GB" sz="2400" baseline="0" dirty="0"/>
                        <a:t>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History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17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Russian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5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Belarusian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33%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93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8554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0C2E3-E54D-6F42-44AA-71082FEB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24F05-B7E0-0A1E-DF67-707BF5D73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Recovery (replacement) growth in the number of researchers after the decline of 2020 (social sciences) 2021-2022 (humanities)</a:t>
            </a:r>
            <a:endParaRPr lang="ru-RU" dirty="0"/>
          </a:p>
          <a:p>
            <a:r>
              <a:rPr lang="de-DE" dirty="0"/>
              <a:t>R</a:t>
            </a:r>
            <a:r>
              <a:rPr lang="en-GB" dirty="0" err="1"/>
              <a:t>esearch</a:t>
            </a:r>
            <a:r>
              <a:rPr lang="en-GB" dirty="0"/>
              <a:t> spending growth from 2022</a:t>
            </a:r>
            <a:endParaRPr lang="ru-RU" dirty="0"/>
          </a:p>
          <a:p>
            <a:r>
              <a:rPr lang="de-DE" dirty="0"/>
              <a:t>A</a:t>
            </a:r>
            <a:r>
              <a:rPr lang="en-GB" dirty="0"/>
              <a:t> general decline in scientific output over the past five years</a:t>
            </a:r>
          </a:p>
          <a:p>
            <a:r>
              <a:rPr lang="en-GB" dirty="0"/>
              <a:t>The Belarusian research community remains one of the smallest and underfunded in the region </a:t>
            </a:r>
            <a:endParaRPr lang="en-LT" dirty="0"/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734127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267</Words>
  <Application>Microsoft Macintosh PowerPoint</Application>
  <PresentationFormat>Widescreen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Тема Office</vt:lpstr>
      <vt:lpstr> Social Science and Humanities Belarus 2025</vt:lpstr>
      <vt:lpstr>Number of researchers by field of science (people)</vt:lpstr>
      <vt:lpstr>PowerPoint Presentation</vt:lpstr>
      <vt:lpstr>PowerPoint Presentation</vt:lpstr>
      <vt:lpstr>PowerPoint Presentation</vt:lpstr>
      <vt:lpstr>PowerPoint Presentation</vt:lpstr>
      <vt:lpstr>Expenditure on R&amp;D in social sciences and humanities, million USD </vt:lpstr>
      <vt:lpstr>Expenditure on R&amp;D in technical sciences, million USD </vt:lpstr>
      <vt:lpstr>Number of scientific books published in Belarus, 2012-2023</vt:lpstr>
      <vt:lpstr>Number of published dissertations in 2012-2023</vt:lpstr>
      <vt:lpstr>Average number of dissertations approved per year, 2015-2024</vt:lpstr>
      <vt:lpstr>PowerPoint Presentation</vt:lpstr>
      <vt:lpstr>Languages of dissertations, 2015-2022 </vt:lpstr>
      <vt:lpstr>PowerPoint Presentation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 D</dc:creator>
  <cp:lastModifiedBy>Kront</cp:lastModifiedBy>
  <cp:revision>46</cp:revision>
  <dcterms:created xsi:type="dcterms:W3CDTF">2023-09-21T17:13:26Z</dcterms:created>
  <dcterms:modified xsi:type="dcterms:W3CDTF">2025-09-25T03:56:34Z</dcterms:modified>
</cp:coreProperties>
</file>