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70" r:id="rId3"/>
    <p:sldId id="271" r:id="rId4"/>
    <p:sldId id="262" r:id="rId5"/>
    <p:sldId id="264" r:id="rId6"/>
    <p:sldId id="265" r:id="rId7"/>
    <p:sldId id="266" r:id="rId8"/>
    <p:sldId id="268" r:id="rId9"/>
    <p:sldId id="267" r:id="rId10"/>
    <p:sldId id="272" r:id="rId11"/>
    <p:sldId id="273" r:id="rId12"/>
    <p:sldId id="274" r:id="rId13"/>
    <p:sldId id="275" r:id="rId14"/>
    <p:sldId id="276" r:id="rId15"/>
    <p:sldId id="277" r:id="rId16"/>
    <p:sldId id="278" r:id="rId17"/>
    <p:sldId id="279" r:id="rId18"/>
    <p:sldId id="280" r:id="rId19"/>
    <p:sldId id="258" r:id="rId20"/>
    <p:sldId id="260" r:id="rId21"/>
    <p:sldId id="259" r:id="rId22"/>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03"/>
    <p:restoredTop sz="94682"/>
  </p:normalViewPr>
  <p:slideViewPr>
    <p:cSldViewPr snapToGrid="0">
      <p:cViewPr varScale="1">
        <p:scale>
          <a:sx n="111" d="100"/>
          <a:sy n="111" d="100"/>
        </p:scale>
        <p:origin x="4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oleObject" Target="file:////Users/kront/Downloads/&#1041;&#1045;&#1051;&#1058;&#1040;%20&#1055;&#1054;&#1051;&#1068;&#1064;&#1040;%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kront/Downloads/&#1041;&#1045;&#1051;&#1058;&#1040;%20&#1055;&#1054;&#1051;&#1068;&#1064;&#1040;%20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Luk!$O$2</c:f>
              <c:strCache>
                <c:ptCount val="1"/>
                <c:pt idx="0">
                  <c:v>Lukashenka</c:v>
                </c:pt>
              </c:strCache>
            </c:strRef>
          </c:tx>
          <c:spPr>
            <a:solidFill>
              <a:schemeClr val="accent1"/>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Luk!$O$3:$O$19</c:f>
              <c:numCache>
                <c:formatCode>General</c:formatCode>
                <c:ptCount val="17"/>
                <c:pt idx="0">
                  <c:v>2</c:v>
                </c:pt>
                <c:pt idx="1">
                  <c:v>2</c:v>
                </c:pt>
                <c:pt idx="2">
                  <c:v>0</c:v>
                </c:pt>
                <c:pt idx="3">
                  <c:v>3</c:v>
                </c:pt>
                <c:pt idx="4">
                  <c:v>3</c:v>
                </c:pt>
                <c:pt idx="5">
                  <c:v>1</c:v>
                </c:pt>
                <c:pt idx="6">
                  <c:v>2</c:v>
                </c:pt>
                <c:pt idx="7">
                  <c:v>2</c:v>
                </c:pt>
                <c:pt idx="8">
                  <c:v>3</c:v>
                </c:pt>
                <c:pt idx="9">
                  <c:v>1</c:v>
                </c:pt>
                <c:pt idx="10">
                  <c:v>4</c:v>
                </c:pt>
                <c:pt idx="11">
                  <c:v>0</c:v>
                </c:pt>
                <c:pt idx="12">
                  <c:v>2</c:v>
                </c:pt>
                <c:pt idx="13">
                  <c:v>1</c:v>
                </c:pt>
                <c:pt idx="14">
                  <c:v>1</c:v>
                </c:pt>
                <c:pt idx="15">
                  <c:v>3</c:v>
                </c:pt>
                <c:pt idx="16">
                  <c:v>1</c:v>
                </c:pt>
              </c:numCache>
            </c:numRef>
          </c:val>
          <c:extLst>
            <c:ext xmlns:c16="http://schemas.microsoft.com/office/drawing/2014/chart" uri="{C3380CC4-5D6E-409C-BE32-E72D297353CC}">
              <c16:uniqueId val="{00000000-7EC3-914F-9B30-94D23A44DF90}"/>
            </c:ext>
          </c:extLst>
        </c:ser>
        <c:ser>
          <c:idx val="1"/>
          <c:order val="1"/>
          <c:tx>
            <c:strRef>
              <c:f>Luk!$P$2</c:f>
              <c:strCache>
                <c:ptCount val="1"/>
                <c:pt idx="0">
                  <c:v>MFA</c:v>
                </c:pt>
              </c:strCache>
            </c:strRef>
          </c:tx>
          <c:spPr>
            <a:solidFill>
              <a:schemeClr val="accent2"/>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Luk!$P$3:$P$19</c:f>
              <c:numCache>
                <c:formatCode>General</c:formatCode>
                <c:ptCount val="17"/>
                <c:pt idx="0">
                  <c:v>0</c:v>
                </c:pt>
                <c:pt idx="1">
                  <c:v>2</c:v>
                </c:pt>
                <c:pt idx="2">
                  <c:v>2</c:v>
                </c:pt>
                <c:pt idx="3">
                  <c:v>1</c:v>
                </c:pt>
                <c:pt idx="4">
                  <c:v>4</c:v>
                </c:pt>
                <c:pt idx="5">
                  <c:v>3</c:v>
                </c:pt>
                <c:pt idx="6">
                  <c:v>5</c:v>
                </c:pt>
                <c:pt idx="7">
                  <c:v>0</c:v>
                </c:pt>
                <c:pt idx="8">
                  <c:v>1</c:v>
                </c:pt>
                <c:pt idx="9">
                  <c:v>1</c:v>
                </c:pt>
                <c:pt idx="10">
                  <c:v>1</c:v>
                </c:pt>
                <c:pt idx="11">
                  <c:v>2</c:v>
                </c:pt>
                <c:pt idx="12">
                  <c:v>1</c:v>
                </c:pt>
                <c:pt idx="13">
                  <c:v>3</c:v>
                </c:pt>
                <c:pt idx="14">
                  <c:v>1</c:v>
                </c:pt>
                <c:pt idx="15">
                  <c:v>0</c:v>
                </c:pt>
                <c:pt idx="16">
                  <c:v>0</c:v>
                </c:pt>
              </c:numCache>
            </c:numRef>
          </c:val>
          <c:extLst>
            <c:ext xmlns:c16="http://schemas.microsoft.com/office/drawing/2014/chart" uri="{C3380CC4-5D6E-409C-BE32-E72D297353CC}">
              <c16:uniqueId val="{00000001-7EC3-914F-9B30-94D23A44DF90}"/>
            </c:ext>
          </c:extLst>
        </c:ser>
        <c:dLbls>
          <c:showLegendKey val="0"/>
          <c:showVal val="0"/>
          <c:showCatName val="0"/>
          <c:showSerName val="0"/>
          <c:showPercent val="0"/>
          <c:showBubbleSize val="0"/>
        </c:dLbls>
        <c:gapWidth val="150"/>
        <c:overlap val="100"/>
        <c:axId val="1223550367"/>
        <c:axId val="1222916287"/>
      </c:barChart>
      <c:catAx>
        <c:axId val="12235503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1222916287"/>
        <c:crosses val="autoZero"/>
        <c:auto val="1"/>
        <c:lblAlgn val="ctr"/>
        <c:lblOffset val="100"/>
        <c:noMultiLvlLbl val="0"/>
      </c:catAx>
      <c:valAx>
        <c:axId val="1222916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LT"/>
          </a:p>
        </c:txPr>
        <c:crossAx val="12235503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Luk!$O$2</c:f>
              <c:strCache>
                <c:ptCount val="1"/>
                <c:pt idx="0">
                  <c:v>Lukashenka</c:v>
                </c:pt>
              </c:strCache>
            </c:strRef>
          </c:tx>
          <c:spPr>
            <a:solidFill>
              <a:schemeClr val="accent1"/>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Luk!$O$3:$O$19</c:f>
              <c:numCache>
                <c:formatCode>General</c:formatCode>
                <c:ptCount val="17"/>
                <c:pt idx="0">
                  <c:v>2</c:v>
                </c:pt>
                <c:pt idx="1">
                  <c:v>2</c:v>
                </c:pt>
                <c:pt idx="2">
                  <c:v>0</c:v>
                </c:pt>
                <c:pt idx="3">
                  <c:v>3</c:v>
                </c:pt>
                <c:pt idx="4">
                  <c:v>3</c:v>
                </c:pt>
                <c:pt idx="5">
                  <c:v>1</c:v>
                </c:pt>
                <c:pt idx="6">
                  <c:v>2</c:v>
                </c:pt>
                <c:pt idx="7">
                  <c:v>2</c:v>
                </c:pt>
                <c:pt idx="8">
                  <c:v>3</c:v>
                </c:pt>
                <c:pt idx="9">
                  <c:v>1</c:v>
                </c:pt>
                <c:pt idx="10">
                  <c:v>4</c:v>
                </c:pt>
                <c:pt idx="11">
                  <c:v>0</c:v>
                </c:pt>
                <c:pt idx="12">
                  <c:v>2</c:v>
                </c:pt>
                <c:pt idx="13">
                  <c:v>1</c:v>
                </c:pt>
                <c:pt idx="14">
                  <c:v>1</c:v>
                </c:pt>
                <c:pt idx="15">
                  <c:v>3</c:v>
                </c:pt>
                <c:pt idx="16">
                  <c:v>1</c:v>
                </c:pt>
              </c:numCache>
            </c:numRef>
          </c:val>
          <c:extLst>
            <c:ext xmlns:c16="http://schemas.microsoft.com/office/drawing/2014/chart" uri="{C3380CC4-5D6E-409C-BE32-E72D297353CC}">
              <c16:uniqueId val="{00000000-BA36-B44C-BD37-3A7A4D68FD62}"/>
            </c:ext>
          </c:extLst>
        </c:ser>
        <c:ser>
          <c:idx val="1"/>
          <c:order val="1"/>
          <c:tx>
            <c:strRef>
              <c:f>Luk!$P$2</c:f>
              <c:strCache>
                <c:ptCount val="1"/>
                <c:pt idx="0">
                  <c:v>MFA</c:v>
                </c:pt>
              </c:strCache>
            </c:strRef>
          </c:tx>
          <c:spPr>
            <a:solidFill>
              <a:schemeClr val="accent2"/>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Luk!$P$3:$P$19</c:f>
              <c:numCache>
                <c:formatCode>General</c:formatCode>
                <c:ptCount val="17"/>
                <c:pt idx="0">
                  <c:v>0</c:v>
                </c:pt>
                <c:pt idx="1">
                  <c:v>2</c:v>
                </c:pt>
                <c:pt idx="2">
                  <c:v>2</c:v>
                </c:pt>
                <c:pt idx="3">
                  <c:v>1</c:v>
                </c:pt>
                <c:pt idx="4">
                  <c:v>4</c:v>
                </c:pt>
                <c:pt idx="5">
                  <c:v>3</c:v>
                </c:pt>
                <c:pt idx="6">
                  <c:v>5</c:v>
                </c:pt>
                <c:pt idx="7">
                  <c:v>0</c:v>
                </c:pt>
                <c:pt idx="8">
                  <c:v>1</c:v>
                </c:pt>
                <c:pt idx="9">
                  <c:v>1</c:v>
                </c:pt>
                <c:pt idx="10">
                  <c:v>1</c:v>
                </c:pt>
                <c:pt idx="11">
                  <c:v>2</c:v>
                </c:pt>
                <c:pt idx="12">
                  <c:v>1</c:v>
                </c:pt>
                <c:pt idx="13">
                  <c:v>3</c:v>
                </c:pt>
                <c:pt idx="14">
                  <c:v>1</c:v>
                </c:pt>
                <c:pt idx="15">
                  <c:v>0</c:v>
                </c:pt>
                <c:pt idx="16">
                  <c:v>0</c:v>
                </c:pt>
              </c:numCache>
            </c:numRef>
          </c:val>
          <c:extLst>
            <c:ext xmlns:c16="http://schemas.microsoft.com/office/drawing/2014/chart" uri="{C3380CC4-5D6E-409C-BE32-E72D297353CC}">
              <c16:uniqueId val="{00000001-BA36-B44C-BD37-3A7A4D68FD62}"/>
            </c:ext>
          </c:extLst>
        </c:ser>
        <c:dLbls>
          <c:showLegendKey val="0"/>
          <c:showVal val="0"/>
          <c:showCatName val="0"/>
          <c:showSerName val="0"/>
          <c:showPercent val="0"/>
          <c:showBubbleSize val="0"/>
        </c:dLbls>
        <c:gapWidth val="219"/>
        <c:overlap val="-27"/>
        <c:axId val="657566047"/>
        <c:axId val="658458159"/>
      </c:barChart>
      <c:catAx>
        <c:axId val="657566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LT"/>
          </a:p>
        </c:txPr>
        <c:crossAx val="658458159"/>
        <c:crosses val="autoZero"/>
        <c:auto val="1"/>
        <c:lblAlgn val="ctr"/>
        <c:lblOffset val="100"/>
        <c:noMultiLvlLbl val="0"/>
      </c:catAx>
      <c:valAx>
        <c:axId val="6584581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LT"/>
          </a:p>
        </c:txPr>
        <c:crossAx val="657566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r>
              <a:rPr lang="en-US" sz="2800" dirty="0" err="1"/>
              <a:t>Kazlovichy</a:t>
            </a:r>
            <a:r>
              <a:rPr lang="en-US" sz="2800" dirty="0"/>
              <a:t> </a:t>
            </a:r>
            <a:r>
              <a:rPr lang="be-BY" sz="2800" dirty="0"/>
              <a:t>(</a:t>
            </a:r>
            <a:r>
              <a:rPr lang="en-US" sz="2800" dirty="0"/>
              <a:t>truck</a:t>
            </a:r>
            <a:r>
              <a:rPr lang="be-BY" sz="2800" dirty="0"/>
              <a:t>),</a:t>
            </a:r>
            <a:r>
              <a:rPr lang="en-US" sz="2800" dirty="0"/>
              <a:t> </a:t>
            </a:r>
            <a:r>
              <a:rPr lang="en-US" sz="2800" dirty="0">
                <a:effectLst/>
              </a:rPr>
              <a:t>Average</a:t>
            </a:r>
            <a:r>
              <a:rPr lang="en-US" sz="2800" dirty="0"/>
              <a:t> </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manualLayout>
          <c:layoutTarget val="inner"/>
          <c:xMode val="edge"/>
          <c:yMode val="edge"/>
          <c:x val="4.7007738911840131E-2"/>
          <c:y val="0.10922893314099018"/>
          <c:w val="0.92621593447073858"/>
          <c:h val="0.75186896248017476"/>
        </c:manualLayout>
      </c:layout>
      <c:barChart>
        <c:barDir val="col"/>
        <c:grouping val="clustered"/>
        <c:varyColors val="0"/>
        <c:ser>
          <c:idx val="0"/>
          <c:order val="0"/>
          <c:tx>
            <c:strRef>
              <c:f>Sheet2!$C$38</c:f>
              <c:strCache>
                <c:ptCount val="1"/>
                <c:pt idx="0">
                  <c:v>Kazlovichy truck Avarage </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Sheet2!$B$39:$B$67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Sheet2!$C$39:$C$67</c:f>
              <c:numCache>
                <c:formatCode>0</c:formatCode>
                <c:ptCount val="29"/>
                <c:pt idx="0">
                  <c:v>3.5483870967741935</c:v>
                </c:pt>
                <c:pt idx="1">
                  <c:v>104.64285714285714</c:v>
                </c:pt>
                <c:pt idx="2">
                  <c:v>469.19354838709677</c:v>
                </c:pt>
                <c:pt idx="3">
                  <c:v>377.21666666666664</c:v>
                </c:pt>
                <c:pt idx="4">
                  <c:v>61.854838709677416</c:v>
                </c:pt>
                <c:pt idx="5">
                  <c:v>71.416666666666671</c:v>
                </c:pt>
                <c:pt idx="6">
                  <c:v>104.54838709677419</c:v>
                </c:pt>
                <c:pt idx="7">
                  <c:v>6.0483870967741939</c:v>
                </c:pt>
                <c:pt idx="8">
                  <c:v>9.75</c:v>
                </c:pt>
                <c:pt idx="9">
                  <c:v>29.274193548387096</c:v>
                </c:pt>
                <c:pt idx="10">
                  <c:v>56.5</c:v>
                </c:pt>
                <c:pt idx="11">
                  <c:v>587.35483870967744</c:v>
                </c:pt>
                <c:pt idx="12">
                  <c:v>59.596774193548384</c:v>
                </c:pt>
                <c:pt idx="13">
                  <c:v>72.327586206896555</c:v>
                </c:pt>
                <c:pt idx="14">
                  <c:v>237.66129032258064</c:v>
                </c:pt>
                <c:pt idx="15">
                  <c:v>329.08333333333331</c:v>
                </c:pt>
                <c:pt idx="16">
                  <c:v>568.54838709677415</c:v>
                </c:pt>
                <c:pt idx="17">
                  <c:v>149.33333333333334</c:v>
                </c:pt>
                <c:pt idx="18">
                  <c:v>250.16129032258064</c:v>
                </c:pt>
                <c:pt idx="19">
                  <c:v>196.7741935483871</c:v>
                </c:pt>
                <c:pt idx="20">
                  <c:v>833.83333333333337</c:v>
                </c:pt>
                <c:pt idx="21">
                  <c:v>268.06451612903226</c:v>
                </c:pt>
                <c:pt idx="22">
                  <c:v>318.03333333333336</c:v>
                </c:pt>
                <c:pt idx="23">
                  <c:v>1220.7333333333333</c:v>
                </c:pt>
                <c:pt idx="24">
                  <c:v>3.806451612903226</c:v>
                </c:pt>
                <c:pt idx="25">
                  <c:v>85.535714285714292</c:v>
                </c:pt>
                <c:pt idx="26">
                  <c:v>315.32258064516128</c:v>
                </c:pt>
                <c:pt idx="27">
                  <c:v>752</c:v>
                </c:pt>
                <c:pt idx="28">
                  <c:v>133.37931034482759</c:v>
                </c:pt>
              </c:numCache>
            </c:numRef>
          </c:val>
          <c:extLst>
            <c:ext xmlns:c16="http://schemas.microsoft.com/office/drawing/2014/chart" uri="{C3380CC4-5D6E-409C-BE32-E72D297353CC}">
              <c16:uniqueId val="{00000000-CFA1-814A-9575-CF7245832153}"/>
            </c:ext>
          </c:extLst>
        </c:ser>
        <c:dLbls>
          <c:dLblPos val="outEnd"/>
          <c:showLegendKey val="0"/>
          <c:showVal val="1"/>
          <c:showCatName val="0"/>
          <c:showSerName val="0"/>
          <c:showPercent val="0"/>
          <c:showBubbleSize val="0"/>
        </c:dLbls>
        <c:gapWidth val="164"/>
        <c:overlap val="-22"/>
        <c:axId val="419883279"/>
        <c:axId val="2003712383"/>
      </c:barChart>
      <c:dateAx>
        <c:axId val="419883279"/>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2003712383"/>
        <c:crosses val="autoZero"/>
        <c:auto val="1"/>
        <c:lblOffset val="100"/>
        <c:baseTimeUnit val="months"/>
      </c:dateAx>
      <c:valAx>
        <c:axId val="200371238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4198832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3800" b="1" i="0" u="none" strike="noStrike" kern="1200" cap="all" spc="150" baseline="0">
                <a:solidFill>
                  <a:prstClr val="black">
                    <a:lumMod val="50000"/>
                    <a:lumOff val="50000"/>
                  </a:prstClr>
                </a:solidFill>
                <a:latin typeface="+mn-lt"/>
                <a:ea typeface="+mn-ea"/>
                <a:cs typeface="+mn-cs"/>
              </a:defRPr>
            </a:pPr>
            <a:r>
              <a:rPr lang="en-US" sz="2800" dirty="0"/>
              <a:t>Brest</a:t>
            </a:r>
            <a:r>
              <a:rPr lang="be-BY" sz="2800" baseline="0" dirty="0"/>
              <a:t> (</a:t>
            </a:r>
            <a:r>
              <a:rPr lang="en-US" sz="2800" b="1" i="0" u="none" strike="noStrike" kern="1200" cap="all" spc="150" baseline="0" dirty="0">
                <a:solidFill>
                  <a:prstClr val="black">
                    <a:lumMod val="50000"/>
                    <a:lumOff val="50000"/>
                  </a:prstClr>
                </a:solidFill>
              </a:rPr>
              <a:t>car</a:t>
            </a:r>
            <a:r>
              <a:rPr lang="be-BY" sz="2800" b="1" i="0" u="none" strike="noStrike" kern="1200" cap="all" spc="150" baseline="0" dirty="0">
                <a:solidFill>
                  <a:prstClr val="black">
                    <a:lumMod val="50000"/>
                    <a:lumOff val="50000"/>
                  </a:prstClr>
                </a:solidFill>
              </a:rPr>
              <a:t>) </a:t>
            </a:r>
            <a:r>
              <a:rPr lang="en-US" sz="2800" dirty="0">
                <a:effectLst/>
              </a:rPr>
              <a:t>Average</a:t>
            </a:r>
            <a:endParaRPr lang="en-LT" sz="28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3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barChart>
        <c:barDir val="col"/>
        <c:grouping val="clustered"/>
        <c:varyColors val="0"/>
        <c:ser>
          <c:idx val="0"/>
          <c:order val="0"/>
          <c:tx>
            <c:strRef>
              <c:f>Sheet2!$G$38</c:f>
              <c:strCache>
                <c:ptCount val="1"/>
                <c:pt idx="0">
                  <c:v>Brest. Avarage car</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Sheet2!$F$39:$F$67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Sheet2!$G$39:$G$67</c:f>
              <c:numCache>
                <c:formatCode>0</c:formatCode>
                <c:ptCount val="29"/>
                <c:pt idx="0">
                  <c:v>125.16129032258064</c:v>
                </c:pt>
                <c:pt idx="1">
                  <c:v>185</c:v>
                </c:pt>
                <c:pt idx="2">
                  <c:v>216.20967741935485</c:v>
                </c:pt>
                <c:pt idx="3">
                  <c:v>153.11666666666667</c:v>
                </c:pt>
                <c:pt idx="4">
                  <c:v>185.08064516129033</c:v>
                </c:pt>
                <c:pt idx="5">
                  <c:v>159.5</c:v>
                </c:pt>
                <c:pt idx="6">
                  <c:v>68.91935483870968</c:v>
                </c:pt>
                <c:pt idx="7">
                  <c:v>209.51612903225808</c:v>
                </c:pt>
                <c:pt idx="8">
                  <c:v>128</c:v>
                </c:pt>
                <c:pt idx="9">
                  <c:v>76.854838709677423</c:v>
                </c:pt>
                <c:pt idx="10">
                  <c:v>134.66666666666666</c:v>
                </c:pt>
                <c:pt idx="11">
                  <c:v>48.806451612903224</c:v>
                </c:pt>
                <c:pt idx="12">
                  <c:v>59.806451612903224</c:v>
                </c:pt>
                <c:pt idx="13">
                  <c:v>109.13793103448276</c:v>
                </c:pt>
                <c:pt idx="14">
                  <c:v>161.20967741935485</c:v>
                </c:pt>
                <c:pt idx="15">
                  <c:v>204.16666666666666</c:v>
                </c:pt>
                <c:pt idx="16">
                  <c:v>248.01612903225808</c:v>
                </c:pt>
                <c:pt idx="17">
                  <c:v>279.66666666666669</c:v>
                </c:pt>
                <c:pt idx="18">
                  <c:v>194.2741935483871</c:v>
                </c:pt>
                <c:pt idx="19">
                  <c:v>454.43548387096774</c:v>
                </c:pt>
                <c:pt idx="20">
                  <c:v>297.16666666666669</c:v>
                </c:pt>
                <c:pt idx="21">
                  <c:v>536.4677419354839</c:v>
                </c:pt>
                <c:pt idx="22">
                  <c:v>472.01666666666665</c:v>
                </c:pt>
                <c:pt idx="23">
                  <c:v>78.683333333333337</c:v>
                </c:pt>
                <c:pt idx="24">
                  <c:v>1039.6612903225807</c:v>
                </c:pt>
                <c:pt idx="25">
                  <c:v>146.67857142857142</c:v>
                </c:pt>
                <c:pt idx="26">
                  <c:v>497.25806451612902</c:v>
                </c:pt>
                <c:pt idx="27">
                  <c:v>676.88333333333333</c:v>
                </c:pt>
                <c:pt idx="28">
                  <c:v>1169.2586206896551</c:v>
                </c:pt>
              </c:numCache>
            </c:numRef>
          </c:val>
          <c:extLst>
            <c:ext xmlns:c16="http://schemas.microsoft.com/office/drawing/2014/chart" uri="{C3380CC4-5D6E-409C-BE32-E72D297353CC}">
              <c16:uniqueId val="{00000000-71E8-8649-B283-765DA78A46E9}"/>
            </c:ext>
          </c:extLst>
        </c:ser>
        <c:dLbls>
          <c:dLblPos val="outEnd"/>
          <c:showLegendKey val="0"/>
          <c:showVal val="1"/>
          <c:showCatName val="0"/>
          <c:showSerName val="0"/>
          <c:showPercent val="0"/>
          <c:showBubbleSize val="0"/>
        </c:dLbls>
        <c:gapWidth val="164"/>
        <c:overlap val="-22"/>
        <c:axId val="327380591"/>
        <c:axId val="327717727"/>
      </c:barChart>
      <c:dateAx>
        <c:axId val="327380591"/>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717727"/>
        <c:crosses val="autoZero"/>
        <c:auto val="1"/>
        <c:lblOffset val="100"/>
        <c:baseTimeUnit val="months"/>
      </c:dateAx>
      <c:valAx>
        <c:axId val="32771772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380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r>
              <a:rPr lang="en-US" sz="2800" dirty="0"/>
              <a:t>Brest</a:t>
            </a:r>
            <a:r>
              <a:rPr lang="be-BY" sz="2800" baseline="0" dirty="0"/>
              <a:t> (</a:t>
            </a:r>
            <a:r>
              <a:rPr lang="en-US" sz="2800" b="1" i="0" u="none" strike="noStrike" kern="1200" cap="all" spc="150" baseline="0" dirty="0">
                <a:solidFill>
                  <a:prstClr val="black">
                    <a:lumMod val="50000"/>
                    <a:lumOff val="50000"/>
                  </a:prstClr>
                </a:solidFill>
              </a:rPr>
              <a:t>bus</a:t>
            </a:r>
            <a:r>
              <a:rPr lang="be-BY" sz="2800" b="1" i="0" u="none" strike="noStrike" kern="1200" cap="all" spc="150" baseline="0" dirty="0">
                <a:solidFill>
                  <a:prstClr val="black">
                    <a:lumMod val="50000"/>
                    <a:lumOff val="50000"/>
                  </a:prstClr>
                </a:solidFill>
              </a:rPr>
              <a:t>)</a:t>
            </a:r>
            <a:r>
              <a:rPr lang="en-US" sz="2800" dirty="0"/>
              <a:t> </a:t>
            </a:r>
            <a:r>
              <a:rPr lang="en-US" sz="2800" dirty="0">
                <a:effectLst/>
              </a:rPr>
              <a:t>Average</a:t>
            </a:r>
            <a:endParaRPr lang="en-LT" sz="28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manualLayout>
          <c:layoutTarget val="inner"/>
          <c:xMode val="edge"/>
          <c:yMode val="edge"/>
          <c:x val="5.3238127201284444E-2"/>
          <c:y val="8.628741806528939E-2"/>
          <c:w val="0.94017121421013816"/>
          <c:h val="0.73490506207062489"/>
        </c:manualLayout>
      </c:layout>
      <c:barChart>
        <c:barDir val="col"/>
        <c:grouping val="clustered"/>
        <c:varyColors val="0"/>
        <c:ser>
          <c:idx val="0"/>
          <c:order val="0"/>
          <c:tx>
            <c:strRef>
              <c:f>Sheet2!$E$38</c:f>
              <c:strCache>
                <c:ptCount val="1"/>
                <c:pt idx="0">
                  <c:v>Brest. Avarage bus</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Sheet2!$D$39:$D$67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Sheet2!$E$39:$E$67</c:f>
              <c:numCache>
                <c:formatCode>0</c:formatCode>
                <c:ptCount val="29"/>
                <c:pt idx="0">
                  <c:v>0</c:v>
                </c:pt>
                <c:pt idx="1">
                  <c:v>0</c:v>
                </c:pt>
                <c:pt idx="2">
                  <c:v>3.193548387096774</c:v>
                </c:pt>
                <c:pt idx="3">
                  <c:v>11.066666666666666</c:v>
                </c:pt>
                <c:pt idx="4">
                  <c:v>5.564516129032258</c:v>
                </c:pt>
                <c:pt idx="5">
                  <c:v>8.1166666666666671</c:v>
                </c:pt>
                <c:pt idx="6">
                  <c:v>5.67741935483871</c:v>
                </c:pt>
                <c:pt idx="7">
                  <c:v>8.193548387096774</c:v>
                </c:pt>
                <c:pt idx="8">
                  <c:v>5.2</c:v>
                </c:pt>
                <c:pt idx="9">
                  <c:v>2.532258064516129</c:v>
                </c:pt>
                <c:pt idx="10">
                  <c:v>2.4500000000000002</c:v>
                </c:pt>
                <c:pt idx="11">
                  <c:v>2.8548387096774195</c:v>
                </c:pt>
                <c:pt idx="12">
                  <c:v>3.8870967741935485</c:v>
                </c:pt>
                <c:pt idx="13">
                  <c:v>2.5172413793103448</c:v>
                </c:pt>
                <c:pt idx="14">
                  <c:v>15.693548387096774</c:v>
                </c:pt>
                <c:pt idx="15">
                  <c:v>23.683333333333334</c:v>
                </c:pt>
                <c:pt idx="16">
                  <c:v>29.693548387096776</c:v>
                </c:pt>
                <c:pt idx="17">
                  <c:v>37.483333333333334</c:v>
                </c:pt>
                <c:pt idx="18">
                  <c:v>33.161290322580648</c:v>
                </c:pt>
                <c:pt idx="19">
                  <c:v>53.258064516129032</c:v>
                </c:pt>
                <c:pt idx="20">
                  <c:v>26.833333333333332</c:v>
                </c:pt>
                <c:pt idx="21">
                  <c:v>15.274193548387096</c:v>
                </c:pt>
                <c:pt idx="22">
                  <c:v>7.8</c:v>
                </c:pt>
                <c:pt idx="23">
                  <c:v>6.083333333333333</c:v>
                </c:pt>
                <c:pt idx="24">
                  <c:v>13.161290322580646</c:v>
                </c:pt>
                <c:pt idx="25">
                  <c:v>0.5178571428571429</c:v>
                </c:pt>
                <c:pt idx="26">
                  <c:v>4.741935483870968</c:v>
                </c:pt>
                <c:pt idx="27">
                  <c:v>16.149999999999999</c:v>
                </c:pt>
                <c:pt idx="28">
                  <c:v>13.310344827586206</c:v>
                </c:pt>
              </c:numCache>
            </c:numRef>
          </c:val>
          <c:extLst>
            <c:ext xmlns:c16="http://schemas.microsoft.com/office/drawing/2014/chart" uri="{C3380CC4-5D6E-409C-BE32-E72D297353CC}">
              <c16:uniqueId val="{00000000-C87D-5744-B2A0-F35B3BE362F2}"/>
            </c:ext>
          </c:extLst>
        </c:ser>
        <c:dLbls>
          <c:dLblPos val="outEnd"/>
          <c:showLegendKey val="0"/>
          <c:showVal val="1"/>
          <c:showCatName val="0"/>
          <c:showSerName val="0"/>
          <c:showPercent val="0"/>
          <c:showBubbleSize val="0"/>
        </c:dLbls>
        <c:gapWidth val="164"/>
        <c:overlap val="-22"/>
        <c:axId val="327959455"/>
        <c:axId val="327553199"/>
      </c:barChart>
      <c:dateAx>
        <c:axId val="327959455"/>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553199"/>
        <c:crosses val="autoZero"/>
        <c:auto val="1"/>
        <c:lblOffset val="100"/>
        <c:baseTimeUnit val="months"/>
      </c:dateAx>
      <c:valAx>
        <c:axId val="3275531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9594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92FF-809C-FAB5-5DC9-9C9C6CB7ED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T"/>
          </a:p>
        </p:txBody>
      </p:sp>
      <p:sp>
        <p:nvSpPr>
          <p:cNvPr id="3" name="Subtitle 2">
            <a:extLst>
              <a:ext uri="{FF2B5EF4-FFF2-40B4-BE49-F238E27FC236}">
                <a16:creationId xmlns:a16="http://schemas.microsoft.com/office/drawing/2014/main" id="{5B125B97-C575-B53B-6749-FAA598CB0D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T"/>
          </a:p>
        </p:txBody>
      </p:sp>
      <p:sp>
        <p:nvSpPr>
          <p:cNvPr id="4" name="Date Placeholder 3">
            <a:extLst>
              <a:ext uri="{FF2B5EF4-FFF2-40B4-BE49-F238E27FC236}">
                <a16:creationId xmlns:a16="http://schemas.microsoft.com/office/drawing/2014/main" id="{9D4A8694-6A1F-CA4F-864F-CDC6216C5914}"/>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88053223-8E60-BC5E-E7A8-C54A848CC96B}"/>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53CBBB5-2401-111B-3F80-1F7E8B2B67DA}"/>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70410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BBBD-0891-639E-DD09-793500683A96}"/>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7653762D-161C-11F4-0C4A-6A5E8113AE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582957B2-9F64-051D-B537-63DB2CAF087B}"/>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35EE6DB2-47C6-06C2-72AD-71227949BE3C}"/>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D3496DE0-522E-5D6F-069D-0154392BDF40}"/>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87776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C243-1921-BC3A-E009-FECC75751A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T"/>
          </a:p>
        </p:txBody>
      </p:sp>
      <p:sp>
        <p:nvSpPr>
          <p:cNvPr id="3" name="Text Placeholder 2">
            <a:extLst>
              <a:ext uri="{FF2B5EF4-FFF2-40B4-BE49-F238E27FC236}">
                <a16:creationId xmlns:a16="http://schemas.microsoft.com/office/drawing/2014/main" id="{0234EA7F-73E8-B10A-DFA0-83E76DFAD4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EF7DA9-0E56-6046-39A6-F20E8184CE9C}"/>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D9B55F84-6702-1638-E6A3-DD1CE6473DEE}"/>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A25CA5A9-4D3B-0153-B9F7-E6A8561C8774}"/>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18135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D9A41-DAFE-D760-9580-4C77CCBC9970}"/>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331B4C09-7356-83EF-18D7-2CE1742EDA2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Content Placeholder 3">
            <a:extLst>
              <a:ext uri="{FF2B5EF4-FFF2-40B4-BE49-F238E27FC236}">
                <a16:creationId xmlns:a16="http://schemas.microsoft.com/office/drawing/2014/main" id="{B5FE191C-4BA6-5266-63FF-45BC3A2C12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Date Placeholder 4">
            <a:extLst>
              <a:ext uri="{FF2B5EF4-FFF2-40B4-BE49-F238E27FC236}">
                <a16:creationId xmlns:a16="http://schemas.microsoft.com/office/drawing/2014/main" id="{37208561-A1E0-C9C2-4815-37AC9DD0575B}"/>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6" name="Footer Placeholder 5">
            <a:extLst>
              <a:ext uri="{FF2B5EF4-FFF2-40B4-BE49-F238E27FC236}">
                <a16:creationId xmlns:a16="http://schemas.microsoft.com/office/drawing/2014/main" id="{6C764805-4C89-8D2F-5E6F-AB91822D3991}"/>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A65813BA-4FA2-32BF-0A6D-1480198D4C03}"/>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0470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DAEA-2FF6-694A-1440-2B8A1D5041F2}"/>
              </a:ext>
            </a:extLst>
          </p:cNvPr>
          <p:cNvSpPr>
            <a:spLocks noGrp="1"/>
          </p:cNvSpPr>
          <p:nvPr>
            <p:ph type="title"/>
          </p:nvPr>
        </p:nvSpPr>
        <p:spPr>
          <a:xfrm>
            <a:off x="839788" y="365125"/>
            <a:ext cx="10515600" cy="1325563"/>
          </a:xfrm>
        </p:spPr>
        <p:txBody>
          <a:bodyPr/>
          <a:lstStyle/>
          <a:p>
            <a:r>
              <a:rPr lang="en-GB"/>
              <a:t>Click to edit Master title style</a:t>
            </a:r>
            <a:endParaRPr lang="en-LT"/>
          </a:p>
        </p:txBody>
      </p:sp>
      <p:sp>
        <p:nvSpPr>
          <p:cNvPr id="3" name="Text Placeholder 2">
            <a:extLst>
              <a:ext uri="{FF2B5EF4-FFF2-40B4-BE49-F238E27FC236}">
                <a16:creationId xmlns:a16="http://schemas.microsoft.com/office/drawing/2014/main" id="{0C232F12-E7BB-125F-EB84-9CF399C78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BA77B6E-B53C-6143-D285-42B34CD140C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Text Placeholder 4">
            <a:extLst>
              <a:ext uri="{FF2B5EF4-FFF2-40B4-BE49-F238E27FC236}">
                <a16:creationId xmlns:a16="http://schemas.microsoft.com/office/drawing/2014/main" id="{67B19959-06BB-5263-6C15-63BB1E6966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19C3CF9-E248-1226-E4CE-B6020E11A52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7" name="Date Placeholder 6">
            <a:extLst>
              <a:ext uri="{FF2B5EF4-FFF2-40B4-BE49-F238E27FC236}">
                <a16:creationId xmlns:a16="http://schemas.microsoft.com/office/drawing/2014/main" id="{EA688264-4821-C65E-7853-1E27A53E5974}"/>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8" name="Footer Placeholder 7">
            <a:extLst>
              <a:ext uri="{FF2B5EF4-FFF2-40B4-BE49-F238E27FC236}">
                <a16:creationId xmlns:a16="http://schemas.microsoft.com/office/drawing/2014/main" id="{7FF4FF25-C5FC-A814-93D5-FE8470ECF001}"/>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1FB57CFB-B8ED-30FE-7B98-76B2C31CEF5D}"/>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429168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E34A6-3F9A-588E-F775-B8DB9F94C33D}"/>
              </a:ext>
            </a:extLst>
          </p:cNvPr>
          <p:cNvSpPr>
            <a:spLocks noGrp="1"/>
          </p:cNvSpPr>
          <p:nvPr>
            <p:ph type="title"/>
          </p:nvPr>
        </p:nvSpPr>
        <p:spPr/>
        <p:txBody>
          <a:bodyPr/>
          <a:lstStyle/>
          <a:p>
            <a:r>
              <a:rPr lang="en-GB"/>
              <a:t>Click to edit Master title style</a:t>
            </a:r>
            <a:endParaRPr lang="en-LT"/>
          </a:p>
        </p:txBody>
      </p:sp>
      <p:sp>
        <p:nvSpPr>
          <p:cNvPr id="3" name="Date Placeholder 2">
            <a:extLst>
              <a:ext uri="{FF2B5EF4-FFF2-40B4-BE49-F238E27FC236}">
                <a16:creationId xmlns:a16="http://schemas.microsoft.com/office/drawing/2014/main" id="{96407765-BCCC-3693-1264-C003B56386DD}"/>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4" name="Footer Placeholder 3">
            <a:extLst>
              <a:ext uri="{FF2B5EF4-FFF2-40B4-BE49-F238E27FC236}">
                <a16:creationId xmlns:a16="http://schemas.microsoft.com/office/drawing/2014/main" id="{8C9FC879-7909-921B-F274-3E2DBB93B56E}"/>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9360D6E3-2212-02D7-74ED-805B489B89CA}"/>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68459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EBF0EF-AA76-86AF-3434-B8E917A23C84}"/>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3" name="Footer Placeholder 2">
            <a:extLst>
              <a:ext uri="{FF2B5EF4-FFF2-40B4-BE49-F238E27FC236}">
                <a16:creationId xmlns:a16="http://schemas.microsoft.com/office/drawing/2014/main" id="{8DF3A0D3-0228-0F9D-70F0-679781597519}"/>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DCFD1449-C18E-3F01-2AA5-FCD0626AA5E3}"/>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3764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084A-7424-5174-E4BC-F32647850A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Content Placeholder 2">
            <a:extLst>
              <a:ext uri="{FF2B5EF4-FFF2-40B4-BE49-F238E27FC236}">
                <a16:creationId xmlns:a16="http://schemas.microsoft.com/office/drawing/2014/main" id="{5FDE681C-94F0-2A91-EF27-F312B387D4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Text Placeholder 3">
            <a:extLst>
              <a:ext uri="{FF2B5EF4-FFF2-40B4-BE49-F238E27FC236}">
                <a16:creationId xmlns:a16="http://schemas.microsoft.com/office/drawing/2014/main" id="{0795B2EF-04BF-18BF-209E-B548E2D36C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013D40-4544-12D3-5257-EFB3EA901D21}"/>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6" name="Footer Placeholder 5">
            <a:extLst>
              <a:ext uri="{FF2B5EF4-FFF2-40B4-BE49-F238E27FC236}">
                <a16:creationId xmlns:a16="http://schemas.microsoft.com/office/drawing/2014/main" id="{689D5516-BCF6-7458-EA26-C3FF18442652}"/>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44FDF2AF-C3FA-0AA8-D338-D66662A5060D}"/>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12615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5E405-BD9F-4BF4-EB57-1F507A14C1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Picture Placeholder 2">
            <a:extLst>
              <a:ext uri="{FF2B5EF4-FFF2-40B4-BE49-F238E27FC236}">
                <a16:creationId xmlns:a16="http://schemas.microsoft.com/office/drawing/2014/main" id="{3EF0819F-255E-C3E0-106D-9367369FE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E49D3E8E-FD09-1A2B-E980-00BD633E7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7024FFA-A33F-394F-41D9-79FE5199DA8C}"/>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6" name="Footer Placeholder 5">
            <a:extLst>
              <a:ext uri="{FF2B5EF4-FFF2-40B4-BE49-F238E27FC236}">
                <a16:creationId xmlns:a16="http://schemas.microsoft.com/office/drawing/2014/main" id="{7958D9E2-011B-23B3-712C-F3A72C072700}"/>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9336C454-E476-338B-76DD-EE816AE838A9}"/>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0588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7D744-7843-8500-F322-A3872ECB1C7D}"/>
              </a:ext>
            </a:extLst>
          </p:cNvPr>
          <p:cNvSpPr>
            <a:spLocks noGrp="1"/>
          </p:cNvSpPr>
          <p:nvPr>
            <p:ph type="title"/>
          </p:nvPr>
        </p:nvSpPr>
        <p:spPr/>
        <p:txBody>
          <a:bodyPr/>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7485E447-55C4-AE09-A0A7-76B98E28771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DDCD3ECB-3F9A-BB39-BA8D-E46954B685FD}"/>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46AC5328-21B4-E30A-DF15-5BFC11DB4778}"/>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E43F107-4B24-412A-7428-25559B33DA06}"/>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01439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13BAE8-FA6F-A7CE-746A-681331A7CA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E188E09E-5884-C3B8-47D9-83A92B574B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75A726D7-0628-EB43-FA0A-229962D5D202}"/>
              </a:ext>
            </a:extLst>
          </p:cNvPr>
          <p:cNvSpPr>
            <a:spLocks noGrp="1"/>
          </p:cNvSpPr>
          <p:nvPr>
            <p:ph type="dt" sz="half" idx="10"/>
          </p:nvPr>
        </p:nvSpPr>
        <p:spPr/>
        <p:txBody>
          <a:body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BD0BB81B-D392-DE95-51F8-99549DC24D08}"/>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F34402DE-A25C-7ECA-C897-D6C6CD3C5CFF}"/>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49628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1B1FC2-817A-3043-6009-DFF5531C8C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T"/>
          </a:p>
        </p:txBody>
      </p:sp>
      <p:sp>
        <p:nvSpPr>
          <p:cNvPr id="3" name="Text Placeholder 2">
            <a:extLst>
              <a:ext uri="{FF2B5EF4-FFF2-40B4-BE49-F238E27FC236}">
                <a16:creationId xmlns:a16="http://schemas.microsoft.com/office/drawing/2014/main" id="{DCA92AFF-B4E3-8F05-136F-E293AFD77E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69704FD0-2AB7-62AF-D162-8CE66C42BE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59A26-4FB3-C440-ABF6-D24740391D8E}" type="datetimeFigureOut">
              <a:rPr lang="en-LT" smtClean="0"/>
              <a:t>03/06/2025</a:t>
            </a:fld>
            <a:endParaRPr lang="en-LT"/>
          </a:p>
        </p:txBody>
      </p:sp>
      <p:sp>
        <p:nvSpPr>
          <p:cNvPr id="5" name="Footer Placeholder 4">
            <a:extLst>
              <a:ext uri="{FF2B5EF4-FFF2-40B4-BE49-F238E27FC236}">
                <a16:creationId xmlns:a16="http://schemas.microsoft.com/office/drawing/2014/main" id="{0F20CC14-25B0-6C2A-3A61-2B4F80F3F5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24389689-DE75-D789-DE80-43DABFE5A1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51A67-07B6-C84B-9721-DACFA85E0A8E}" type="slidenum">
              <a:rPr lang="en-LT" smtClean="0"/>
              <a:t>‹#›</a:t>
            </a:fld>
            <a:endParaRPr lang="en-LT"/>
          </a:p>
        </p:txBody>
      </p:sp>
    </p:spTree>
    <p:extLst>
      <p:ext uri="{BB962C8B-B14F-4D97-AF65-F5344CB8AC3E}">
        <p14:creationId xmlns:p14="http://schemas.microsoft.com/office/powerpoint/2010/main" val="398315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CE7F-B48A-4AE4-B1DC-93AA28D36797}"/>
              </a:ext>
            </a:extLst>
          </p:cNvPr>
          <p:cNvSpPr>
            <a:spLocks noGrp="1"/>
          </p:cNvSpPr>
          <p:nvPr>
            <p:ph type="title"/>
          </p:nvPr>
        </p:nvSpPr>
        <p:spPr/>
        <p:txBody>
          <a:bodyPr>
            <a:normAutofit/>
          </a:bodyPr>
          <a:lstStyle/>
          <a:p>
            <a:pPr algn="ctr"/>
            <a:r>
              <a:rPr lang="be-BY" b="1" dirty="0"/>
              <a:t>Паўза пасля піку эскалацыі</a:t>
            </a:r>
            <a:r>
              <a:rPr lang="be-BY" dirty="0"/>
              <a:t> </a:t>
            </a:r>
            <a:endParaRPr lang="en-LT" dirty="0"/>
          </a:p>
        </p:txBody>
      </p:sp>
      <p:sp>
        <p:nvSpPr>
          <p:cNvPr id="3" name="Content Placeholder 2">
            <a:extLst>
              <a:ext uri="{FF2B5EF4-FFF2-40B4-BE49-F238E27FC236}">
                <a16:creationId xmlns:a16="http://schemas.microsoft.com/office/drawing/2014/main" id="{1C01CA12-AB54-356E-9368-C0D20FE93E70}"/>
              </a:ext>
            </a:extLst>
          </p:cNvPr>
          <p:cNvSpPr>
            <a:spLocks noGrp="1"/>
          </p:cNvSpPr>
          <p:nvPr>
            <p:ph idx="1"/>
          </p:nvPr>
        </p:nvSpPr>
        <p:spPr/>
        <p:txBody>
          <a:bodyPr/>
          <a:lstStyle/>
          <a:p>
            <a:pPr marL="0" indent="0" algn="ctr">
              <a:buNone/>
            </a:pPr>
            <a:r>
              <a:rPr lang="be-BY" i="1" dirty="0"/>
              <a:t>кастрычнік 2024 - май 2025 </a:t>
            </a:r>
            <a:endParaRPr lang="en-LT" i="1" dirty="0"/>
          </a:p>
        </p:txBody>
      </p:sp>
    </p:spTree>
    <p:extLst>
      <p:ext uri="{BB962C8B-B14F-4D97-AF65-F5344CB8AC3E}">
        <p14:creationId xmlns:p14="http://schemas.microsoft.com/office/powerpoint/2010/main" val="4001857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AF2B9-DFBC-66E1-6D62-1B24B3FA7855}"/>
              </a:ext>
            </a:extLst>
          </p:cNvPr>
          <p:cNvSpPr>
            <a:spLocks noGrp="1"/>
          </p:cNvSpPr>
          <p:nvPr>
            <p:ph type="title"/>
          </p:nvPr>
        </p:nvSpPr>
        <p:spPr/>
        <p:txBody>
          <a:bodyPr/>
          <a:lstStyle/>
          <a:p>
            <a:pPr algn="ctr"/>
            <a:r>
              <a:rPr lang="be-BY" b="1" dirty="0"/>
              <a:t>Храналогія (10.2024-05.2025)</a:t>
            </a:r>
            <a:endParaRPr lang="en-LT" dirty="0"/>
          </a:p>
        </p:txBody>
      </p:sp>
      <p:graphicFrame>
        <p:nvGraphicFramePr>
          <p:cNvPr id="4" name="Content Placeholder 3">
            <a:extLst>
              <a:ext uri="{FF2B5EF4-FFF2-40B4-BE49-F238E27FC236}">
                <a16:creationId xmlns:a16="http://schemas.microsoft.com/office/drawing/2014/main" id="{7CE29556-A9C4-2CE2-C551-2C5F37937B4F}"/>
              </a:ext>
            </a:extLst>
          </p:cNvPr>
          <p:cNvGraphicFramePr>
            <a:graphicFrameLocks noGrp="1"/>
          </p:cNvGraphicFramePr>
          <p:nvPr>
            <p:ph idx="1"/>
            <p:extLst>
              <p:ext uri="{D42A27DB-BD31-4B8C-83A1-F6EECF244321}">
                <p14:modId xmlns:p14="http://schemas.microsoft.com/office/powerpoint/2010/main" val="3543466357"/>
              </p:ext>
            </p:extLst>
          </p:nvPr>
        </p:nvGraphicFramePr>
        <p:xfrm>
          <a:off x="838200" y="1825625"/>
          <a:ext cx="10515600" cy="3337560"/>
        </p:xfrm>
        <a:graphic>
          <a:graphicData uri="http://schemas.openxmlformats.org/drawingml/2006/table">
            <a:tbl>
              <a:tblPr firstRow="1" bandRow="1">
                <a:tableStyleId>{5C22544A-7EE6-4342-B048-85BDC9FD1C3A}</a:tableStyleId>
              </a:tblPr>
              <a:tblGrid>
                <a:gridCol w="1673506">
                  <a:extLst>
                    <a:ext uri="{9D8B030D-6E8A-4147-A177-3AD203B41FA5}">
                      <a16:colId xmlns:a16="http://schemas.microsoft.com/office/drawing/2014/main" val="1870609652"/>
                    </a:ext>
                  </a:extLst>
                </a:gridCol>
                <a:gridCol w="8842094">
                  <a:extLst>
                    <a:ext uri="{9D8B030D-6E8A-4147-A177-3AD203B41FA5}">
                      <a16:colId xmlns:a16="http://schemas.microsoft.com/office/drawing/2014/main" val="2577020259"/>
                    </a:ext>
                  </a:extLst>
                </a:gridCol>
              </a:tblGrid>
              <a:tr h="370840">
                <a:tc>
                  <a:txBody>
                    <a:bodyPr/>
                    <a:lstStyle/>
                    <a:p>
                      <a:endParaRPr lang="en-LT" dirty="0"/>
                    </a:p>
                  </a:txBody>
                  <a:tcPr/>
                </a:tc>
                <a:tc>
                  <a:txBody>
                    <a:bodyPr/>
                    <a:lstStyle/>
                    <a:p>
                      <a:endParaRPr lang="en-LT"/>
                    </a:p>
                  </a:txBody>
                  <a:tcPr/>
                </a:tc>
                <a:extLst>
                  <a:ext uri="{0D108BD9-81ED-4DB2-BD59-A6C34878D82A}">
                    <a16:rowId xmlns:a16="http://schemas.microsoft.com/office/drawing/2014/main" val="3168204569"/>
                  </a:ext>
                </a:extLst>
              </a:tr>
              <a:tr h="370840">
                <a:tc>
                  <a:txBody>
                    <a:bodyPr/>
                    <a:lstStyle/>
                    <a:p>
                      <a:r>
                        <a:rPr lang="be-BY" dirty="0"/>
                        <a:t>10.2024 </a:t>
                      </a:r>
                      <a:endParaRPr lang="en-LT" dirty="0"/>
                    </a:p>
                  </a:txBody>
                  <a:tcPr/>
                </a:tc>
                <a:tc>
                  <a:txBody>
                    <a:bodyPr/>
                    <a:lstStyle/>
                    <a:p>
                      <a:endParaRPr lang="en-LT" dirty="0"/>
                    </a:p>
                  </a:txBody>
                  <a:tcPr/>
                </a:tc>
                <a:extLst>
                  <a:ext uri="{0D108BD9-81ED-4DB2-BD59-A6C34878D82A}">
                    <a16:rowId xmlns:a16="http://schemas.microsoft.com/office/drawing/2014/main" val="3368756842"/>
                  </a:ext>
                </a:extLst>
              </a:tr>
              <a:tr h="370840">
                <a:tc>
                  <a:txBody>
                    <a:bodyPr/>
                    <a:lstStyle/>
                    <a:p>
                      <a:r>
                        <a:rPr lang="be-BY" dirty="0"/>
                        <a:t>11.2024</a:t>
                      </a:r>
                      <a:endParaRPr lang="en-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e-BY" sz="1800" b="0" i="0" u="none" strike="noStrike" kern="1200" dirty="0">
                          <a:solidFill>
                            <a:schemeClr val="dk1"/>
                          </a:solidFill>
                          <a:effectLst/>
                          <a:latin typeface="+mn-lt"/>
                          <a:ea typeface="+mn-ea"/>
                          <a:cs typeface="+mn-cs"/>
                        </a:rPr>
                        <a:t>Гвалт у адносінах да падлетка, хваля дыскусій пра праблемы стаўлення да дыяспары </a:t>
                      </a:r>
                      <a:endParaRPr lang="en-LT" b="0" dirty="0"/>
                    </a:p>
                  </a:txBody>
                  <a:tcPr/>
                </a:tc>
                <a:extLst>
                  <a:ext uri="{0D108BD9-81ED-4DB2-BD59-A6C34878D82A}">
                    <a16:rowId xmlns:a16="http://schemas.microsoft.com/office/drawing/2014/main" val="503771358"/>
                  </a:ext>
                </a:extLst>
              </a:tr>
              <a:tr h="370840">
                <a:tc>
                  <a:txBody>
                    <a:bodyPr/>
                    <a:lstStyle/>
                    <a:p>
                      <a:r>
                        <a:rPr lang="be-BY" dirty="0"/>
                        <a:t>12.2024</a:t>
                      </a:r>
                      <a:endParaRPr lang="en-LT" dirty="0"/>
                    </a:p>
                  </a:txBody>
                  <a:tcPr/>
                </a:tc>
                <a:tc>
                  <a:txBody>
                    <a:bodyPr/>
                    <a:lstStyle/>
                    <a:p>
                      <a:pPr rtl="0"/>
                      <a:r>
                        <a:rPr lang="be-BY" sz="1800" b="0" i="0" u="none" strike="noStrike" kern="1200" dirty="0">
                          <a:solidFill>
                            <a:schemeClr val="dk1"/>
                          </a:solidFill>
                          <a:effectLst/>
                          <a:latin typeface="+mn-lt"/>
                          <a:ea typeface="+mn-ea"/>
                          <a:cs typeface="+mn-cs"/>
                        </a:rPr>
                        <a:t>Кішынёў-</a:t>
                      </a:r>
                      <a:r>
                        <a:rPr lang="en-GB" sz="1800" b="0" i="0" u="none" strike="noStrike" kern="1200" dirty="0">
                          <a:solidFill>
                            <a:schemeClr val="dk1"/>
                          </a:solidFill>
                          <a:effectLst/>
                          <a:latin typeface="+mn-lt"/>
                          <a:ea typeface="+mn-ea"/>
                          <a:cs typeface="+mn-cs"/>
                        </a:rPr>
                        <a:t>gate </a:t>
                      </a:r>
                      <a:r>
                        <a:rPr lang="en-GB" sz="1800" b="1" i="0" u="none" strike="noStrike" kern="1200" dirty="0">
                          <a:solidFill>
                            <a:schemeClr val="dk1"/>
                          </a:solidFill>
                          <a:effectLst/>
                          <a:latin typeface="+mn-lt"/>
                          <a:ea typeface="+mn-ea"/>
                          <a:cs typeface="+mn-cs"/>
                        </a:rPr>
                        <a:t> </a:t>
                      </a:r>
                      <a:endParaRPr lang="en-GB" b="0" dirty="0">
                        <a:effectLst/>
                      </a:endParaRPr>
                    </a:p>
                  </a:txBody>
                  <a:tcPr/>
                </a:tc>
                <a:extLst>
                  <a:ext uri="{0D108BD9-81ED-4DB2-BD59-A6C34878D82A}">
                    <a16:rowId xmlns:a16="http://schemas.microsoft.com/office/drawing/2014/main" val="2239588518"/>
                  </a:ext>
                </a:extLst>
              </a:tr>
              <a:tr h="370840">
                <a:tc>
                  <a:txBody>
                    <a:bodyPr/>
                    <a:lstStyle/>
                    <a:p>
                      <a:r>
                        <a:rPr lang="be-BY" dirty="0"/>
                        <a:t>01.2025</a:t>
                      </a:r>
                    </a:p>
                  </a:txBody>
                  <a:tcPr/>
                </a:tc>
                <a:tc>
                  <a:txBody>
                    <a:bodyPr/>
                    <a:lstStyle/>
                    <a:p>
                      <a:r>
                        <a:rPr lang="be-BY" sz="1800" b="1" i="0" u="none" strike="noStrike" kern="1200" dirty="0">
                          <a:solidFill>
                            <a:schemeClr val="dk1"/>
                          </a:solidFill>
                          <a:effectLst/>
                          <a:latin typeface="+mn-lt"/>
                          <a:ea typeface="+mn-ea"/>
                          <a:cs typeface="+mn-cs"/>
                        </a:rPr>
                        <a:t>Старшынства Польшчы ў Савеце ЕС </a:t>
                      </a:r>
                      <a:endParaRPr lang="en-LT" dirty="0"/>
                    </a:p>
                  </a:txBody>
                  <a:tcPr/>
                </a:tc>
                <a:extLst>
                  <a:ext uri="{0D108BD9-81ED-4DB2-BD59-A6C34878D82A}">
                    <a16:rowId xmlns:a16="http://schemas.microsoft.com/office/drawing/2014/main" val="41581433"/>
                  </a:ext>
                </a:extLst>
              </a:tr>
              <a:tr h="370840">
                <a:tc>
                  <a:txBody>
                    <a:bodyPr/>
                    <a:lstStyle/>
                    <a:p>
                      <a:r>
                        <a:rPr lang="be-BY" dirty="0"/>
                        <a:t>02.2025</a:t>
                      </a:r>
                      <a:endParaRPr lang="en-LT" dirty="0"/>
                    </a:p>
                  </a:txBody>
                  <a:tcPr/>
                </a:tc>
                <a:tc>
                  <a:txBody>
                    <a:bodyPr/>
                    <a:lstStyle/>
                    <a:p>
                      <a:pPr rtl="0"/>
                      <a:r>
                        <a:rPr lang="be-BY" sz="1800" b="1" i="0" u="none" strike="noStrike" kern="1200" dirty="0">
                          <a:solidFill>
                            <a:schemeClr val="dk1"/>
                          </a:solidFill>
                          <a:effectLst/>
                          <a:latin typeface="+mn-lt"/>
                          <a:ea typeface="+mn-ea"/>
                          <a:cs typeface="+mn-cs"/>
                        </a:rPr>
                        <a:t>Выбары ў Беларусі </a:t>
                      </a:r>
                      <a:endParaRPr lang="be-BY" b="0" dirty="0">
                        <a:effectLst/>
                      </a:endParaRPr>
                    </a:p>
                  </a:txBody>
                  <a:tcPr/>
                </a:tc>
                <a:extLst>
                  <a:ext uri="{0D108BD9-81ED-4DB2-BD59-A6C34878D82A}">
                    <a16:rowId xmlns:a16="http://schemas.microsoft.com/office/drawing/2014/main" val="688164729"/>
                  </a:ext>
                </a:extLst>
              </a:tr>
              <a:tr h="370840">
                <a:tc>
                  <a:txBody>
                    <a:bodyPr/>
                    <a:lstStyle/>
                    <a:p>
                      <a:r>
                        <a:rPr lang="be-BY" dirty="0"/>
                        <a:t>03.2025</a:t>
                      </a:r>
                      <a:endParaRPr lang="en-LT" dirty="0"/>
                    </a:p>
                  </a:txBody>
                  <a:tcPr/>
                </a:tc>
                <a:tc>
                  <a:txBody>
                    <a:bodyPr/>
                    <a:lstStyle/>
                    <a:p>
                      <a:pPr rtl="0"/>
                      <a:r>
                        <a:rPr lang="be-BY" sz="1800" b="0" i="0" u="none" strike="noStrike" kern="1200" dirty="0">
                          <a:solidFill>
                            <a:schemeClr val="dk1"/>
                          </a:solidFill>
                          <a:effectLst/>
                          <a:latin typeface="+mn-lt"/>
                          <a:ea typeface="+mn-ea"/>
                          <a:cs typeface="+mn-cs"/>
                        </a:rPr>
                        <a:t>Канвенцыя Атавы па супраць пяхотныя міны </a:t>
                      </a:r>
                      <a:endParaRPr lang="be-BY" b="0" dirty="0">
                        <a:effectLst/>
                      </a:endParaRPr>
                    </a:p>
                  </a:txBody>
                  <a:tcPr/>
                </a:tc>
                <a:extLst>
                  <a:ext uri="{0D108BD9-81ED-4DB2-BD59-A6C34878D82A}">
                    <a16:rowId xmlns:a16="http://schemas.microsoft.com/office/drawing/2014/main" val="972821645"/>
                  </a:ext>
                </a:extLst>
              </a:tr>
              <a:tr h="370840">
                <a:tc>
                  <a:txBody>
                    <a:bodyPr/>
                    <a:lstStyle/>
                    <a:p>
                      <a:r>
                        <a:rPr lang="be-BY" dirty="0"/>
                        <a:t>04.2025</a:t>
                      </a:r>
                      <a:endParaRPr lang="en-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e-BY" sz="1800" b="1" i="0" u="none" strike="noStrike" kern="1200" dirty="0">
                          <a:solidFill>
                            <a:schemeClr val="dk1"/>
                          </a:solidFill>
                          <a:effectLst/>
                          <a:latin typeface="+mn-lt"/>
                          <a:ea typeface="+mn-ea"/>
                          <a:cs typeface="+mn-cs"/>
                        </a:rPr>
                        <a:t>Выбары ў Польшчы </a:t>
                      </a:r>
                      <a:endParaRPr lang="be-BY" b="0" dirty="0">
                        <a:effectLst/>
                      </a:endParaRPr>
                    </a:p>
                  </a:txBody>
                  <a:tcPr/>
                </a:tc>
                <a:extLst>
                  <a:ext uri="{0D108BD9-81ED-4DB2-BD59-A6C34878D82A}">
                    <a16:rowId xmlns:a16="http://schemas.microsoft.com/office/drawing/2014/main" val="2693012429"/>
                  </a:ext>
                </a:extLst>
              </a:tr>
              <a:tr h="370840">
                <a:tc>
                  <a:txBody>
                    <a:bodyPr/>
                    <a:lstStyle/>
                    <a:p>
                      <a:r>
                        <a:rPr lang="be-BY" dirty="0"/>
                        <a:t>05.2025 </a:t>
                      </a:r>
                      <a:endParaRPr lang="en-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e-BY" sz="1800" b="1" i="0" u="none" strike="noStrike" kern="1200" dirty="0">
                          <a:solidFill>
                            <a:schemeClr val="dk1"/>
                          </a:solidFill>
                          <a:effectLst/>
                          <a:latin typeface="+mn-lt"/>
                          <a:ea typeface="+mn-ea"/>
                          <a:cs typeface="+mn-cs"/>
                        </a:rPr>
                        <a:t>Выбары ў Польшчы </a:t>
                      </a:r>
                      <a:endParaRPr lang="be-BY" b="0" dirty="0">
                        <a:effectLst/>
                      </a:endParaRPr>
                    </a:p>
                  </a:txBody>
                  <a:tcPr/>
                </a:tc>
                <a:extLst>
                  <a:ext uri="{0D108BD9-81ED-4DB2-BD59-A6C34878D82A}">
                    <a16:rowId xmlns:a16="http://schemas.microsoft.com/office/drawing/2014/main" val="4167953263"/>
                  </a:ext>
                </a:extLst>
              </a:tr>
            </a:tbl>
          </a:graphicData>
        </a:graphic>
      </p:graphicFrame>
    </p:spTree>
    <p:extLst>
      <p:ext uri="{BB962C8B-B14F-4D97-AF65-F5344CB8AC3E}">
        <p14:creationId xmlns:p14="http://schemas.microsoft.com/office/powerpoint/2010/main" val="990529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97BF-FEC3-39B6-2162-482C645BEAD7}"/>
              </a:ext>
            </a:extLst>
          </p:cNvPr>
          <p:cNvSpPr>
            <a:spLocks noGrp="1"/>
          </p:cNvSpPr>
          <p:nvPr>
            <p:ph type="title"/>
          </p:nvPr>
        </p:nvSpPr>
        <p:spPr/>
        <p:txBody>
          <a:bodyPr/>
          <a:lstStyle/>
          <a:p>
            <a:pPr algn="ctr"/>
            <a:r>
              <a:rPr lang="be-BY" b="1" dirty="0"/>
              <a:t>Тэндэнцыі па асноўным пытанням парадку дня</a:t>
            </a:r>
            <a:endParaRPr lang="en-LT" dirty="0"/>
          </a:p>
        </p:txBody>
      </p:sp>
      <p:graphicFrame>
        <p:nvGraphicFramePr>
          <p:cNvPr id="4" name="Content Placeholder 3">
            <a:extLst>
              <a:ext uri="{FF2B5EF4-FFF2-40B4-BE49-F238E27FC236}">
                <a16:creationId xmlns:a16="http://schemas.microsoft.com/office/drawing/2014/main" id="{213AF45C-86FB-ED75-7184-EF7BDEE9C30B}"/>
              </a:ext>
            </a:extLst>
          </p:cNvPr>
          <p:cNvGraphicFramePr>
            <a:graphicFrameLocks noGrp="1"/>
          </p:cNvGraphicFramePr>
          <p:nvPr>
            <p:ph idx="1"/>
            <p:extLst>
              <p:ext uri="{D42A27DB-BD31-4B8C-83A1-F6EECF244321}">
                <p14:modId xmlns:p14="http://schemas.microsoft.com/office/powerpoint/2010/main" val="1485731220"/>
              </p:ext>
            </p:extLst>
          </p:nvPr>
        </p:nvGraphicFramePr>
        <p:xfrm>
          <a:off x="838200" y="1825625"/>
          <a:ext cx="10515600" cy="3032760"/>
        </p:xfrm>
        <a:graphic>
          <a:graphicData uri="http://schemas.openxmlformats.org/drawingml/2006/table">
            <a:tbl>
              <a:tblPr firstRow="1" bandRow="1">
                <a:tableStyleId>{5C22544A-7EE6-4342-B048-85BDC9FD1C3A}</a:tableStyleId>
              </a:tblPr>
              <a:tblGrid>
                <a:gridCol w="2622630">
                  <a:extLst>
                    <a:ext uri="{9D8B030D-6E8A-4147-A177-3AD203B41FA5}">
                      <a16:colId xmlns:a16="http://schemas.microsoft.com/office/drawing/2014/main" val="1464818724"/>
                    </a:ext>
                  </a:extLst>
                </a:gridCol>
                <a:gridCol w="7892970">
                  <a:extLst>
                    <a:ext uri="{9D8B030D-6E8A-4147-A177-3AD203B41FA5}">
                      <a16:colId xmlns:a16="http://schemas.microsoft.com/office/drawing/2014/main" val="556749425"/>
                    </a:ext>
                  </a:extLst>
                </a:gridCol>
              </a:tblGrid>
              <a:tr h="370840">
                <a:tc>
                  <a:txBody>
                    <a:bodyPr/>
                    <a:lstStyle/>
                    <a:p>
                      <a:endParaRPr lang="en-LT"/>
                    </a:p>
                  </a:txBody>
                  <a:tcPr/>
                </a:tc>
                <a:tc>
                  <a:txBody>
                    <a:bodyPr/>
                    <a:lstStyle/>
                    <a:p>
                      <a:endParaRPr lang="en-LT"/>
                    </a:p>
                  </a:txBody>
                  <a:tcPr/>
                </a:tc>
                <a:extLst>
                  <a:ext uri="{0D108BD9-81ED-4DB2-BD59-A6C34878D82A}">
                    <a16:rowId xmlns:a16="http://schemas.microsoft.com/office/drawing/2014/main" val="3339997034"/>
                  </a:ext>
                </a:extLst>
              </a:tr>
              <a:tr h="370840">
                <a:tc>
                  <a:txBody>
                    <a:bodyPr/>
                    <a:lstStyle/>
                    <a:p>
                      <a:r>
                        <a:rPr lang="be-BY" sz="1800" b="1" i="0" u="none" strike="noStrike" kern="1200" dirty="0">
                          <a:solidFill>
                            <a:schemeClr val="dk1"/>
                          </a:solidFill>
                          <a:effectLst/>
                          <a:latin typeface="+mn-lt"/>
                          <a:ea typeface="+mn-ea"/>
                          <a:cs typeface="+mn-cs"/>
                        </a:rPr>
                        <a:t>Бяспека </a:t>
                      </a:r>
                      <a:endParaRPr lang="en-LT" dirty="0"/>
                    </a:p>
                  </a:txBody>
                  <a:tcPr/>
                </a:tc>
                <a:tc>
                  <a:txBody>
                    <a:bodyPr/>
                    <a:lstStyle/>
                    <a:p>
                      <a:pPr rtl="0"/>
                      <a:r>
                        <a:rPr lang="be-BY" sz="1800" b="1" i="0" u="none" strike="noStrike" kern="1200" dirty="0">
                          <a:solidFill>
                            <a:schemeClr val="dk1"/>
                          </a:solidFill>
                          <a:effectLst/>
                          <a:latin typeface="+mn-lt"/>
                          <a:ea typeface="+mn-ea"/>
                          <a:cs typeface="+mn-cs"/>
                        </a:rPr>
                        <a:t>Стратэгічны рост асіметрыі </a:t>
                      </a:r>
                      <a:r>
                        <a:rPr lang="be-BY" sz="1800" b="0" i="0" u="none" strike="noStrike" kern="1200" dirty="0">
                          <a:solidFill>
                            <a:schemeClr val="dk1"/>
                          </a:solidFill>
                          <a:effectLst/>
                          <a:latin typeface="+mn-lt"/>
                          <a:ea typeface="+mn-ea"/>
                          <a:cs typeface="+mn-cs"/>
                        </a:rPr>
                        <a:t>(Умацаванне мяжы Польшчай, перамовы па Украіне, узмацненне польскай арміі) </a:t>
                      </a:r>
                      <a:endParaRPr lang="be-BY" b="0" dirty="0">
                        <a:effectLst/>
                      </a:endParaRPr>
                    </a:p>
                  </a:txBody>
                  <a:tcPr/>
                </a:tc>
                <a:extLst>
                  <a:ext uri="{0D108BD9-81ED-4DB2-BD59-A6C34878D82A}">
                    <a16:rowId xmlns:a16="http://schemas.microsoft.com/office/drawing/2014/main" val="1340267991"/>
                  </a:ext>
                </a:extLst>
              </a:tr>
              <a:tr h="370840">
                <a:tc>
                  <a:txBody>
                    <a:bodyPr/>
                    <a:lstStyle/>
                    <a:p>
                      <a:pPr rtl="0"/>
                      <a:r>
                        <a:rPr lang="be-BY" sz="1800" b="1" i="0" u="none" strike="noStrike" kern="1200" dirty="0">
                          <a:solidFill>
                            <a:schemeClr val="dk1"/>
                          </a:solidFill>
                          <a:effectLst/>
                          <a:latin typeface="+mn-lt"/>
                          <a:ea typeface="+mn-ea"/>
                          <a:cs typeface="+mn-cs"/>
                        </a:rPr>
                        <a:t>Мяжа і мабільнасць </a:t>
                      </a:r>
                      <a:endParaRPr lang="be-BY" b="0" dirty="0">
                        <a:effectLst/>
                      </a:endParaRPr>
                    </a:p>
                  </a:txBody>
                  <a:tcPr/>
                </a:tc>
                <a:tc>
                  <a:txBody>
                    <a:bodyPr/>
                    <a:lstStyle/>
                    <a:p>
                      <a:r>
                        <a:rPr lang="be-BY" b="1" dirty="0"/>
                        <a:t>Пік крызісу </a:t>
                      </a:r>
                      <a:endParaRPr lang="en-LT" b="1" dirty="0"/>
                    </a:p>
                  </a:txBody>
                  <a:tcPr/>
                </a:tc>
                <a:extLst>
                  <a:ext uri="{0D108BD9-81ED-4DB2-BD59-A6C34878D82A}">
                    <a16:rowId xmlns:a16="http://schemas.microsoft.com/office/drawing/2014/main" val="3823138786"/>
                  </a:ext>
                </a:extLst>
              </a:tr>
              <a:tr h="370840">
                <a:tc>
                  <a:txBody>
                    <a:bodyPr/>
                    <a:lstStyle/>
                    <a:p>
                      <a:pPr rtl="0"/>
                      <a:r>
                        <a:rPr lang="be-BY" sz="1800" b="1" i="0" u="none" strike="noStrike" kern="1200" dirty="0">
                          <a:solidFill>
                            <a:schemeClr val="dk1"/>
                          </a:solidFill>
                          <a:effectLst/>
                          <a:latin typeface="+mn-lt"/>
                          <a:ea typeface="+mn-ea"/>
                          <a:cs typeface="+mn-cs"/>
                        </a:rPr>
                        <a:t>Міграцыйны крызіс </a:t>
                      </a:r>
                      <a:endParaRPr lang="be-BY" b="0" dirty="0">
                        <a:effectLst/>
                      </a:endParaRPr>
                    </a:p>
                  </a:txBody>
                  <a:tcPr/>
                </a:tc>
                <a:tc>
                  <a:txBody>
                    <a:bodyPr/>
                    <a:lstStyle/>
                    <a:p>
                      <a:r>
                        <a:rPr lang="be-BY" sz="1800" b="1" i="0" u="none" strike="noStrike" kern="1200" dirty="0">
                          <a:solidFill>
                            <a:schemeClr val="dk1"/>
                          </a:solidFill>
                          <a:effectLst/>
                          <a:latin typeface="+mn-lt"/>
                          <a:ea typeface="+mn-ea"/>
                          <a:cs typeface="+mn-cs"/>
                        </a:rPr>
                        <a:t>Стабілізацыя пасля эскалацыі </a:t>
                      </a:r>
                      <a:endParaRPr lang="en-LT" dirty="0"/>
                    </a:p>
                  </a:txBody>
                  <a:tcPr/>
                </a:tc>
                <a:extLst>
                  <a:ext uri="{0D108BD9-81ED-4DB2-BD59-A6C34878D82A}">
                    <a16:rowId xmlns:a16="http://schemas.microsoft.com/office/drawing/2014/main" val="1631943644"/>
                  </a:ext>
                </a:extLst>
              </a:tr>
              <a:tr h="370840">
                <a:tc>
                  <a:txBody>
                    <a:bodyPr/>
                    <a:lstStyle/>
                    <a:p>
                      <a:pPr rtl="0"/>
                      <a:r>
                        <a:rPr lang="be-BY" sz="1800" b="1" i="0" u="none" strike="noStrike" kern="1200" dirty="0">
                          <a:solidFill>
                            <a:schemeClr val="dk1"/>
                          </a:solidFill>
                          <a:effectLst/>
                          <a:latin typeface="+mn-lt"/>
                          <a:ea typeface="+mn-ea"/>
                          <a:cs typeface="+mn-cs"/>
                        </a:rPr>
                        <a:t>Дыяспара </a:t>
                      </a:r>
                      <a:endParaRPr lang="be-BY" b="0" dirty="0">
                        <a:effectLst/>
                      </a:endParaRPr>
                    </a:p>
                  </a:txBody>
                  <a:tcPr/>
                </a:tc>
                <a:tc>
                  <a:txBody>
                    <a:bodyPr/>
                    <a:lstStyle/>
                    <a:p>
                      <a:pPr rtl="0"/>
                      <a:r>
                        <a:rPr lang="be-BY" sz="1800" b="1" i="0" u="none" strike="noStrike" kern="1200" dirty="0">
                          <a:solidFill>
                            <a:schemeClr val="dk1"/>
                          </a:solidFill>
                          <a:effectLst/>
                          <a:latin typeface="+mn-lt"/>
                          <a:ea typeface="+mn-ea"/>
                          <a:cs typeface="+mn-cs"/>
                        </a:rPr>
                        <a:t>Рост дыскусій пра стаўленне, прапаганда ўнутры краіны, рост вынікаў аперацый спец. службаў </a:t>
                      </a:r>
                      <a:endParaRPr lang="be-BY" b="0" dirty="0">
                        <a:effectLst/>
                      </a:endParaRPr>
                    </a:p>
                  </a:txBody>
                  <a:tcPr/>
                </a:tc>
                <a:extLst>
                  <a:ext uri="{0D108BD9-81ED-4DB2-BD59-A6C34878D82A}">
                    <a16:rowId xmlns:a16="http://schemas.microsoft.com/office/drawing/2014/main" val="485360004"/>
                  </a:ext>
                </a:extLst>
              </a:tr>
              <a:tr h="370840">
                <a:tc>
                  <a:txBody>
                    <a:bodyPr/>
                    <a:lstStyle/>
                    <a:p>
                      <a:pPr rtl="0"/>
                      <a:r>
                        <a:rPr lang="be-BY" sz="1800" b="1" i="0" u="none" strike="noStrike" kern="1200" dirty="0">
                          <a:solidFill>
                            <a:schemeClr val="dk1"/>
                          </a:solidFill>
                          <a:effectLst/>
                          <a:latin typeface="+mn-lt"/>
                          <a:ea typeface="+mn-ea"/>
                          <a:cs typeface="+mn-cs"/>
                        </a:rPr>
                        <a:t>Дынаміка палітычных адносін </a:t>
                      </a:r>
                      <a:endParaRPr lang="be-BY" b="0" dirty="0">
                        <a:effectLst/>
                      </a:endParaRPr>
                    </a:p>
                  </a:txBody>
                  <a:tcPr/>
                </a:tc>
                <a:tc>
                  <a:txBody>
                    <a:bodyPr/>
                    <a:lstStyle/>
                    <a:p>
                      <a:pPr rtl="0"/>
                      <a:r>
                        <a:rPr lang="be-BY" sz="1800" b="1" i="0" u="none" strike="noStrike" kern="1200" dirty="0">
                          <a:solidFill>
                            <a:schemeClr val="dk1"/>
                          </a:solidFill>
                          <a:effectLst/>
                          <a:latin typeface="+mn-lt"/>
                          <a:ea typeface="+mn-ea"/>
                          <a:cs typeface="+mn-cs"/>
                        </a:rPr>
                        <a:t>Паўза (тупік) пасля актывізацыі 2024 </a:t>
                      </a:r>
                      <a:endParaRPr lang="be-BY" b="0" dirty="0">
                        <a:effectLst/>
                      </a:endParaRPr>
                    </a:p>
                  </a:txBody>
                  <a:tcPr/>
                </a:tc>
                <a:extLst>
                  <a:ext uri="{0D108BD9-81ED-4DB2-BD59-A6C34878D82A}">
                    <a16:rowId xmlns:a16="http://schemas.microsoft.com/office/drawing/2014/main" val="742447353"/>
                  </a:ext>
                </a:extLst>
              </a:tr>
            </a:tbl>
          </a:graphicData>
        </a:graphic>
      </p:graphicFrame>
    </p:spTree>
    <p:extLst>
      <p:ext uri="{BB962C8B-B14F-4D97-AF65-F5344CB8AC3E}">
        <p14:creationId xmlns:p14="http://schemas.microsoft.com/office/powerpoint/2010/main" val="99533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1DC9-73BC-057D-17EB-EB53AA5B70C0}"/>
              </a:ext>
            </a:extLst>
          </p:cNvPr>
          <p:cNvSpPr>
            <a:spLocks noGrp="1"/>
          </p:cNvSpPr>
          <p:nvPr>
            <p:ph type="title"/>
          </p:nvPr>
        </p:nvSpPr>
        <p:spPr/>
        <p:txBody>
          <a:bodyPr/>
          <a:lstStyle/>
          <a:p>
            <a:pPr algn="ctr"/>
            <a:r>
              <a:rPr lang="be-BY" b="1" dirty="0"/>
              <a:t>Агульны інфармацыйны паток беларускіх дзяржаўных медыя (БЕЛТА) </a:t>
            </a:r>
            <a:endParaRPr lang="en-LT" b="1" dirty="0"/>
          </a:p>
        </p:txBody>
      </p:sp>
      <p:graphicFrame>
        <p:nvGraphicFramePr>
          <p:cNvPr id="4" name="Content Placeholder 3">
            <a:extLst>
              <a:ext uri="{FF2B5EF4-FFF2-40B4-BE49-F238E27FC236}">
                <a16:creationId xmlns:a16="http://schemas.microsoft.com/office/drawing/2014/main" id="{0823C2D7-1812-7A4C-DEA8-7F74C8E33237}"/>
              </a:ext>
            </a:extLst>
          </p:cNvPr>
          <p:cNvGraphicFramePr>
            <a:graphicFrameLocks noGrp="1"/>
          </p:cNvGraphicFramePr>
          <p:nvPr>
            <p:ph idx="1"/>
            <p:extLst>
              <p:ext uri="{D42A27DB-BD31-4B8C-83A1-F6EECF244321}">
                <p14:modId xmlns:p14="http://schemas.microsoft.com/office/powerpoint/2010/main" val="1880091175"/>
              </p:ext>
            </p:extLst>
          </p:nvPr>
        </p:nvGraphicFramePr>
        <p:xfrm>
          <a:off x="838200" y="1825625"/>
          <a:ext cx="10515600" cy="15951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410791126"/>
                    </a:ext>
                  </a:extLst>
                </a:gridCol>
                <a:gridCol w="2628900">
                  <a:extLst>
                    <a:ext uri="{9D8B030D-6E8A-4147-A177-3AD203B41FA5}">
                      <a16:colId xmlns:a16="http://schemas.microsoft.com/office/drawing/2014/main" val="512230267"/>
                    </a:ext>
                  </a:extLst>
                </a:gridCol>
                <a:gridCol w="2628900">
                  <a:extLst>
                    <a:ext uri="{9D8B030D-6E8A-4147-A177-3AD203B41FA5}">
                      <a16:colId xmlns:a16="http://schemas.microsoft.com/office/drawing/2014/main" val="4058403235"/>
                    </a:ext>
                  </a:extLst>
                </a:gridCol>
                <a:gridCol w="2628900">
                  <a:extLst>
                    <a:ext uri="{9D8B030D-6E8A-4147-A177-3AD203B41FA5}">
                      <a16:colId xmlns:a16="http://schemas.microsoft.com/office/drawing/2014/main" val="1084888475"/>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be-BY" dirty="0"/>
                        <a:t>сума</a:t>
                      </a:r>
                      <a:endParaRPr lang="en-LT" dirty="0"/>
                    </a:p>
                  </a:txBody>
                  <a:tcPr/>
                </a:tc>
                <a:extLst>
                  <a:ext uri="{0D108BD9-81ED-4DB2-BD59-A6C34878D82A}">
                    <a16:rowId xmlns:a16="http://schemas.microsoft.com/office/drawing/2014/main" val="2412906978"/>
                  </a:ext>
                </a:extLst>
              </a:tr>
              <a:tr h="370840">
                <a:tc>
                  <a:txBody>
                    <a:bodyPr/>
                    <a:lstStyle/>
                    <a:p>
                      <a:r>
                        <a:rPr lang="be-BY" sz="2200" b="0" i="0" u="none" strike="noStrike" kern="1200" dirty="0">
                          <a:solidFill>
                            <a:schemeClr val="dk1"/>
                          </a:solidFill>
                          <a:effectLst/>
                          <a:latin typeface="+mn-lt"/>
                          <a:ea typeface="+mn-ea"/>
                          <a:cs typeface="+mn-cs"/>
                        </a:rPr>
                        <a:t>Беларусь-Польшча  </a:t>
                      </a:r>
                      <a:endParaRPr lang="en-LT" sz="2200" dirty="0"/>
                    </a:p>
                  </a:txBody>
                  <a:tcPr/>
                </a:tc>
                <a:tc>
                  <a:txBody>
                    <a:bodyPr/>
                    <a:lstStyle/>
                    <a:p>
                      <a:pPr algn="ctr" fontAlgn="b"/>
                      <a:r>
                        <a:rPr lang="en-LT" sz="1800" b="0" i="0" u="none" strike="noStrike" dirty="0">
                          <a:solidFill>
                            <a:srgbClr val="000000"/>
                          </a:solidFill>
                          <a:effectLst/>
                          <a:latin typeface="Calibri" panose="020F0502020204030204" pitchFamily="34" charset="0"/>
                        </a:rPr>
                        <a:t>338</a:t>
                      </a:r>
                    </a:p>
                  </a:txBody>
                  <a:tcPr marL="0" marR="0" marT="0" marB="0" anchor="b"/>
                </a:tc>
                <a:tc>
                  <a:txBody>
                    <a:bodyPr/>
                    <a:lstStyle/>
                    <a:p>
                      <a:pPr algn="ctr" fontAlgn="b"/>
                      <a:r>
                        <a:rPr lang="en-LT" sz="1800" b="0" i="0" u="none" strike="noStrike" dirty="0">
                          <a:solidFill>
                            <a:srgbClr val="000000"/>
                          </a:solidFill>
                          <a:effectLst/>
                          <a:latin typeface="Calibri" panose="020F0502020204030204" pitchFamily="34" charset="0"/>
                        </a:rPr>
                        <a:t>313</a:t>
                      </a:r>
                    </a:p>
                  </a:txBody>
                  <a:tcPr marL="0" marR="0" marT="0" marB="0" anchor="b"/>
                </a:tc>
                <a:tc>
                  <a:txBody>
                    <a:bodyPr/>
                    <a:lstStyle/>
                    <a:p>
                      <a:pPr algn="ctr" fontAlgn="b"/>
                      <a:r>
                        <a:rPr lang="en-LT" sz="1800" b="0" i="0" u="none" strike="noStrike" dirty="0">
                          <a:solidFill>
                            <a:srgbClr val="000000"/>
                          </a:solidFill>
                          <a:effectLst/>
                          <a:latin typeface="Calibri" panose="020F0502020204030204" pitchFamily="34" charset="0"/>
                        </a:rPr>
                        <a:t>651</a:t>
                      </a:r>
                    </a:p>
                  </a:txBody>
                  <a:tcPr marL="0" marR="0" marT="0" marB="0" anchor="b"/>
                </a:tc>
                <a:extLst>
                  <a:ext uri="{0D108BD9-81ED-4DB2-BD59-A6C34878D82A}">
                    <a16:rowId xmlns:a16="http://schemas.microsoft.com/office/drawing/2014/main" val="2844317097"/>
                  </a:ext>
                </a:extLst>
              </a:tr>
              <a:tr h="370840">
                <a:tc>
                  <a:txBody>
                    <a:bodyPr/>
                    <a:lstStyle/>
                    <a:p>
                      <a:r>
                        <a:rPr lang="be-BY" sz="2200" b="0" i="0" u="none" strike="noStrike" kern="1200" dirty="0">
                          <a:solidFill>
                            <a:schemeClr val="dk1"/>
                          </a:solidFill>
                          <a:effectLst/>
                          <a:latin typeface="+mn-lt"/>
                          <a:ea typeface="+mn-ea"/>
                          <a:cs typeface="+mn-cs"/>
                        </a:rPr>
                        <a:t>Польшча</a:t>
                      </a:r>
                      <a:endParaRPr lang="en-LT" sz="2200" dirty="0"/>
                    </a:p>
                  </a:txBody>
                  <a:tcPr/>
                </a:tc>
                <a:tc>
                  <a:txBody>
                    <a:bodyPr/>
                    <a:lstStyle/>
                    <a:p>
                      <a:pPr algn="ctr" fontAlgn="b"/>
                      <a:r>
                        <a:rPr lang="en-LT" sz="1800" b="0" i="0" u="none" strike="noStrike" dirty="0">
                          <a:solidFill>
                            <a:srgbClr val="000000"/>
                          </a:solidFill>
                          <a:effectLst/>
                          <a:latin typeface="Calibri" panose="020F0502020204030204" pitchFamily="34" charset="0"/>
                        </a:rPr>
                        <a:t>163</a:t>
                      </a:r>
                    </a:p>
                  </a:txBody>
                  <a:tcPr marL="0" marR="0" marT="0" marB="0" anchor="b"/>
                </a:tc>
                <a:tc>
                  <a:txBody>
                    <a:bodyPr/>
                    <a:lstStyle/>
                    <a:p>
                      <a:pPr algn="ctr" fontAlgn="b"/>
                      <a:r>
                        <a:rPr lang="en-LT" sz="1800" b="0" i="0" u="none" strike="noStrike" dirty="0">
                          <a:solidFill>
                            <a:srgbClr val="000000"/>
                          </a:solidFill>
                          <a:effectLst/>
                          <a:latin typeface="Calibri" panose="020F0502020204030204" pitchFamily="34" charset="0"/>
                        </a:rPr>
                        <a:t>339</a:t>
                      </a:r>
                    </a:p>
                  </a:txBody>
                  <a:tcPr marL="0" marR="0" marT="0" marB="0" anchor="b"/>
                </a:tc>
                <a:tc>
                  <a:txBody>
                    <a:bodyPr/>
                    <a:lstStyle/>
                    <a:p>
                      <a:pPr algn="ctr" fontAlgn="b"/>
                      <a:r>
                        <a:rPr lang="en-LT" sz="1800" b="0" i="0" u="none" strike="noStrike" dirty="0">
                          <a:solidFill>
                            <a:srgbClr val="000000"/>
                          </a:solidFill>
                          <a:effectLst/>
                          <a:latin typeface="Calibri" panose="020F0502020204030204" pitchFamily="34" charset="0"/>
                        </a:rPr>
                        <a:t>502</a:t>
                      </a:r>
                    </a:p>
                  </a:txBody>
                  <a:tcPr marL="0" marR="0" marT="0" marB="0" anchor="b"/>
                </a:tc>
                <a:extLst>
                  <a:ext uri="{0D108BD9-81ED-4DB2-BD59-A6C34878D82A}">
                    <a16:rowId xmlns:a16="http://schemas.microsoft.com/office/drawing/2014/main" val="2468953843"/>
                  </a:ext>
                </a:extLst>
              </a:tr>
              <a:tr h="370840">
                <a:tc>
                  <a:txBody>
                    <a:bodyPr/>
                    <a:lstStyle/>
                    <a:p>
                      <a:endParaRPr lang="en-LT" dirty="0"/>
                    </a:p>
                  </a:txBody>
                  <a:tcPr/>
                </a:tc>
                <a:tc>
                  <a:txBody>
                    <a:bodyPr/>
                    <a:lstStyle/>
                    <a:p>
                      <a:pPr algn="ctr" fontAlgn="b"/>
                      <a:r>
                        <a:rPr lang="en-LT" sz="1800" b="1" i="0" u="none" strike="noStrike">
                          <a:solidFill>
                            <a:srgbClr val="000000"/>
                          </a:solidFill>
                          <a:effectLst/>
                          <a:latin typeface="Calibri" panose="020F0502020204030204" pitchFamily="34" charset="0"/>
                        </a:rPr>
                        <a:t>501</a:t>
                      </a:r>
                    </a:p>
                  </a:txBody>
                  <a:tcPr marL="0" marR="0" marT="0" marB="0" anchor="b"/>
                </a:tc>
                <a:tc>
                  <a:txBody>
                    <a:bodyPr/>
                    <a:lstStyle/>
                    <a:p>
                      <a:pPr algn="ctr" fontAlgn="b"/>
                      <a:r>
                        <a:rPr lang="en-LT" sz="1800" b="1" i="0" u="none" strike="noStrike">
                          <a:solidFill>
                            <a:srgbClr val="000000"/>
                          </a:solidFill>
                          <a:effectLst/>
                          <a:latin typeface="Calibri" panose="020F0502020204030204" pitchFamily="34" charset="0"/>
                        </a:rPr>
                        <a:t>654</a:t>
                      </a:r>
                    </a:p>
                  </a:txBody>
                  <a:tcPr marL="0" marR="0" marT="0" marB="0" anchor="b"/>
                </a:tc>
                <a:tc>
                  <a:txBody>
                    <a:bodyPr/>
                    <a:lstStyle/>
                    <a:p>
                      <a:pPr algn="ctr" fontAlgn="b"/>
                      <a:r>
                        <a:rPr lang="en-LT" sz="1800" b="1" i="0" u="none" strike="noStrike" dirty="0">
                          <a:solidFill>
                            <a:srgbClr val="000000"/>
                          </a:solidFill>
                          <a:effectLst/>
                          <a:latin typeface="Calibri" panose="020F0502020204030204" pitchFamily="34" charset="0"/>
                        </a:rPr>
                        <a:t>1155</a:t>
                      </a:r>
                    </a:p>
                  </a:txBody>
                  <a:tcPr marL="0" marR="0" marT="0" marB="0" anchor="b"/>
                </a:tc>
                <a:extLst>
                  <a:ext uri="{0D108BD9-81ED-4DB2-BD59-A6C34878D82A}">
                    <a16:rowId xmlns:a16="http://schemas.microsoft.com/office/drawing/2014/main" val="2249672389"/>
                  </a:ext>
                </a:extLst>
              </a:tr>
            </a:tbl>
          </a:graphicData>
        </a:graphic>
      </p:graphicFrame>
    </p:spTree>
    <p:extLst>
      <p:ext uri="{BB962C8B-B14F-4D97-AF65-F5344CB8AC3E}">
        <p14:creationId xmlns:p14="http://schemas.microsoft.com/office/powerpoint/2010/main" val="372947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E3F5-ECE9-2FC6-D5B4-8E57798BD9F0}"/>
              </a:ext>
            </a:extLst>
          </p:cNvPr>
          <p:cNvSpPr>
            <a:spLocks noGrp="1"/>
          </p:cNvSpPr>
          <p:nvPr>
            <p:ph type="title"/>
          </p:nvPr>
        </p:nvSpPr>
        <p:spPr/>
        <p:txBody>
          <a:bodyPr/>
          <a:lstStyle/>
          <a:p>
            <a:pPr algn="ctr"/>
            <a:r>
              <a:rPr lang="be-BY" b="1" dirty="0"/>
              <a:t>Агульны інфармацыйны паток беларускіх дзяржаўных медыя (БЕЛТА) </a:t>
            </a:r>
            <a:endParaRPr lang="en-LT" dirty="0"/>
          </a:p>
        </p:txBody>
      </p:sp>
      <p:pic>
        <p:nvPicPr>
          <p:cNvPr id="8" name="Content Placeholder 7">
            <a:extLst>
              <a:ext uri="{FF2B5EF4-FFF2-40B4-BE49-F238E27FC236}">
                <a16:creationId xmlns:a16="http://schemas.microsoft.com/office/drawing/2014/main" id="{99B79743-B760-1EDD-F4B1-88D09600B9C3}"/>
              </a:ext>
            </a:extLst>
          </p:cNvPr>
          <p:cNvPicPr>
            <a:picLocks noGrp="1" noChangeAspect="1"/>
          </p:cNvPicPr>
          <p:nvPr>
            <p:ph idx="1"/>
          </p:nvPr>
        </p:nvPicPr>
        <p:blipFill>
          <a:blip r:embed="rId2"/>
          <a:stretch>
            <a:fillRect/>
          </a:stretch>
        </p:blipFill>
        <p:spPr>
          <a:xfrm>
            <a:off x="687796" y="1837198"/>
            <a:ext cx="10816408" cy="4771945"/>
          </a:xfrm>
        </p:spPr>
      </p:pic>
    </p:spTree>
    <p:extLst>
      <p:ext uri="{BB962C8B-B14F-4D97-AF65-F5344CB8AC3E}">
        <p14:creationId xmlns:p14="http://schemas.microsoft.com/office/powerpoint/2010/main" val="2034563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C927-A3E3-AD00-3F9A-3C3C81CF13DF}"/>
              </a:ext>
            </a:extLst>
          </p:cNvPr>
          <p:cNvSpPr>
            <a:spLocks noGrp="1"/>
          </p:cNvSpPr>
          <p:nvPr>
            <p:ph type="title"/>
          </p:nvPr>
        </p:nvSpPr>
        <p:spPr/>
        <p:txBody>
          <a:bodyPr/>
          <a:lstStyle/>
          <a:p>
            <a:pPr algn="ctr"/>
            <a:r>
              <a:rPr lang="be-BY" b="1" dirty="0"/>
              <a:t>Тэмы (БЕЛТА) </a:t>
            </a:r>
            <a:endParaRPr lang="en-LT" b="1" dirty="0"/>
          </a:p>
        </p:txBody>
      </p:sp>
      <p:graphicFrame>
        <p:nvGraphicFramePr>
          <p:cNvPr id="4" name="Content Placeholder 3">
            <a:extLst>
              <a:ext uri="{FF2B5EF4-FFF2-40B4-BE49-F238E27FC236}">
                <a16:creationId xmlns:a16="http://schemas.microsoft.com/office/drawing/2014/main" id="{D3297A69-FE8E-D69D-7767-13AA9A7DFBBE}"/>
              </a:ext>
            </a:extLst>
          </p:cNvPr>
          <p:cNvGraphicFramePr>
            <a:graphicFrameLocks noGrp="1"/>
          </p:cNvGraphicFramePr>
          <p:nvPr>
            <p:ph idx="1"/>
            <p:extLst>
              <p:ext uri="{D42A27DB-BD31-4B8C-83A1-F6EECF244321}">
                <p14:modId xmlns:p14="http://schemas.microsoft.com/office/powerpoint/2010/main" val="2365632090"/>
              </p:ext>
            </p:extLst>
          </p:nvPr>
        </p:nvGraphicFramePr>
        <p:xfrm>
          <a:off x="838200" y="1825625"/>
          <a:ext cx="10515600" cy="2966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11981846"/>
                    </a:ext>
                  </a:extLst>
                </a:gridCol>
                <a:gridCol w="2628900">
                  <a:extLst>
                    <a:ext uri="{9D8B030D-6E8A-4147-A177-3AD203B41FA5}">
                      <a16:colId xmlns:a16="http://schemas.microsoft.com/office/drawing/2014/main" val="1501271798"/>
                    </a:ext>
                  </a:extLst>
                </a:gridCol>
                <a:gridCol w="2628900">
                  <a:extLst>
                    <a:ext uri="{9D8B030D-6E8A-4147-A177-3AD203B41FA5}">
                      <a16:colId xmlns:a16="http://schemas.microsoft.com/office/drawing/2014/main" val="2971407116"/>
                    </a:ext>
                  </a:extLst>
                </a:gridCol>
                <a:gridCol w="2628900">
                  <a:extLst>
                    <a:ext uri="{9D8B030D-6E8A-4147-A177-3AD203B41FA5}">
                      <a16:colId xmlns:a16="http://schemas.microsoft.com/office/drawing/2014/main" val="2092181491"/>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be-BY" dirty="0"/>
                        <a:t>сума</a:t>
                      </a:r>
                      <a:endParaRPr lang="en-LT" dirty="0"/>
                    </a:p>
                  </a:txBody>
                  <a:tcPr/>
                </a:tc>
                <a:extLst>
                  <a:ext uri="{0D108BD9-81ED-4DB2-BD59-A6C34878D82A}">
                    <a16:rowId xmlns:a16="http://schemas.microsoft.com/office/drawing/2014/main" val="4292937004"/>
                  </a:ext>
                </a:extLst>
              </a:tr>
              <a:tr h="370840">
                <a:tc>
                  <a:txBody>
                    <a:bodyPr/>
                    <a:lstStyle/>
                    <a:p>
                      <a:pPr algn="l" fontAlgn="b"/>
                      <a:r>
                        <a:rPr lang="en-GB" sz="2200" b="0" i="0" u="none" strike="noStrike" dirty="0">
                          <a:solidFill>
                            <a:srgbClr val="000000"/>
                          </a:solidFill>
                          <a:effectLst/>
                          <a:latin typeface="Calibri" panose="020F0502020204030204" pitchFamily="34" charset="0"/>
                        </a:rPr>
                        <a:t>Security</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208</a:t>
                      </a:r>
                    </a:p>
                  </a:txBody>
                  <a:tcPr marL="0" marR="0" marT="0" marB="0" anchor="b"/>
                </a:tc>
                <a:extLst>
                  <a:ext uri="{0D108BD9-81ED-4DB2-BD59-A6C34878D82A}">
                    <a16:rowId xmlns:a16="http://schemas.microsoft.com/office/drawing/2014/main" val="3740401632"/>
                  </a:ext>
                </a:extLst>
              </a:tr>
              <a:tr h="370840">
                <a:tc>
                  <a:txBody>
                    <a:bodyPr/>
                    <a:lstStyle/>
                    <a:p>
                      <a:pPr algn="l" fontAlgn="b"/>
                      <a:r>
                        <a:rPr lang="en-GB" sz="2200" kern="1200" dirty="0">
                          <a:solidFill>
                            <a:schemeClr val="dk1"/>
                          </a:solidFill>
                          <a:effectLst/>
                          <a:latin typeface="+mn-lt"/>
                          <a:ea typeface="+mn-ea"/>
                          <a:cs typeface="+mn-cs"/>
                        </a:rPr>
                        <a:t>Boarder </a:t>
                      </a:r>
                      <a:r>
                        <a:rPr lang="be-BY" sz="2200" kern="1200" dirty="0">
                          <a:solidFill>
                            <a:schemeClr val="dk1"/>
                          </a:solidFill>
                          <a:effectLst/>
                          <a:latin typeface="+mn-lt"/>
                          <a:ea typeface="+mn-ea"/>
                          <a:cs typeface="+mn-cs"/>
                        </a:rPr>
                        <a:t>(queue)</a:t>
                      </a:r>
                      <a:r>
                        <a:rPr lang="en-LT" sz="2200" dirty="0">
                          <a:effectLst/>
                        </a:rPr>
                        <a:t> </a:t>
                      </a:r>
                      <a:endParaRPr lang="be-BY"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91</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114</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205</a:t>
                      </a:r>
                    </a:p>
                  </a:txBody>
                  <a:tcPr marL="0" marR="0" marT="0" marB="0" anchor="b"/>
                </a:tc>
                <a:extLst>
                  <a:ext uri="{0D108BD9-81ED-4DB2-BD59-A6C34878D82A}">
                    <a16:rowId xmlns:a16="http://schemas.microsoft.com/office/drawing/2014/main" val="613413293"/>
                  </a:ext>
                </a:extLst>
              </a:tr>
              <a:tr h="370840">
                <a:tc>
                  <a:txBody>
                    <a:bodyPr/>
                    <a:lstStyle/>
                    <a:p>
                      <a:pPr algn="l" fontAlgn="b"/>
                      <a:r>
                        <a:rPr lang="en-GB" sz="2200" b="0" i="0" u="none" strike="noStrike" dirty="0">
                          <a:solidFill>
                            <a:srgbClr val="000000"/>
                          </a:solidFill>
                          <a:effectLst/>
                          <a:latin typeface="Calibri" panose="020F0502020204030204" pitchFamily="34" charset="0"/>
                        </a:rPr>
                        <a:t>Internal policy</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107</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180</a:t>
                      </a:r>
                    </a:p>
                  </a:txBody>
                  <a:tcPr marL="0" marR="0" marT="0" marB="0" anchor="b"/>
                </a:tc>
                <a:extLst>
                  <a:ext uri="{0D108BD9-81ED-4DB2-BD59-A6C34878D82A}">
                    <a16:rowId xmlns:a16="http://schemas.microsoft.com/office/drawing/2014/main" val="3430096027"/>
                  </a:ext>
                </a:extLst>
              </a:tr>
              <a:tr h="370840">
                <a:tc>
                  <a:txBody>
                    <a:bodyPr/>
                    <a:lstStyle/>
                    <a:p>
                      <a:pPr algn="l" fontAlgn="b"/>
                      <a:r>
                        <a:rPr lang="en-GB" sz="2200" b="0" i="0" u="none" strike="noStrike" dirty="0">
                          <a:solidFill>
                            <a:srgbClr val="000000"/>
                          </a:solidFill>
                          <a:effectLst/>
                          <a:latin typeface="Calibri" panose="020F0502020204030204" pitchFamily="34" charset="0"/>
                        </a:rPr>
                        <a:t>Ukraine</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26</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99</a:t>
                      </a:r>
                    </a:p>
                  </a:txBody>
                  <a:tcPr marL="0" marR="0" marT="0" marB="0" anchor="b"/>
                </a:tc>
                <a:extLst>
                  <a:ext uri="{0D108BD9-81ED-4DB2-BD59-A6C34878D82A}">
                    <a16:rowId xmlns:a16="http://schemas.microsoft.com/office/drawing/2014/main" val="1555014761"/>
                  </a:ext>
                </a:extLst>
              </a:tr>
              <a:tr h="370840">
                <a:tc>
                  <a:txBody>
                    <a:bodyPr/>
                    <a:lstStyle/>
                    <a:p>
                      <a:pPr algn="l" fontAlgn="b"/>
                      <a:r>
                        <a:rPr lang="en-GB" sz="2200" b="0" i="0" u="none" strike="noStrike" dirty="0">
                          <a:solidFill>
                            <a:srgbClr val="000000"/>
                          </a:solidFill>
                          <a:effectLst/>
                          <a:latin typeface="Calibri" panose="020F0502020204030204" pitchFamily="34" charset="0"/>
                        </a:rPr>
                        <a:t>Migration crisis</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44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83</a:t>
                      </a:r>
                    </a:p>
                  </a:txBody>
                  <a:tcPr marL="0" marR="0" marT="0" marB="0" anchor="b"/>
                </a:tc>
                <a:extLst>
                  <a:ext uri="{0D108BD9-81ED-4DB2-BD59-A6C34878D82A}">
                    <a16:rowId xmlns:a16="http://schemas.microsoft.com/office/drawing/2014/main" val="3039980034"/>
                  </a:ext>
                </a:extLst>
              </a:tr>
              <a:tr h="370840">
                <a:tc>
                  <a:txBody>
                    <a:bodyPr/>
                    <a:lstStyle/>
                    <a:p>
                      <a:pPr algn="l" fontAlgn="b"/>
                      <a:r>
                        <a:rPr lang="en-GB" sz="2200" b="0" i="0" u="none" strike="noStrike" dirty="0">
                          <a:solidFill>
                            <a:srgbClr val="000000"/>
                          </a:solidFill>
                          <a:effectLst/>
                          <a:latin typeface="Calibri" panose="020F0502020204030204" pitchFamily="34" charset="0"/>
                        </a:rPr>
                        <a:t>Visa free, tourism</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36</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38</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74</a:t>
                      </a:r>
                    </a:p>
                  </a:txBody>
                  <a:tcPr marL="0" marR="0" marT="0" marB="0" anchor="b"/>
                </a:tc>
                <a:extLst>
                  <a:ext uri="{0D108BD9-81ED-4DB2-BD59-A6C34878D82A}">
                    <a16:rowId xmlns:a16="http://schemas.microsoft.com/office/drawing/2014/main" val="888131608"/>
                  </a:ext>
                </a:extLst>
              </a:tr>
              <a:tr h="370840">
                <a:tc>
                  <a:txBody>
                    <a:bodyPr/>
                    <a:lstStyle/>
                    <a:p>
                      <a:pPr algn="l" fontAlgn="b"/>
                      <a:r>
                        <a:rPr lang="en-GB" sz="2200" b="1" i="0" u="none" strike="noStrike" dirty="0">
                          <a:solidFill>
                            <a:srgbClr val="000000"/>
                          </a:solidFill>
                          <a:effectLst/>
                          <a:latin typeface="Calibri" panose="020F0502020204030204" pitchFamily="34" charset="0"/>
                        </a:rPr>
                        <a:t>Grand Total</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501</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654</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1155</a:t>
                      </a:r>
                    </a:p>
                  </a:txBody>
                  <a:tcPr marL="0" marR="0" marT="0" marB="0" anchor="b"/>
                </a:tc>
                <a:extLst>
                  <a:ext uri="{0D108BD9-81ED-4DB2-BD59-A6C34878D82A}">
                    <a16:rowId xmlns:a16="http://schemas.microsoft.com/office/drawing/2014/main" val="4226162426"/>
                  </a:ext>
                </a:extLst>
              </a:tr>
            </a:tbl>
          </a:graphicData>
        </a:graphic>
      </p:graphicFrame>
    </p:spTree>
    <p:extLst>
      <p:ext uri="{BB962C8B-B14F-4D97-AF65-F5344CB8AC3E}">
        <p14:creationId xmlns:p14="http://schemas.microsoft.com/office/powerpoint/2010/main" val="4033854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21F71-4A04-748D-FB03-F993652B9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C3C00-61E5-0921-B829-857DD14B790E}"/>
              </a:ext>
            </a:extLst>
          </p:cNvPr>
          <p:cNvSpPr>
            <a:spLocks noGrp="1"/>
          </p:cNvSpPr>
          <p:nvPr>
            <p:ph type="title"/>
          </p:nvPr>
        </p:nvSpPr>
        <p:spPr/>
        <p:txBody>
          <a:bodyPr/>
          <a:lstStyle/>
          <a:p>
            <a:pPr algn="ctr"/>
            <a:r>
              <a:rPr lang="be-BY" b="1" dirty="0"/>
              <a:t>Спікеры (БЕЛТА)  </a:t>
            </a:r>
            <a:endParaRPr lang="en-LT" b="1" dirty="0"/>
          </a:p>
        </p:txBody>
      </p:sp>
      <p:graphicFrame>
        <p:nvGraphicFramePr>
          <p:cNvPr id="4" name="Content Placeholder 3">
            <a:extLst>
              <a:ext uri="{FF2B5EF4-FFF2-40B4-BE49-F238E27FC236}">
                <a16:creationId xmlns:a16="http://schemas.microsoft.com/office/drawing/2014/main" id="{2F507387-97D8-BF25-21B1-078BE64929E8}"/>
              </a:ext>
            </a:extLst>
          </p:cNvPr>
          <p:cNvGraphicFramePr>
            <a:graphicFrameLocks noGrp="1"/>
          </p:cNvGraphicFramePr>
          <p:nvPr>
            <p:ph idx="1"/>
            <p:extLst>
              <p:ext uri="{D42A27DB-BD31-4B8C-83A1-F6EECF244321}">
                <p14:modId xmlns:p14="http://schemas.microsoft.com/office/powerpoint/2010/main" val="1272871102"/>
              </p:ext>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11981846"/>
                    </a:ext>
                  </a:extLst>
                </a:gridCol>
                <a:gridCol w="2628900">
                  <a:extLst>
                    <a:ext uri="{9D8B030D-6E8A-4147-A177-3AD203B41FA5}">
                      <a16:colId xmlns:a16="http://schemas.microsoft.com/office/drawing/2014/main" val="1501271798"/>
                    </a:ext>
                  </a:extLst>
                </a:gridCol>
                <a:gridCol w="2628900">
                  <a:extLst>
                    <a:ext uri="{9D8B030D-6E8A-4147-A177-3AD203B41FA5}">
                      <a16:colId xmlns:a16="http://schemas.microsoft.com/office/drawing/2014/main" val="2971407116"/>
                    </a:ext>
                  </a:extLst>
                </a:gridCol>
                <a:gridCol w="2628900">
                  <a:extLst>
                    <a:ext uri="{9D8B030D-6E8A-4147-A177-3AD203B41FA5}">
                      <a16:colId xmlns:a16="http://schemas.microsoft.com/office/drawing/2014/main" val="2092181491"/>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be-BY" dirty="0"/>
                        <a:t>сума</a:t>
                      </a:r>
                      <a:endParaRPr lang="en-LT" dirty="0"/>
                    </a:p>
                  </a:txBody>
                  <a:tcPr/>
                </a:tc>
                <a:extLst>
                  <a:ext uri="{0D108BD9-81ED-4DB2-BD59-A6C34878D82A}">
                    <a16:rowId xmlns:a16="http://schemas.microsoft.com/office/drawing/2014/main" val="4292937004"/>
                  </a:ext>
                </a:extLst>
              </a:tr>
              <a:tr h="370840">
                <a:tc>
                  <a:txBody>
                    <a:bodyPr/>
                    <a:lstStyle/>
                    <a:p>
                      <a:pPr algn="l" fontAlgn="b"/>
                      <a:r>
                        <a:rPr lang="be-BY" sz="2200" b="0" i="0" u="none" strike="noStrike" dirty="0">
                          <a:solidFill>
                            <a:srgbClr val="000000"/>
                          </a:solidFill>
                          <a:effectLst/>
                          <a:latin typeface="Calibri" panose="020F0502020204030204" pitchFamily="34" charset="0"/>
                        </a:rPr>
                        <a:t>ДПК</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105</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149</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254</a:t>
                      </a:r>
                    </a:p>
                  </a:txBody>
                  <a:tcPr marL="0" marR="0" marT="0" marB="0" anchor="b"/>
                </a:tc>
                <a:extLst>
                  <a:ext uri="{0D108BD9-81ED-4DB2-BD59-A6C34878D82A}">
                    <a16:rowId xmlns:a16="http://schemas.microsoft.com/office/drawing/2014/main" val="3740401632"/>
                  </a:ext>
                </a:extLst>
              </a:tr>
              <a:tr h="370840">
                <a:tc>
                  <a:txBody>
                    <a:bodyPr/>
                    <a:lstStyle/>
                    <a:p>
                      <a:pPr algn="l" fontAlgn="b"/>
                      <a:r>
                        <a:rPr lang="be-BY" sz="2200" b="0" i="0" u="none" strike="noStrike" dirty="0">
                          <a:solidFill>
                            <a:srgbClr val="000000"/>
                          </a:solidFill>
                          <a:effectLst/>
                          <a:latin typeface="Calibri" panose="020F0502020204030204" pitchFamily="34" charset="0"/>
                        </a:rPr>
                        <a:t>Лукашэнка</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20</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49</a:t>
                      </a:r>
                    </a:p>
                  </a:txBody>
                  <a:tcPr marL="0" marR="0" marT="0" marB="0" anchor="b"/>
                </a:tc>
                <a:extLst>
                  <a:ext uri="{0D108BD9-81ED-4DB2-BD59-A6C34878D82A}">
                    <a16:rowId xmlns:a16="http://schemas.microsoft.com/office/drawing/2014/main" val="613413293"/>
                  </a:ext>
                </a:extLst>
              </a:tr>
              <a:tr h="370840">
                <a:tc>
                  <a:txBody>
                    <a:bodyPr/>
                    <a:lstStyle/>
                    <a:p>
                      <a:pPr algn="l" fontAlgn="b"/>
                      <a:r>
                        <a:rPr lang="be-BY" sz="2200" b="0" i="0" u="none" strike="noStrike" dirty="0">
                          <a:solidFill>
                            <a:srgbClr val="000000"/>
                          </a:solidFill>
                          <a:effectLst/>
                          <a:latin typeface="Calibri" panose="020F0502020204030204" pitchFamily="34" charset="0"/>
                        </a:rPr>
                        <a:t>МЗС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12</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35</a:t>
                      </a:r>
                    </a:p>
                  </a:txBody>
                  <a:tcPr marL="0" marR="0" marT="0" marB="0" anchor="b"/>
                </a:tc>
                <a:extLst>
                  <a:ext uri="{0D108BD9-81ED-4DB2-BD59-A6C34878D82A}">
                    <a16:rowId xmlns:a16="http://schemas.microsoft.com/office/drawing/2014/main" val="3430096027"/>
                  </a:ext>
                </a:extLst>
              </a:tr>
              <a:tr h="370840">
                <a:tc>
                  <a:txBody>
                    <a:bodyPr/>
                    <a:lstStyle/>
                    <a:p>
                      <a:pPr algn="l" fontAlgn="b"/>
                      <a:r>
                        <a:rPr lang="be-BY" sz="2200" b="0" i="0" u="none" strike="noStrike" dirty="0">
                          <a:solidFill>
                            <a:srgbClr val="000000"/>
                          </a:solidFill>
                          <a:effectLst/>
                          <a:latin typeface="Calibri" panose="020F0502020204030204" pitchFamily="34" charset="0"/>
                        </a:rPr>
                        <a:t>«людзі»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34</a:t>
                      </a:r>
                    </a:p>
                  </a:txBody>
                  <a:tcPr marL="0" marR="0" marT="0" marB="0" anchor="b"/>
                </a:tc>
                <a:extLst>
                  <a:ext uri="{0D108BD9-81ED-4DB2-BD59-A6C34878D82A}">
                    <a16:rowId xmlns:a16="http://schemas.microsoft.com/office/drawing/2014/main" val="1555014761"/>
                  </a:ext>
                </a:extLst>
              </a:tr>
              <a:tr h="370840">
                <a:tc>
                  <a:txBody>
                    <a:bodyPr/>
                    <a:lstStyle/>
                    <a:p>
                      <a:pPr algn="l" fontAlgn="b"/>
                      <a:r>
                        <a:rPr lang="be-BY" sz="2200" b="0" i="0" u="none" strike="noStrike" dirty="0">
                          <a:solidFill>
                            <a:srgbClr val="000000"/>
                          </a:solidFill>
                          <a:effectLst/>
                          <a:latin typeface="Calibri" panose="020F0502020204030204" pitchFamily="34" charset="0"/>
                        </a:rPr>
                        <a:t>Туск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33</a:t>
                      </a:r>
                    </a:p>
                  </a:txBody>
                  <a:tcPr marL="0" marR="0" marT="0" marB="0" anchor="b"/>
                </a:tc>
                <a:extLst>
                  <a:ext uri="{0D108BD9-81ED-4DB2-BD59-A6C34878D82A}">
                    <a16:rowId xmlns:a16="http://schemas.microsoft.com/office/drawing/2014/main" val="3039980034"/>
                  </a:ext>
                </a:extLst>
              </a:tr>
              <a:tr h="370840">
                <a:tc>
                  <a:txBody>
                    <a:bodyPr/>
                    <a:lstStyle/>
                    <a:p>
                      <a:pPr algn="l" fontAlgn="b"/>
                      <a:r>
                        <a:rPr lang="be-BY" sz="2200" b="0" i="0" u="none" strike="noStrike" dirty="0">
                          <a:solidFill>
                            <a:srgbClr val="000000"/>
                          </a:solidFill>
                          <a:effectLst/>
                          <a:latin typeface="Calibri" panose="020F0502020204030204" pitchFamily="34" charset="0"/>
                        </a:rPr>
                        <a:t>Дуда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10</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extLst>
                  <a:ext uri="{0D108BD9-81ED-4DB2-BD59-A6C34878D82A}">
                    <a16:rowId xmlns:a16="http://schemas.microsoft.com/office/drawing/2014/main" val="888131608"/>
                  </a:ext>
                </a:extLst>
              </a:tr>
            </a:tbl>
          </a:graphicData>
        </a:graphic>
      </p:graphicFrame>
    </p:spTree>
    <p:extLst>
      <p:ext uri="{BB962C8B-B14F-4D97-AF65-F5344CB8AC3E}">
        <p14:creationId xmlns:p14="http://schemas.microsoft.com/office/powerpoint/2010/main" val="276830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6EF4-4B88-3789-21FE-CAC248138832}"/>
              </a:ext>
            </a:extLst>
          </p:cNvPr>
          <p:cNvSpPr>
            <a:spLocks noGrp="1"/>
          </p:cNvSpPr>
          <p:nvPr>
            <p:ph type="title"/>
          </p:nvPr>
        </p:nvSpPr>
        <p:spPr/>
        <p:txBody>
          <a:bodyPr/>
          <a:lstStyle/>
          <a:p>
            <a:pPr algn="ctr"/>
            <a:r>
              <a:rPr lang="en-LT" dirty="0"/>
              <a:t> </a:t>
            </a:r>
            <a:r>
              <a:rPr lang="be-BY" b="1" dirty="0"/>
              <a:t>Заявы афіцыйных асоб </a:t>
            </a:r>
            <a:endParaRPr lang="en-LT" dirty="0"/>
          </a:p>
        </p:txBody>
      </p:sp>
      <p:graphicFrame>
        <p:nvGraphicFramePr>
          <p:cNvPr id="4" name="Content Placeholder 3">
            <a:extLst>
              <a:ext uri="{FF2B5EF4-FFF2-40B4-BE49-F238E27FC236}">
                <a16:creationId xmlns:a16="http://schemas.microsoft.com/office/drawing/2014/main" id="{688693D8-DE3A-91DF-E421-028DD7F5F30F}"/>
              </a:ext>
            </a:extLst>
          </p:cNvPr>
          <p:cNvGraphicFramePr>
            <a:graphicFrameLocks noGrp="1"/>
          </p:cNvGraphicFramePr>
          <p:nvPr>
            <p:ph idx="1"/>
            <p:extLst>
              <p:ext uri="{D42A27DB-BD31-4B8C-83A1-F6EECF244321}">
                <p14:modId xmlns:p14="http://schemas.microsoft.com/office/powerpoint/2010/main" val="29497271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09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BA2C4-E324-D6D0-671B-9F31E1B4F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1B71F-049F-8814-0DD5-8E597D9BCBC9}"/>
              </a:ext>
            </a:extLst>
          </p:cNvPr>
          <p:cNvSpPr>
            <a:spLocks noGrp="1"/>
          </p:cNvSpPr>
          <p:nvPr>
            <p:ph type="title"/>
          </p:nvPr>
        </p:nvSpPr>
        <p:spPr/>
        <p:txBody>
          <a:bodyPr/>
          <a:lstStyle/>
          <a:p>
            <a:pPr algn="ctr"/>
            <a:r>
              <a:rPr lang="be-BY" b="1" dirty="0"/>
              <a:t>Заявы афіцыйных асоб   </a:t>
            </a:r>
            <a:endParaRPr lang="en-LT" b="1" dirty="0"/>
          </a:p>
        </p:txBody>
      </p:sp>
      <p:graphicFrame>
        <p:nvGraphicFramePr>
          <p:cNvPr id="4" name="Content Placeholder 3">
            <a:extLst>
              <a:ext uri="{FF2B5EF4-FFF2-40B4-BE49-F238E27FC236}">
                <a16:creationId xmlns:a16="http://schemas.microsoft.com/office/drawing/2014/main" id="{AC37F5E7-24D9-1FAA-A889-9554B7358375}"/>
              </a:ext>
            </a:extLst>
          </p:cNvPr>
          <p:cNvGraphicFramePr>
            <a:graphicFrameLocks noGrp="1"/>
          </p:cNvGraphicFramePr>
          <p:nvPr>
            <p:ph idx="1"/>
            <p:extLst>
              <p:ext uri="{D42A27DB-BD31-4B8C-83A1-F6EECF244321}">
                <p14:modId xmlns:p14="http://schemas.microsoft.com/office/powerpoint/2010/main" val="3128665000"/>
              </p:ext>
            </p:extLst>
          </p:nvPr>
        </p:nvGraphicFramePr>
        <p:xfrm>
          <a:off x="838200" y="1825625"/>
          <a:ext cx="10515600" cy="11125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11981846"/>
                    </a:ext>
                  </a:extLst>
                </a:gridCol>
                <a:gridCol w="2628900">
                  <a:extLst>
                    <a:ext uri="{9D8B030D-6E8A-4147-A177-3AD203B41FA5}">
                      <a16:colId xmlns:a16="http://schemas.microsoft.com/office/drawing/2014/main" val="1501271798"/>
                    </a:ext>
                  </a:extLst>
                </a:gridCol>
                <a:gridCol w="2628900">
                  <a:extLst>
                    <a:ext uri="{9D8B030D-6E8A-4147-A177-3AD203B41FA5}">
                      <a16:colId xmlns:a16="http://schemas.microsoft.com/office/drawing/2014/main" val="2971407116"/>
                    </a:ext>
                  </a:extLst>
                </a:gridCol>
                <a:gridCol w="2628900">
                  <a:extLst>
                    <a:ext uri="{9D8B030D-6E8A-4147-A177-3AD203B41FA5}">
                      <a16:colId xmlns:a16="http://schemas.microsoft.com/office/drawing/2014/main" val="2092181491"/>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be-BY" dirty="0"/>
                        <a:t>сума</a:t>
                      </a:r>
                      <a:endParaRPr lang="en-LT" dirty="0"/>
                    </a:p>
                  </a:txBody>
                  <a:tcPr/>
                </a:tc>
                <a:extLst>
                  <a:ext uri="{0D108BD9-81ED-4DB2-BD59-A6C34878D82A}">
                    <a16:rowId xmlns:a16="http://schemas.microsoft.com/office/drawing/2014/main" val="4292937004"/>
                  </a:ext>
                </a:extLst>
              </a:tr>
              <a:tr h="370840">
                <a:tc>
                  <a:txBody>
                    <a:bodyPr/>
                    <a:lstStyle/>
                    <a:p>
                      <a:pPr algn="l" fontAlgn="b"/>
                      <a:r>
                        <a:rPr lang="be-BY" sz="2200" b="0" i="0" u="none" strike="noStrike" dirty="0">
                          <a:solidFill>
                            <a:srgbClr val="000000"/>
                          </a:solidFill>
                          <a:effectLst/>
                          <a:latin typeface="Calibri" panose="020F0502020204030204" pitchFamily="34" charset="0"/>
                        </a:rPr>
                        <a:t>Лукашэнка </a:t>
                      </a: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18</a:t>
                      </a:r>
                      <a:endParaRPr lang="en-LT"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13</a:t>
                      </a:r>
                      <a:endParaRPr lang="en-LT"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31</a:t>
                      </a:r>
                      <a:endParaRPr lang="en-LT" sz="2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40401632"/>
                  </a:ext>
                </a:extLst>
              </a:tr>
              <a:tr h="370840">
                <a:tc>
                  <a:txBody>
                    <a:bodyPr/>
                    <a:lstStyle/>
                    <a:p>
                      <a:pPr algn="l" fontAlgn="b"/>
                      <a:r>
                        <a:rPr lang="be-BY" sz="2200" b="0" i="0" u="none" strike="noStrike" dirty="0">
                          <a:solidFill>
                            <a:srgbClr val="000000"/>
                          </a:solidFill>
                          <a:effectLst/>
                          <a:latin typeface="Calibri" panose="020F0502020204030204" pitchFamily="34" charset="0"/>
                        </a:rPr>
                        <a:t>МЗС</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18</a:t>
                      </a:r>
                      <a:endParaRPr lang="en-LT"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9</a:t>
                      </a:r>
                      <a:endParaRPr lang="en-LT"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be-BY" sz="2200" b="0" i="0" u="none" strike="noStrike" dirty="0">
                          <a:solidFill>
                            <a:srgbClr val="000000"/>
                          </a:solidFill>
                          <a:effectLst/>
                          <a:latin typeface="Calibri" panose="020F0502020204030204" pitchFamily="34" charset="0"/>
                        </a:rPr>
                        <a:t>27</a:t>
                      </a:r>
                      <a:endParaRPr lang="en-LT" sz="2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13413293"/>
                  </a:ext>
                </a:extLst>
              </a:tr>
            </a:tbl>
          </a:graphicData>
        </a:graphic>
      </p:graphicFrame>
      <p:graphicFrame>
        <p:nvGraphicFramePr>
          <p:cNvPr id="3" name="Chart 2">
            <a:extLst>
              <a:ext uri="{FF2B5EF4-FFF2-40B4-BE49-F238E27FC236}">
                <a16:creationId xmlns:a16="http://schemas.microsoft.com/office/drawing/2014/main" id="{98CEE1AE-C3EC-27B1-7934-D369F7986164}"/>
              </a:ext>
            </a:extLst>
          </p:cNvPr>
          <p:cNvGraphicFramePr>
            <a:graphicFrameLocks/>
          </p:cNvGraphicFramePr>
          <p:nvPr>
            <p:extLst>
              <p:ext uri="{D42A27DB-BD31-4B8C-83A1-F6EECF244321}">
                <p14:modId xmlns:p14="http://schemas.microsoft.com/office/powerpoint/2010/main" val="1518853665"/>
              </p:ext>
            </p:extLst>
          </p:nvPr>
        </p:nvGraphicFramePr>
        <p:xfrm>
          <a:off x="1871240" y="3246701"/>
          <a:ext cx="8449519" cy="31425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569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1CDA-19FC-0E2B-2738-BE62D7ABC2AB}"/>
              </a:ext>
            </a:extLst>
          </p:cNvPr>
          <p:cNvSpPr>
            <a:spLocks noGrp="1"/>
          </p:cNvSpPr>
          <p:nvPr>
            <p:ph type="title"/>
          </p:nvPr>
        </p:nvSpPr>
        <p:spPr/>
        <p:txBody>
          <a:bodyPr>
            <a:normAutofit/>
          </a:bodyPr>
          <a:lstStyle/>
          <a:p>
            <a:pPr algn="ctr"/>
            <a:r>
              <a:rPr lang="be-BY" b="1" dirty="0"/>
              <a:t>Лукашэнка. Наратывы і пасланні</a:t>
            </a:r>
            <a:endParaRPr lang="en-LT" dirty="0"/>
          </a:p>
        </p:txBody>
      </p:sp>
      <p:sp>
        <p:nvSpPr>
          <p:cNvPr id="3" name="Content Placeholder 2">
            <a:extLst>
              <a:ext uri="{FF2B5EF4-FFF2-40B4-BE49-F238E27FC236}">
                <a16:creationId xmlns:a16="http://schemas.microsoft.com/office/drawing/2014/main" id="{2EE1D7BB-9668-40A1-DB51-E4CA2D9B7639}"/>
              </a:ext>
            </a:extLst>
          </p:cNvPr>
          <p:cNvSpPr>
            <a:spLocks noGrp="1"/>
          </p:cNvSpPr>
          <p:nvPr>
            <p:ph idx="1"/>
          </p:nvPr>
        </p:nvSpPr>
        <p:spPr/>
        <p:txBody>
          <a:bodyPr/>
          <a:lstStyle/>
          <a:p>
            <a:endParaRPr lang="en-LT"/>
          </a:p>
        </p:txBody>
      </p:sp>
      <p:pic>
        <p:nvPicPr>
          <p:cNvPr id="1026" name="Picture 2" descr="Президент Беларуси ответил на вопросы журналистов - ВИТЕБСКОЕ ОБЛАСТНОЕ  ОБЪЕДИНЕНИЕ ПРОФСОЮЗОВ">
            <a:extLst>
              <a:ext uri="{FF2B5EF4-FFF2-40B4-BE49-F238E27FC236}">
                <a16:creationId xmlns:a16="http://schemas.microsoft.com/office/drawing/2014/main" id="{EFEFDCC7-E14C-E179-31F5-BF9254F314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738" y="1446836"/>
            <a:ext cx="6748523" cy="4499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092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1360D-E6CB-6602-1FBB-27F5BB19062F}"/>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6EA7B7A8-DDE9-477B-ED5E-B01241576A38}"/>
              </a:ext>
            </a:extLst>
          </p:cNvPr>
          <p:cNvSpPr>
            <a:spLocks noGrp="1"/>
          </p:cNvSpPr>
          <p:nvPr>
            <p:ph idx="1"/>
          </p:nvPr>
        </p:nvSpPr>
        <p:spPr/>
        <p:txBody>
          <a:bodyPr>
            <a:normAutofit lnSpcReduction="10000"/>
          </a:bodyPr>
          <a:lstStyle/>
          <a:p>
            <a:r>
              <a:rPr lang="be-BY" b="1" dirty="0"/>
              <a:t>Асабістая крыўда на кіраўніцтва Польшчы </a:t>
            </a:r>
          </a:p>
          <a:p>
            <a:r>
              <a:rPr lang="be-BY" b="1" dirty="0"/>
              <a:t>Расія (і Беларусь) не пагроза для Польшчы (3-4) </a:t>
            </a:r>
          </a:p>
          <a:p>
            <a:r>
              <a:rPr lang="be-BY" b="1" dirty="0"/>
              <a:t>Прапановы развіцця супрацоўніцтва (3-4) </a:t>
            </a:r>
          </a:p>
          <a:p>
            <a:r>
              <a:rPr lang="be-BY" b="1" dirty="0"/>
              <a:t>Пагроза з боку Польшчы (</a:t>
            </a:r>
            <a:r>
              <a:rPr lang="be-BY" dirty="0"/>
              <a:t>забраць Заходнюю Беларусь і Украіну, каталіцтва, баевікі “беглых”)  2-3</a:t>
            </a:r>
          </a:p>
          <a:p>
            <a:r>
              <a:rPr lang="be-BY" b="1" dirty="0"/>
              <a:t>Другая сусветная вайна </a:t>
            </a:r>
            <a:r>
              <a:rPr lang="be-BY" dirty="0"/>
              <a:t>(няўдзячная Польшча)</a:t>
            </a:r>
          </a:p>
          <a:p>
            <a:r>
              <a:rPr lang="be-BY" dirty="0"/>
              <a:t> </a:t>
            </a:r>
            <a:r>
              <a:rPr lang="be-BY" b="1" dirty="0"/>
              <a:t>Міжнародныя справы (нельга ставіць на Польшчу як партнёра) </a:t>
            </a:r>
            <a:endParaRPr lang="be-BY" dirty="0"/>
          </a:p>
          <a:p>
            <a:pPr marL="0" indent="0">
              <a:buNone/>
            </a:pPr>
            <a:endParaRPr lang="be-BY" dirty="0"/>
          </a:p>
          <a:p>
            <a:pPr marL="0" indent="0">
              <a:buNone/>
            </a:pPr>
            <a:r>
              <a:rPr lang="be-BY" b="1" dirty="0"/>
              <a:t> </a:t>
            </a:r>
            <a:endParaRPr lang="be-BY" dirty="0"/>
          </a:p>
          <a:p>
            <a:pPr marL="0" indent="0">
              <a:buNone/>
            </a:pPr>
            <a:endParaRPr lang="be-BY" dirty="0"/>
          </a:p>
          <a:p>
            <a:pPr marL="0" indent="0">
              <a:buNone/>
            </a:pPr>
            <a:endParaRPr lang="en-LT" dirty="0"/>
          </a:p>
        </p:txBody>
      </p:sp>
    </p:spTree>
    <p:extLst>
      <p:ext uri="{BB962C8B-B14F-4D97-AF65-F5344CB8AC3E}">
        <p14:creationId xmlns:p14="http://schemas.microsoft.com/office/powerpoint/2010/main" val="3706123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0721-0B8B-0F12-376A-F48191506820}"/>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0A4C516B-4C8E-E4A7-0EF4-4D9050CF6FB8}"/>
              </a:ext>
            </a:extLst>
          </p:cNvPr>
          <p:cNvSpPr>
            <a:spLocks noGrp="1"/>
          </p:cNvSpPr>
          <p:nvPr>
            <p:ph idx="1"/>
          </p:nvPr>
        </p:nvSpPr>
        <p:spPr/>
        <p:txBody>
          <a:bodyPr/>
          <a:lstStyle/>
          <a:p>
            <a:r>
              <a:rPr lang="be-BY" dirty="0"/>
              <a:t>Польша проводит против Беларуси самую агрессивную и плохую политику. Я ничего не придумываю. Мы - ваши соседи, мы много лет жили в одном государстве. Плохо, хорошо… Вы сегодня претендуете на </a:t>
            </a:r>
            <a:r>
              <a:rPr lang="be-BY" b="1" dirty="0"/>
              <a:t>Западную Беларусь до Минска</a:t>
            </a:r>
            <a:r>
              <a:rPr lang="be-BY" dirty="0"/>
              <a:t>, о Западной Украине уже начали говорить. Зачем вам это имперство? </a:t>
            </a:r>
          </a:p>
          <a:p>
            <a:pPr marL="0" indent="0" algn="r">
              <a:buNone/>
            </a:pPr>
            <a:r>
              <a:rPr lang="be-BY" dirty="0"/>
              <a:t>26.01.2025 </a:t>
            </a:r>
            <a:endParaRPr lang="en-LT" dirty="0"/>
          </a:p>
        </p:txBody>
      </p:sp>
    </p:spTree>
    <p:extLst>
      <p:ext uri="{BB962C8B-B14F-4D97-AF65-F5344CB8AC3E}">
        <p14:creationId xmlns:p14="http://schemas.microsoft.com/office/powerpoint/2010/main" val="3055884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D076-E8E7-2A92-EDBE-26400B781AF8}"/>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0C3CF156-12C9-597D-D833-90AECCE79CA4}"/>
              </a:ext>
            </a:extLst>
          </p:cNvPr>
          <p:cNvSpPr>
            <a:spLocks noGrp="1"/>
          </p:cNvSpPr>
          <p:nvPr>
            <p:ph idx="1"/>
          </p:nvPr>
        </p:nvSpPr>
        <p:spPr/>
        <p:txBody>
          <a:bodyPr/>
          <a:lstStyle/>
          <a:p>
            <a:r>
              <a:rPr lang="be-BY" dirty="0"/>
              <a:t>Анджей Дуда рассказывал, как Польша бережет животный и растительный мир, но ни разу не упомянул, как его страна построила забор в Беловежской пуще, из-за чего там теперь гибнут звери. "Они же ужас что творят! Они вырезали эту Беловежскую пущу, а он про растения рассказывает. Я уже не стал его там цеплять, хотя себе пометил тезисы. Думаю: ну нельзя так", - подчеркнул Президент.</a:t>
            </a:r>
          </a:p>
          <a:p>
            <a:pPr marL="0" indent="0" algn="r">
              <a:buNone/>
            </a:pPr>
            <a:r>
              <a:rPr lang="be-BY" dirty="0"/>
              <a:t>14.11.2024 </a:t>
            </a:r>
            <a:endParaRPr lang="en-LT" dirty="0"/>
          </a:p>
        </p:txBody>
      </p:sp>
    </p:spTree>
    <p:extLst>
      <p:ext uri="{BB962C8B-B14F-4D97-AF65-F5344CB8AC3E}">
        <p14:creationId xmlns:p14="http://schemas.microsoft.com/office/powerpoint/2010/main" val="4262508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FFA6-DD8B-1D80-2A42-3600547A9D3A}"/>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61C5DECE-EDD2-3A15-F1E9-9C2D18BAC1EB}"/>
              </a:ext>
            </a:extLst>
          </p:cNvPr>
          <p:cNvSpPr>
            <a:spLocks noGrp="1"/>
          </p:cNvSpPr>
          <p:nvPr>
            <p:ph idx="1"/>
          </p:nvPr>
        </p:nvSpPr>
        <p:spPr/>
        <p:txBody>
          <a:bodyPr/>
          <a:lstStyle/>
          <a:p>
            <a:r>
              <a:rPr lang="be-BY" dirty="0"/>
              <a:t>"Я вижу свою страну мирной, удобной для жизни тебя, Вероника, твоих деток и внуков, - обратился Александр Лукашенко к автору вопроса. - Чтобы они гордились своей страной и не думали: "Вот, уеду в Польшу, меня ждут там, будет хорошо". </a:t>
            </a:r>
          </a:p>
          <a:p>
            <a:pPr marL="0" indent="0" algn="r">
              <a:buNone/>
            </a:pPr>
            <a:r>
              <a:rPr lang="be-BY" dirty="0"/>
              <a:t>22.11.2024</a:t>
            </a:r>
            <a:endParaRPr lang="en-LT" dirty="0"/>
          </a:p>
        </p:txBody>
      </p:sp>
    </p:spTree>
    <p:extLst>
      <p:ext uri="{BB962C8B-B14F-4D97-AF65-F5344CB8AC3E}">
        <p14:creationId xmlns:p14="http://schemas.microsoft.com/office/powerpoint/2010/main" val="536948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798D1-CC16-6225-22CB-65FA8E882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8BAFC-FBB0-CDF3-1947-175C5A7D5802}"/>
              </a:ext>
            </a:extLst>
          </p:cNvPr>
          <p:cNvSpPr>
            <a:spLocks noGrp="1"/>
          </p:cNvSpPr>
          <p:nvPr>
            <p:ph type="title"/>
          </p:nvPr>
        </p:nvSpPr>
        <p:spPr/>
        <p:txBody>
          <a:bodyPr>
            <a:normAutofit/>
          </a:bodyPr>
          <a:lstStyle/>
          <a:p>
            <a:pPr algn="ctr"/>
            <a:r>
              <a:rPr lang="be-BY" b="1" dirty="0"/>
              <a:t>МЗС. Наратывы і пасланні</a:t>
            </a:r>
            <a:endParaRPr lang="en-LT" dirty="0"/>
          </a:p>
        </p:txBody>
      </p:sp>
      <p:sp>
        <p:nvSpPr>
          <p:cNvPr id="3" name="Content Placeholder 2">
            <a:extLst>
              <a:ext uri="{FF2B5EF4-FFF2-40B4-BE49-F238E27FC236}">
                <a16:creationId xmlns:a16="http://schemas.microsoft.com/office/drawing/2014/main" id="{DEF96D64-FA6F-C553-E8F5-5922813B6FDB}"/>
              </a:ext>
            </a:extLst>
          </p:cNvPr>
          <p:cNvSpPr>
            <a:spLocks noGrp="1"/>
          </p:cNvSpPr>
          <p:nvPr>
            <p:ph idx="1"/>
          </p:nvPr>
        </p:nvSpPr>
        <p:spPr/>
        <p:txBody>
          <a:bodyPr/>
          <a:lstStyle/>
          <a:p>
            <a:endParaRPr lang="en-LT"/>
          </a:p>
        </p:txBody>
      </p:sp>
      <p:pic>
        <p:nvPicPr>
          <p:cNvPr id="2050" name="Picture 2" descr="Рыженков рассказал о предстоящих серьезных изменениях в системе МИД Беларуси">
            <a:extLst>
              <a:ext uri="{FF2B5EF4-FFF2-40B4-BE49-F238E27FC236}">
                <a16:creationId xmlns:a16="http://schemas.microsoft.com/office/drawing/2014/main" id="{36F73D7D-9DDC-D25F-B671-7568A5B92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231" y="1652789"/>
            <a:ext cx="6387538" cy="4120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462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3B18-2016-B112-2DBC-983665F4C518}"/>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8F5CAC44-B6A0-FC52-9F91-DCB65146A3E2}"/>
              </a:ext>
            </a:extLst>
          </p:cNvPr>
          <p:cNvSpPr>
            <a:spLocks noGrp="1"/>
          </p:cNvSpPr>
          <p:nvPr>
            <p:ph idx="1"/>
          </p:nvPr>
        </p:nvSpPr>
        <p:spPr/>
        <p:txBody>
          <a:bodyPr>
            <a:normAutofit fontScale="92500" lnSpcReduction="10000"/>
          </a:bodyPr>
          <a:lstStyle/>
          <a:p>
            <a:r>
              <a:rPr lang="be-BY" b="1" dirty="0"/>
              <a:t>Мілітарыцыя Польшчы, рост вайсковай асіметрыі</a:t>
            </a:r>
          </a:p>
          <a:p>
            <a:r>
              <a:rPr lang="be-BY" b="1" dirty="0"/>
              <a:t>Старшынства Польшчы ў ЕС </a:t>
            </a:r>
            <a:r>
              <a:rPr lang="be-BY" dirty="0"/>
              <a:t>(стратэгія канфрантацыі, санкцый, адмова ад выгаданага супрацоўніцтва) </a:t>
            </a:r>
          </a:p>
          <a:p>
            <a:r>
              <a:rPr lang="be-BY" b="1" dirty="0"/>
              <a:t>Выбары ў Беларусі </a:t>
            </a:r>
            <a:r>
              <a:rPr lang="be-BY" dirty="0"/>
              <a:t>(крытыка крытыкі, адмена спадзяванняў, падтрымка дэм. сіл)</a:t>
            </a:r>
          </a:p>
          <a:p>
            <a:r>
              <a:rPr lang="be-BY" b="1" dirty="0"/>
              <a:t>Становішча дыяспары Становішча дыяспары (</a:t>
            </a:r>
            <a:r>
              <a:rPr lang="be-BY" dirty="0"/>
              <a:t>нібы</a:t>
            </a:r>
            <a:r>
              <a:rPr lang="be-BY" b="1" dirty="0"/>
              <a:t> </a:t>
            </a:r>
            <a:r>
              <a:rPr lang="be-BY" dirty="0"/>
              <a:t>рост негатыву і гвалту) </a:t>
            </a:r>
          </a:p>
          <a:p>
            <a:r>
              <a:rPr lang="be-BY" b="1" dirty="0"/>
              <a:t>Актуальная павестка </a:t>
            </a:r>
            <a:r>
              <a:rPr lang="be-BY" dirty="0"/>
              <a:t>(Кішынёў, ахова прыроды, </a:t>
            </a:r>
            <a:r>
              <a:rPr lang="en-GB" dirty="0"/>
              <a:t>visa free</a:t>
            </a:r>
            <a:r>
              <a:rPr lang="be-BY" dirty="0"/>
              <a:t>) </a:t>
            </a:r>
          </a:p>
          <a:p>
            <a:pPr marL="0" indent="0">
              <a:buNone/>
            </a:pPr>
            <a:r>
              <a:rPr lang="be-BY" dirty="0"/>
              <a:t> </a:t>
            </a:r>
            <a:br>
              <a:rPr lang="be-BY" dirty="0"/>
            </a:br>
            <a:br>
              <a:rPr lang="be-BY" dirty="0"/>
            </a:br>
            <a:endParaRPr lang="en-LT" dirty="0"/>
          </a:p>
        </p:txBody>
      </p:sp>
    </p:spTree>
    <p:extLst>
      <p:ext uri="{BB962C8B-B14F-4D97-AF65-F5344CB8AC3E}">
        <p14:creationId xmlns:p14="http://schemas.microsoft.com/office/powerpoint/2010/main" val="675187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9B20F-97C7-0FE2-445F-206F751F384E}"/>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D7861127-73AA-0141-54CD-066D4CC5ECCC}"/>
              </a:ext>
            </a:extLst>
          </p:cNvPr>
          <p:cNvSpPr>
            <a:spLocks noGrp="1"/>
          </p:cNvSpPr>
          <p:nvPr>
            <p:ph idx="1"/>
          </p:nvPr>
        </p:nvSpPr>
        <p:spPr/>
        <p:txBody>
          <a:bodyPr/>
          <a:lstStyle/>
          <a:p>
            <a:r>
              <a:rPr lang="be-BY" dirty="0"/>
              <a:t>Польша сделала всю ставку на беглых, которые стремительно теряют остатки расположения даже со стороны людей на Западе. "И уже поляки, литовцы ведут себя как игрок, который проиграл все. Он все время думает отыграться, все больше повышает ставки.</a:t>
            </a:r>
          </a:p>
          <a:p>
            <a:pPr marL="0" indent="0" algn="r">
              <a:buNone/>
            </a:pPr>
            <a:r>
              <a:rPr lang="be-BY" dirty="0"/>
              <a:t>02.02.2025</a:t>
            </a:r>
            <a:endParaRPr lang="en-LT" dirty="0"/>
          </a:p>
        </p:txBody>
      </p:sp>
    </p:spTree>
    <p:extLst>
      <p:ext uri="{BB962C8B-B14F-4D97-AF65-F5344CB8AC3E}">
        <p14:creationId xmlns:p14="http://schemas.microsoft.com/office/powerpoint/2010/main" val="2150663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2A70C-28AC-524B-E0B9-9D98FD71FACF}"/>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55C9E263-B3F1-7220-B26E-06A5A8D37516}"/>
              </a:ext>
            </a:extLst>
          </p:cNvPr>
          <p:cNvSpPr>
            <a:spLocks noGrp="1"/>
          </p:cNvSpPr>
          <p:nvPr>
            <p:ph idx="1"/>
          </p:nvPr>
        </p:nvSpPr>
        <p:spPr/>
        <p:txBody>
          <a:bodyPr/>
          <a:lstStyle/>
          <a:p>
            <a:r>
              <a:rPr lang="be-BY" dirty="0"/>
              <a:t>Польша вооружается до зубов, собирая лучшее со всего мира вооружение от США до Южной Кореи, причем наступательное вооружение. Литва, Латвия в кои-то веки готовы чуть ли не весь бюджет свой тратить на милитаризацию. Первый вопрос: зачем наступательное вооружение? </a:t>
            </a:r>
          </a:p>
          <a:p>
            <a:pPr marL="0" indent="0" algn="r">
              <a:buNone/>
            </a:pPr>
            <a:r>
              <a:rPr lang="be-BY" dirty="0"/>
              <a:t>29.01.2025</a:t>
            </a:r>
            <a:endParaRPr lang="en-LT" dirty="0"/>
          </a:p>
        </p:txBody>
      </p:sp>
    </p:spTree>
    <p:extLst>
      <p:ext uri="{BB962C8B-B14F-4D97-AF65-F5344CB8AC3E}">
        <p14:creationId xmlns:p14="http://schemas.microsoft.com/office/powerpoint/2010/main" val="2121529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567D1E5-B412-727C-0838-006A5881AE02}"/>
              </a:ext>
            </a:extLst>
          </p:cNvPr>
          <p:cNvGraphicFramePr>
            <a:graphicFrameLocks/>
          </p:cNvGraphicFramePr>
          <p:nvPr>
            <p:extLst>
              <p:ext uri="{D42A27DB-BD31-4B8C-83A1-F6EECF244321}">
                <p14:modId xmlns:p14="http://schemas.microsoft.com/office/powerpoint/2010/main" val="2230392160"/>
              </p:ext>
            </p:extLst>
          </p:nvPr>
        </p:nvGraphicFramePr>
        <p:xfrm>
          <a:off x="949124" y="301122"/>
          <a:ext cx="9799558" cy="6255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964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64358A7-22BE-DE28-682B-00D7AFDD55FC}"/>
              </a:ext>
            </a:extLst>
          </p:cNvPr>
          <p:cNvGraphicFramePr>
            <a:graphicFrameLocks/>
          </p:cNvGraphicFramePr>
          <p:nvPr>
            <p:extLst>
              <p:ext uri="{D42A27DB-BD31-4B8C-83A1-F6EECF244321}">
                <p14:modId xmlns:p14="http://schemas.microsoft.com/office/powerpoint/2010/main" val="4212962547"/>
              </p:ext>
            </p:extLst>
          </p:nvPr>
        </p:nvGraphicFramePr>
        <p:xfrm>
          <a:off x="1030148" y="524477"/>
          <a:ext cx="9875087" cy="58090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0243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D07F851-D1F7-9748-BE6C-D6D2D7153876}"/>
              </a:ext>
            </a:extLst>
          </p:cNvPr>
          <p:cNvGraphicFramePr>
            <a:graphicFrameLocks/>
          </p:cNvGraphicFramePr>
          <p:nvPr>
            <p:extLst>
              <p:ext uri="{D42A27DB-BD31-4B8C-83A1-F6EECF244321}">
                <p14:modId xmlns:p14="http://schemas.microsoft.com/office/powerpoint/2010/main" val="417492899"/>
              </p:ext>
            </p:extLst>
          </p:nvPr>
        </p:nvGraphicFramePr>
        <p:xfrm>
          <a:off x="544010" y="580543"/>
          <a:ext cx="10866667" cy="5696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2069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663</Words>
  <Application>Microsoft Macintosh PowerPoint</Application>
  <PresentationFormat>Widescreen</PresentationFormat>
  <Paragraphs>147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Паўза пасля піку эскалацыі </vt:lpstr>
      <vt:lpstr>Храналогія (10.2024-05.2025)</vt:lpstr>
      <vt:lpstr>Тэндэнцыі па асноўным пытанням парадку дня</vt:lpstr>
      <vt:lpstr>Агульны інфармацыйны паток беларускіх дзяржаўных медыя (БЕЛТА) </vt:lpstr>
      <vt:lpstr>Агульны інфармацыйны паток беларускіх дзяржаўных медыя (БЕЛТА) </vt:lpstr>
      <vt:lpstr>Тэмы (БЕЛТА) </vt:lpstr>
      <vt:lpstr>Спікеры (БЕЛТА)  </vt:lpstr>
      <vt:lpstr> Заявы афіцыйных асоб </vt:lpstr>
      <vt:lpstr>Заявы афіцыйных асоб   </vt:lpstr>
      <vt:lpstr>Лукашэнка. Наратывы і пасланні</vt:lpstr>
      <vt:lpstr>PowerPoint Presentation</vt:lpstr>
      <vt:lpstr>PowerPoint Presentation</vt:lpstr>
      <vt:lpstr>PowerPoint Presentation</vt:lpstr>
      <vt:lpstr>PowerPoint Presentation</vt:lpstr>
      <vt:lpstr>МЗС. Наратывы і пасланні</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Kront</dc:creator>
  <cp:lastModifiedBy>Kront</cp:lastModifiedBy>
  <cp:revision>5</cp:revision>
  <dcterms:created xsi:type="dcterms:W3CDTF">2025-06-02T16:08:35Z</dcterms:created>
  <dcterms:modified xsi:type="dcterms:W3CDTF">2025-06-03T20:10:58Z</dcterms:modified>
</cp:coreProperties>
</file>