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299" r:id="rId3"/>
    <p:sldId id="300" r:id="rId4"/>
    <p:sldId id="293" r:id="rId5"/>
    <p:sldId id="257" r:id="rId6"/>
    <p:sldId id="289" r:id="rId7"/>
    <p:sldId id="290" r:id="rId8"/>
    <p:sldId id="291" r:id="rId9"/>
    <p:sldId id="294" r:id="rId10"/>
    <p:sldId id="292" r:id="rId11"/>
    <p:sldId id="301" r:id="rId12"/>
    <p:sldId id="295" r:id="rId13"/>
    <p:sldId id="296" r:id="rId14"/>
    <p:sldId id="303" r:id="rId15"/>
    <p:sldId id="280" r:id="rId16"/>
    <p:sldId id="281" r:id="rId17"/>
    <p:sldId id="282" r:id="rId18"/>
    <p:sldId id="277" r:id="rId19"/>
    <p:sldId id="276" r:id="rId20"/>
    <p:sldId id="279" r:id="rId21"/>
    <p:sldId id="302" r:id="rId22"/>
    <p:sldId id="268" r:id="rId23"/>
    <p:sldId id="258" r:id="rId24"/>
    <p:sldId id="259" r:id="rId25"/>
    <p:sldId id="285" r:id="rId26"/>
    <p:sldId id="286" r:id="rId27"/>
    <p:sldId id="270" r:id="rId28"/>
    <p:sldId id="271" r:id="rId29"/>
    <p:sldId id="273" r:id="rId30"/>
    <p:sldId id="260" r:id="rId31"/>
    <p:sldId id="261" r:id="rId32"/>
    <p:sldId id="267" r:id="rId33"/>
    <p:sldId id="266" r:id="rId34"/>
    <p:sldId id="272" r:id="rId35"/>
    <p:sldId id="274" r:id="rId36"/>
    <p:sldId id="262" r:id="rId37"/>
    <p:sldId id="263" r:id="rId38"/>
    <p:sldId id="264" r:id="rId39"/>
    <p:sldId id="265" r:id="rId40"/>
  </p:sldIdLst>
  <p:sldSz cx="12192000" cy="6858000"/>
  <p:notesSz cx="6858000" cy="9144000"/>
  <p:defaultTextStyle>
    <a:defPPr>
      <a:defRPr lang="en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68"/>
    <p:restoredTop sz="94725"/>
  </p:normalViewPr>
  <p:slideViewPr>
    <p:cSldViewPr snapToGrid="0">
      <p:cViewPr varScale="1">
        <p:scale>
          <a:sx n="109" d="100"/>
          <a:sy n="109" d="100"/>
        </p:scale>
        <p:origin x="208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7E2F4C-CDDE-CF46-8001-92A8E7133AE5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C5463C-53C4-1E4B-ADDD-090DA8AD0A15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8771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7BC2-1777-CCA1-118E-59CC02375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4F52A0-13ED-46E6-D5E9-DC01B003D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BBD01-57FE-B990-0E67-D6B2A3491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5086E-91F3-0C5D-EA7B-0B9399BA9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890CE-F4C6-A70B-426D-18C3D650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50279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C7D4A-5EBC-F767-E59B-E85EA7F45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22FBD-071B-04EF-FB12-6DBD0EDCC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543C75-D65D-356D-2AE0-29BD3DBF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01BDB-1235-B749-2B68-8C947B0EB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F1A15-11F2-A383-8B6B-8923D2CB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965678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55800-6440-3C1B-11C6-F312F260B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815BB-E21D-92E2-F3D7-04FE53B85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823CE-41D7-23B0-8D66-437047B4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0417F-8A59-2877-65CA-14AFE013C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90E17-6524-E9EB-1D73-A730EBCE4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12943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FEEED-AE9B-AFCB-F988-F4C884EE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3E17E-CC8C-47D3-E53D-C42E56022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9D730-4B0A-4D30-D35B-EACEDCDE2D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17FA62-3D26-DA7A-FEE3-18EAD7D4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B69208-E59B-0C5C-E129-C852B10E1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A47CE-6021-2215-377C-B3FB78781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4234820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30706-066B-ACA0-3F84-0BC13CB7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2E9061-096A-E8F1-BCAC-ACC2FFC2F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AA683A-ACE0-96F8-8D5B-0EBFEE119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B2E68-80B4-16AF-ED94-28BED2F2EE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E219DB-1CF6-8770-DB93-BAEB7BA95A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DBAA6B-49F5-7470-0FA0-40A2639F5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554A1F-7D4A-5C0F-630B-98E1CB001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F8C599-53CC-16F2-E323-87A96DD1F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227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67746-41DA-D26F-D8F5-1CB3513F7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DC1B1C-395A-B398-C2CD-59214E4FF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958A37-628C-7B91-63E1-18B8499FB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0A50EB-3EBD-06A3-38B2-7E1B1C57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126389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A66B5E-89A0-6BBA-25E8-C35ACE5A1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D91EF8-DBCC-DC59-F310-900DEFA5C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BE5C5-17BB-842F-2CD4-59868E001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04421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C719-558B-137C-2546-20D682D73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B2450-DF42-7A86-AE4C-AB9B7B55C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F1120-9FD4-075C-DE66-C51A69983A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C82D5-5882-3588-E839-1AF33A747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49CBC-90A9-4F42-B91E-D01069A15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6DEB5-3362-CC30-92DA-5FE7AB81B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80102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A6684-98E6-08C7-FDCC-F8954ECE3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9E5D87-020E-2639-CD85-5AF335AC3E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40417-FF0B-599E-5A15-E5ACB4B4D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E0DBA8-E2E5-8C06-88FA-A9B6F8DB8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E3F2F-59C9-DA2F-AA6A-E149F626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95C16-BF6C-9752-E26F-3BD98E97C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0061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BA963-27AF-19F0-25E6-3D00280BB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E9E288-5229-1C22-F1A1-C84608778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633D1-0403-7BC1-7954-DF6474199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11F06-B2DB-B613-590F-857833DF0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13C2D-9AA5-491D-E9AE-1288C9934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98547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A4092-D628-6D90-95F0-3AD44D36C3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E06565-68D7-0D15-57CD-B9C8A4C81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C4BBD-7417-9B8C-8CC8-007C9C0DC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ADF5C-F906-4835-A4E0-4283CFFE1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7C2E6-4D2C-A079-50AD-38A919B62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33557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6DDF47-012A-737E-116F-DEABF17AE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01B0AC-0DBF-1D1C-AB78-E7C9ED373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EB17E-FEB0-8BCE-7FCE-FAA12D99F5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A2327-4FD9-4A47-B550-7E7D9F6A1913}" type="datetimeFigureOut">
              <a:rPr lang="en-LT" smtClean="0"/>
              <a:t>20/03/2026</a:t>
            </a:fld>
            <a:endParaRPr lang="en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34163-1C21-DAF7-8EBA-730B3CCB8B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ABD26-D622-D275-C7C6-9B46D88DE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D2F96-80CD-9B42-A6C8-7750C8A1D3D0}" type="slidenum">
              <a:rPr lang="en-LT" smtClean="0"/>
              <a:t>‹#›</a:t>
            </a:fld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82183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9C8D0-B4B3-FC9A-841B-E5D4A3702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83342"/>
            <a:ext cx="9144000" cy="2387600"/>
          </a:xfrm>
        </p:spPr>
        <p:txBody>
          <a:bodyPr>
            <a:normAutofit/>
          </a:bodyPr>
          <a:lstStyle/>
          <a:p>
            <a:r>
              <a:rPr lang="lt-LT" sz="3200" b="1" dirty="0"/>
              <a:t>BALTARUSIJA IR BALTARUSIAI LIETUVIŲ AKIMIS: SIMPATIJOS IR IŠŠŪKIŲ MATAVIMAS</a:t>
            </a:r>
            <a:br>
              <a:rPr lang="be-BY" sz="3200" b="1" dirty="0"/>
            </a:br>
            <a:br>
              <a:rPr lang="be-BY" sz="3200" b="1" dirty="0"/>
            </a:br>
            <a:r>
              <a:rPr lang="be-BY" sz="3200" b="1" dirty="0"/>
              <a:t>БЕЛАРУСЬ І БЕЛАРУСЫ ВАЧЫМА ЛІТОЎЦАЎ: ВЫМЯРЭННЕ СІМПАТЫЙ І ВЫКЛІКАЎ</a:t>
            </a:r>
            <a:endParaRPr lang="en-LT" sz="3200" b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075143D-147A-8255-4EAA-2D04CC016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423" y="306917"/>
            <a:ext cx="1589615" cy="154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45D30A-2104-10A7-8A91-1D6194059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20" y="1879768"/>
            <a:ext cx="1589615" cy="147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73F3D-795F-0C45-F61D-689AC1FEAE9C}"/>
              </a:ext>
            </a:extLst>
          </p:cNvPr>
          <p:cNvSpPr txBox="1"/>
          <p:nvPr/>
        </p:nvSpPr>
        <p:spPr>
          <a:xfrm>
            <a:off x="4957937" y="6107289"/>
            <a:ext cx="2142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e-BY" b="1" dirty="0"/>
              <a:t>2026.03.20 </a:t>
            </a:r>
            <a:r>
              <a:rPr lang="de-DE" b="1" dirty="0"/>
              <a:t>Vilnius</a:t>
            </a:r>
            <a:endParaRPr lang="en-LT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3664A4-749F-5CC0-01B3-12343C0E30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5806" y="2270126"/>
            <a:ext cx="2733322" cy="689378"/>
          </a:xfrm>
          <a:prstGeom prst="rect">
            <a:avLst/>
          </a:prstGeom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D1D18A7-0EE2-19C5-85E8-82B5136519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578" y="225072"/>
            <a:ext cx="2285295" cy="937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896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B1C14-FE2B-501A-5742-8ED87BE28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6178" y="2635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lt-LT" dirty="0">
                <a:solidFill>
                  <a:srgbClr val="138483"/>
                </a:solidFill>
              </a:rPr>
            </a:br>
            <a:r>
              <a:rPr lang="lt-LT" dirty="0">
                <a:solidFill>
                  <a:srgbClr val="138483"/>
                </a:solidFill>
              </a:rPr>
              <a:t>TYRIMO METODIKA</a:t>
            </a:r>
            <a:br>
              <a:rPr lang="lt-LT" dirty="0">
                <a:solidFill>
                  <a:srgbClr val="138483"/>
                </a:solidFill>
              </a:rPr>
            </a:br>
            <a:r>
              <a:rPr lang="be-BY" dirty="0">
                <a:solidFill>
                  <a:srgbClr val="138483"/>
                </a:solidFill>
              </a:rPr>
              <a:t>МЕТАДАЛОГІЯ ДАСЛЕДАВАННЯ</a:t>
            </a:r>
            <a:br>
              <a:rPr lang="lt-LT" dirty="0">
                <a:solidFill>
                  <a:srgbClr val="138483"/>
                </a:solidFill>
              </a:rPr>
            </a:br>
            <a:endParaRPr lang="en-LT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5538523-8C17-5D2E-0DAA-4F64976F92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570763"/>
              </p:ext>
            </p:extLst>
          </p:nvPr>
        </p:nvGraphicFramePr>
        <p:xfrm>
          <a:off x="1840088" y="1589088"/>
          <a:ext cx="9234312" cy="35712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691468">
                  <a:extLst>
                    <a:ext uri="{9D8B030D-6E8A-4147-A177-3AD203B41FA5}">
                      <a16:colId xmlns:a16="http://schemas.microsoft.com/office/drawing/2014/main" val="2340097718"/>
                    </a:ext>
                  </a:extLst>
                </a:gridCol>
                <a:gridCol w="5542844">
                  <a:extLst>
                    <a:ext uri="{9D8B030D-6E8A-4147-A177-3AD203B41FA5}">
                      <a16:colId xmlns:a16="http://schemas.microsoft.com/office/drawing/2014/main" val="4244739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19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4B50"/>
                          </a:solidFill>
                          <a:latin typeface="Arial"/>
                          <a:ea typeface="+mn-ea"/>
                          <a:cs typeface="Arial"/>
                        </a:rPr>
                        <a:t>LAIKAS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cs typeface="Arial"/>
                        </a:rPr>
                        <a:t>ЧАС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2026.01.19-29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2026.02.19-27</a:t>
                      </a:r>
                      <a:endParaRPr lang="lt-LT" sz="1800" dirty="0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85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004B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TIKSLINĖ GRUPĖ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dirty="0">
                          <a:solidFill>
                            <a:srgbClr val="004B50"/>
                          </a:solidFill>
                          <a:latin typeface="Arial"/>
                          <a:cs typeface="Arial"/>
                          <a:sym typeface="Arial"/>
                        </a:rPr>
                        <a:t>МЭТАВАЯ ГРУПА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Šalies gyventojai nuo 18 iki 75 metų amžiaus.</a:t>
                      </a:r>
                      <a:endParaRPr lang="be-BY" dirty="0"/>
                    </a:p>
                    <a:p>
                      <a:r>
                        <a:rPr lang="be-BY" sz="1800" kern="1200" dirty="0">
                          <a:solidFill>
                            <a:srgbClr val="7F7F7F"/>
                          </a:solidFill>
                          <a:latin typeface="Arial"/>
                          <a:cs typeface="Arial"/>
                        </a:rPr>
                        <a:t>Насельніцтва краіны ад 18 да 75 гадоў</a:t>
                      </a:r>
                      <a:endParaRPr lang="en-LT" sz="1800" kern="1200" dirty="0">
                        <a:solidFill>
                          <a:srgbClr val="7F7F7F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76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004B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APKLAUSOS METODAS</a:t>
                      </a:r>
                      <a:endParaRPr lang="lt-LT" dirty="0"/>
                    </a:p>
                    <a:p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cs typeface="Arial"/>
                        </a:rPr>
                        <a:t>МЕТАД АПЫТАННЯ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CATI 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(Computer </a:t>
                      </a:r>
                      <a:r>
                        <a:rPr lang="lt-LT" sz="1800" i="1" dirty="0" err="1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Assisted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lt-LT" sz="1800" i="1" dirty="0" err="1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Telephone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lt-LT" sz="1800" i="1" dirty="0" err="1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Interview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CAWI 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(Computer </a:t>
                      </a:r>
                      <a:r>
                        <a:rPr lang="lt-LT" sz="1800" i="1" dirty="0" err="1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Assisted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WEB </a:t>
                      </a:r>
                      <a:r>
                        <a:rPr lang="lt-LT" sz="1800" i="1" dirty="0" err="1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Interview</a:t>
                      </a:r>
                      <a:r>
                        <a:rPr lang="lt-LT" sz="1800" i="1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).</a:t>
                      </a:r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1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004B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IMTIS</a:t>
                      </a:r>
                      <a:endParaRPr lang="lt-LT" dirty="0"/>
                    </a:p>
                    <a:p>
                      <a:pPr marL="0" algn="l" defTabSz="914400" rtl="0" eaLnBrk="1" latinLnBrk="0" hangingPunct="1"/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ea typeface="+mn-ea"/>
                          <a:cs typeface="Arial"/>
                        </a:rPr>
                        <a:t>ВЫБАРКА 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Tyrimo metu buvo apklausta 1017 respondentų.</a:t>
                      </a:r>
                      <a:endParaRPr lang="lt-LT" dirty="0"/>
                    </a:p>
                    <a:p>
                      <a:r>
                        <a:rPr lang="be-BY" sz="1800" kern="1200" dirty="0">
                          <a:solidFill>
                            <a:srgbClr val="7F7F7F"/>
                          </a:solidFill>
                          <a:latin typeface="Arial"/>
                          <a:cs typeface="Arial"/>
                        </a:rPr>
                        <a:t>У даследаванні прынялі ўдзел 1017 рэспандэнтаў</a:t>
                      </a:r>
                      <a:endParaRPr lang="en-LT" sz="1800" kern="1200" dirty="0">
                        <a:solidFill>
                          <a:srgbClr val="7F7F7F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79986"/>
                  </a:ext>
                </a:extLst>
              </a:tr>
              <a:tr h="2792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004B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LOKACIJA</a:t>
                      </a:r>
                      <a:endParaRPr lang="be-BY" sz="1800" dirty="0">
                        <a:solidFill>
                          <a:srgbClr val="004B5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cs typeface="Arial"/>
                        </a:rPr>
                        <a:t>ЛАКАЛІЗАЦЫЯ </a:t>
                      </a:r>
                      <a:endParaRPr lang="lt-LT" sz="1800" kern="1200" dirty="0">
                        <a:solidFill>
                          <a:srgbClr val="004B5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solidFill>
                            <a:srgbClr val="7F7F7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Visa šalies teritorija</a:t>
                      </a:r>
                      <a:endParaRPr lang="be-BY" sz="1800" dirty="0">
                        <a:solidFill>
                          <a:srgbClr val="7F7F7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r>
                        <a:rPr lang="be-BY" sz="1800" kern="1200" dirty="0">
                          <a:solidFill>
                            <a:srgbClr val="7F7F7F"/>
                          </a:solidFill>
                          <a:latin typeface="Arial"/>
                          <a:cs typeface="Arial"/>
                        </a:rPr>
                        <a:t>Уся тэрыторыя краіны</a:t>
                      </a:r>
                      <a:endParaRPr lang="en-LT" sz="1800" kern="1200" dirty="0">
                        <a:solidFill>
                          <a:srgbClr val="7F7F7F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991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742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67070-3564-24AA-8BC9-4FF5C170C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4000" dirty="0">
                <a:solidFill>
                  <a:srgbClr val="138483"/>
                </a:solidFill>
              </a:rPr>
              <a:t>LYGINAMIEJI TYRIMAI</a:t>
            </a:r>
            <a:r>
              <a:rPr lang="be-BY" sz="4000" dirty="0">
                <a:solidFill>
                  <a:srgbClr val="138483"/>
                </a:solidFill>
              </a:rPr>
              <a:t> </a:t>
            </a:r>
            <a:br>
              <a:rPr lang="be-BY" sz="4000" dirty="0">
                <a:solidFill>
                  <a:srgbClr val="138483"/>
                </a:solidFill>
              </a:rPr>
            </a:br>
            <a:r>
              <a:rPr lang="be-BY" sz="4000" dirty="0">
                <a:solidFill>
                  <a:srgbClr val="138483"/>
                </a:solidFill>
              </a:rPr>
              <a:t>ДАСЛЕДАВАННІ ДЛЯ ПАРАЎНАННЯ </a:t>
            </a:r>
            <a:endParaRPr lang="en-LT" sz="4000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B5D7A35-EC90-3763-73EF-8753BFE2EA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524142"/>
              </p:ext>
            </p:extLst>
          </p:nvPr>
        </p:nvGraphicFramePr>
        <p:xfrm>
          <a:off x="838200" y="1825625"/>
          <a:ext cx="10515597" cy="3114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505199">
                  <a:extLst>
                    <a:ext uri="{9D8B030D-6E8A-4147-A177-3AD203B41FA5}">
                      <a16:colId xmlns:a16="http://schemas.microsoft.com/office/drawing/2014/main" val="3525471618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1175895014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3844754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Ukraina</a:t>
                      </a:r>
                      <a:r>
                        <a:rPr lang="be-BY" dirty="0"/>
                        <a:t> Украіна</a:t>
                      </a:r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err="1"/>
                        <a:t>Latvija</a:t>
                      </a:r>
                      <a:r>
                        <a:rPr lang="be-BY" dirty="0"/>
                        <a:t> Латвія </a:t>
                      </a:r>
                      <a:endParaRPr lang="en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33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004B50"/>
                          </a:solidFill>
                          <a:latin typeface="Arial"/>
                          <a:ea typeface="+mn-ea"/>
                          <a:cs typeface="Arial"/>
                        </a:rPr>
                        <a:t>LAIKAS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cs typeface="Arial"/>
                        </a:rPr>
                        <a:t>ЧАС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2025.10.13-23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e-BY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2026.</a:t>
                      </a:r>
                      <a:r>
                        <a:rPr lang="ru-RU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02.</a:t>
                      </a:r>
                      <a:r>
                        <a:rPr lang="lv-LV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27–2026</a:t>
                      </a:r>
                      <a:r>
                        <a:rPr lang="ru-RU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r>
                        <a:rPr lang="lv-LV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02.03</a:t>
                      </a:r>
                      <a:r>
                        <a:rPr lang="en-LT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004B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APKLAUSOS METODAS</a:t>
                      </a:r>
                      <a:endParaRPr lang="lt-LT" dirty="0"/>
                    </a:p>
                    <a:p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cs typeface="Arial"/>
                        </a:rPr>
                        <a:t>МЕТАД АПЫТАННЯ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CATI </a:t>
                      </a:r>
                      <a:r>
                        <a:rPr lang="be-BY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(</a:t>
                      </a:r>
                      <a:r>
                        <a:rPr lang="en-GB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computer-assisted telephone interviews)</a:t>
                      </a:r>
                      <a:endParaRPr lang="be-BY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e-BY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CAWI</a:t>
                      </a:r>
                      <a:r>
                        <a:rPr lang="en-LT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lt-LT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(Computer </a:t>
                      </a:r>
                      <a:r>
                        <a:rPr lang="lt-LT" sz="1800" kern="1200" dirty="0" err="1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Assisted</a:t>
                      </a:r>
                      <a:r>
                        <a:rPr lang="lt-LT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 WEB </a:t>
                      </a:r>
                      <a:r>
                        <a:rPr lang="lt-LT" sz="1800" kern="1200" dirty="0" err="1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Interview</a:t>
                      </a:r>
                      <a:r>
                        <a:rPr lang="lt-LT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  <a:sym typeface="Arial"/>
                        </a:rPr>
                        <a:t>)</a:t>
                      </a:r>
                      <a:endParaRPr lang="en-LT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55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dirty="0">
                          <a:solidFill>
                            <a:srgbClr val="004B5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IMTIS</a:t>
                      </a:r>
                      <a:endParaRPr lang="lt-LT" dirty="0"/>
                    </a:p>
                    <a:p>
                      <a:pPr marL="0" algn="l" defTabSz="914400" rtl="0" eaLnBrk="1" latinLnBrk="0" hangingPunct="1"/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ea typeface="+mn-ea"/>
                          <a:cs typeface="Arial"/>
                        </a:rPr>
                        <a:t>ВЫБАРКА 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LT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1000</a:t>
                      </a:r>
                      <a:endParaRPr lang="be-BY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LT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1005</a:t>
                      </a:r>
                      <a:endParaRPr lang="en-LT" sz="1800" kern="1200" dirty="0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0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800" kern="1200" dirty="0">
                          <a:solidFill>
                            <a:srgbClr val="004B50"/>
                          </a:solidFill>
                          <a:latin typeface="Arial"/>
                          <a:ea typeface="+mn-ea"/>
                          <a:cs typeface="Arial"/>
                        </a:rPr>
                        <a:t>VYKDYTOJAS</a:t>
                      </a:r>
                    </a:p>
                    <a:p>
                      <a:pPr marL="0" algn="l" defTabSz="914400" rtl="0" eaLnBrk="1" latinLnBrk="0" hangingPunct="1"/>
                      <a:r>
                        <a:rPr lang="be-BY" sz="1800" kern="1200" dirty="0">
                          <a:solidFill>
                            <a:srgbClr val="004B50"/>
                          </a:solidFill>
                          <a:latin typeface="Arial"/>
                          <a:ea typeface="+mn-ea"/>
                          <a:cs typeface="Arial"/>
                        </a:rPr>
                        <a:t>ВЫКАНАЎЦА</a:t>
                      </a:r>
                      <a:endParaRPr lang="en-LT" sz="1800" kern="1200" dirty="0">
                        <a:solidFill>
                          <a:srgbClr val="004B5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noProof="1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InfoSapiens</a:t>
                      </a:r>
                      <a:endParaRPr lang="be-BY" sz="1800" kern="1200" noProof="1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kern="1200" noProof="1">
                        <a:solidFill>
                          <a:srgbClr val="7F7F7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kern="1200" dirty="0">
                          <a:solidFill>
                            <a:srgbClr val="7F7F7F"/>
                          </a:solidFill>
                          <a:latin typeface="Arial"/>
                          <a:ea typeface="+mn-ea"/>
                          <a:cs typeface="Arial"/>
                        </a:rPr>
                        <a:t>SKDS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2498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3505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28DD0-2A59-3CF1-158C-F53E5E106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LT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6B87A-5B3C-9DD6-6329-5C3C58DE8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e-BY" b="1" dirty="0"/>
          </a:p>
          <a:p>
            <a:pPr marL="0" indent="0" algn="ctr">
              <a:buNone/>
            </a:pPr>
            <a: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1. </a:t>
            </a:r>
            <a:r>
              <a:rPr lang="en-GB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POŽIŪRIS </a:t>
            </a:r>
            <a:r>
              <a:rPr lang="en-GB" sz="4800" b="1" dirty="0" err="1">
                <a:solidFill>
                  <a:srgbClr val="138483"/>
                </a:solidFill>
                <a:latin typeface="+mj-lt"/>
                <a:ea typeface="+mj-ea"/>
                <a:cs typeface="+mj-cs"/>
              </a:rPr>
              <a:t>Į</a:t>
            </a:r>
            <a:r>
              <a:rPr lang="en-GB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 BALTARUSIUS</a:t>
            </a:r>
            <a:b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</a:br>
            <a: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СТАЎЛЕННЕ ДА БЕЛАРУСАЎ </a:t>
            </a:r>
            <a:endParaRPr lang="en-LT" sz="4800" b="1" dirty="0">
              <a:solidFill>
                <a:srgbClr val="13848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66245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3185B-2490-87BF-442F-DAB56B76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en-GB" sz="4000" dirty="0">
                <a:solidFill>
                  <a:srgbClr val="138483"/>
                </a:solidFill>
              </a:rPr>
              <a:t>KAIP JŪS VERTINATE</a:t>
            </a:r>
            <a:r>
              <a:rPr lang="ru-RU" sz="4000" dirty="0">
                <a:solidFill>
                  <a:srgbClr val="138483"/>
                </a:solidFill>
              </a:rPr>
              <a:t> </a:t>
            </a:r>
            <a:r>
              <a:rPr lang="en-GB" sz="4000" dirty="0">
                <a:solidFill>
                  <a:srgbClr val="138483"/>
                </a:solidFill>
              </a:rPr>
              <a:t>BALTARUSIJOS PILIEČIUS? </a:t>
            </a:r>
            <a:br>
              <a:rPr lang="be-BY" sz="4000" dirty="0">
                <a:solidFill>
                  <a:srgbClr val="138483"/>
                </a:solidFill>
              </a:rPr>
            </a:br>
            <a:r>
              <a:rPr lang="be-BY" sz="4000" dirty="0">
                <a:solidFill>
                  <a:srgbClr val="138483"/>
                </a:solidFill>
              </a:rPr>
              <a:t>ЯК ВЫ СТАВІЦЕСЯ ДА ГРАМАДЗЯН БЕЛАРУСІ?</a:t>
            </a:r>
            <a:endParaRPr lang="en-LT" sz="4000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35A3B8-B50B-986A-1536-F36780C0BD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1708" y="1690688"/>
            <a:ext cx="8728584" cy="465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17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5A68F-B946-6636-987B-ED5FB8C55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B63F9-F6C4-80F0-B9D4-81419B4D6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en-GB" sz="4000" dirty="0">
                <a:solidFill>
                  <a:srgbClr val="138483"/>
                </a:solidFill>
              </a:rPr>
              <a:t>KAIP JŪS VERTINATE</a:t>
            </a:r>
            <a:r>
              <a:rPr lang="ru-RU" sz="4000" dirty="0">
                <a:solidFill>
                  <a:srgbClr val="138483"/>
                </a:solidFill>
              </a:rPr>
              <a:t> </a:t>
            </a:r>
            <a:r>
              <a:rPr lang="en-GB" sz="4000" dirty="0">
                <a:solidFill>
                  <a:srgbClr val="138483"/>
                </a:solidFill>
              </a:rPr>
              <a:t>BALTARUSIJOS PILIEČIUS? </a:t>
            </a:r>
            <a:br>
              <a:rPr lang="be-BY" sz="4000" dirty="0">
                <a:solidFill>
                  <a:srgbClr val="138483"/>
                </a:solidFill>
              </a:rPr>
            </a:br>
            <a:r>
              <a:rPr lang="be-BY" sz="4000" dirty="0">
                <a:solidFill>
                  <a:srgbClr val="138483"/>
                </a:solidFill>
              </a:rPr>
              <a:t>ЯК ВЫ СТАВІЦЕСЯ ДА ГРАМАДЗЯН БЕЛАРУСІ?</a:t>
            </a:r>
            <a:endParaRPr lang="en-LT" sz="4000" dirty="0">
              <a:solidFill>
                <a:srgbClr val="138483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4E71C99-5081-E3EA-0EA1-6868671B37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2110" y="1730683"/>
            <a:ext cx="9327780" cy="476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26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BE474-B4E8-A945-74E9-575D47AC1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169" y="387703"/>
            <a:ext cx="11743979" cy="1325563"/>
          </a:xfrm>
        </p:spPr>
        <p:txBody>
          <a:bodyPr>
            <a:normAutofit/>
          </a:bodyPr>
          <a:lstStyle/>
          <a:p>
            <a:pPr algn="ctr">
              <a:spcBef>
                <a:spcPts val="1000"/>
              </a:spcBef>
            </a:pPr>
            <a:r>
              <a:rPr lang="lt-LT" sz="3100" dirty="0">
                <a:solidFill>
                  <a:srgbClr val="138483"/>
                </a:solidFill>
              </a:rPr>
              <a:t>TEIGIAMŲ IR NEIGIAMŲ NUOSTATŲ SANTYKIS</a:t>
            </a:r>
            <a:r>
              <a:rPr lang="be-BY" sz="3100" dirty="0">
                <a:solidFill>
                  <a:srgbClr val="138483"/>
                </a:solidFill>
              </a:rPr>
              <a:t> </a:t>
            </a:r>
            <a:r>
              <a:rPr lang="en-GB" sz="3100" dirty="0">
                <a:solidFill>
                  <a:srgbClr val="138483"/>
                </a:solidFill>
              </a:rPr>
              <a:t>(AMŽIUS)</a:t>
            </a:r>
            <a:br>
              <a:rPr lang="be-BY" sz="3100" dirty="0">
                <a:solidFill>
                  <a:srgbClr val="138483"/>
                </a:solidFill>
              </a:rPr>
            </a:br>
            <a:r>
              <a:rPr lang="be-BY" sz="3100" dirty="0">
                <a:solidFill>
                  <a:srgbClr val="138483"/>
                </a:solidFill>
              </a:rPr>
              <a:t>СУАДНОСІНЫ ПАЗІТЫЎНАГА І НЕГАТЫЎНАГА СТАЎЛЕННЯ (УЗРОСТ) </a:t>
            </a:r>
            <a:r>
              <a:rPr lang="be-BY" sz="4000" dirty="0">
                <a:solidFill>
                  <a:srgbClr val="138483"/>
                </a:solidFill>
              </a:rPr>
              <a:t> </a:t>
            </a:r>
            <a:endParaRPr lang="en-LT" sz="4000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F32212-215F-301C-212D-996AF96B0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9671" y="1810542"/>
            <a:ext cx="7600984" cy="455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96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CB505-7117-E078-501E-996E7C10A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6C31F-4A8E-1E90-4DD2-F8BB7200E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43" y="365125"/>
            <a:ext cx="11661423" cy="1325563"/>
          </a:xfrm>
        </p:spPr>
        <p:txBody>
          <a:bodyPr>
            <a:noAutofit/>
          </a:bodyPr>
          <a:lstStyle/>
          <a:p>
            <a:pPr algn="ctr"/>
            <a:r>
              <a:rPr lang="lt-LT" sz="2800" dirty="0">
                <a:solidFill>
                  <a:srgbClr val="138483"/>
                </a:solidFill>
              </a:rPr>
              <a:t>TEIGIAMŲ IR NEIGIAMŲ NUOSTATŲ SANTYKIS</a:t>
            </a:r>
            <a:r>
              <a:rPr lang="be-BY" sz="2800" dirty="0">
                <a:solidFill>
                  <a:srgbClr val="138483"/>
                </a:solidFill>
              </a:rPr>
              <a:t> </a:t>
            </a:r>
            <a:r>
              <a:rPr lang="en-GB" sz="2800" dirty="0">
                <a:solidFill>
                  <a:srgbClr val="138483"/>
                </a:solidFill>
              </a:rPr>
              <a:t>(IŠSILAVINIMAS)</a:t>
            </a:r>
            <a:br>
              <a:rPr lang="be-BY" sz="2800" dirty="0">
                <a:solidFill>
                  <a:srgbClr val="138483"/>
                </a:solidFill>
              </a:rPr>
            </a:br>
            <a:r>
              <a:rPr lang="be-BY" sz="2800" dirty="0">
                <a:solidFill>
                  <a:srgbClr val="138483"/>
                </a:solidFill>
              </a:rPr>
              <a:t>СУАДНОСІНЫ ПАЗІТЫЎНАГА І НЕГАТЫЎНАГА СТАЎЛЕННЯ (АДУКАЦЫЯ) </a:t>
            </a:r>
            <a:endParaRPr lang="en-LT" sz="2800" dirty="0">
              <a:solidFill>
                <a:srgbClr val="138483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45904F-CCD6-4134-FE05-0FA126AAF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423" y="1878895"/>
            <a:ext cx="8125106" cy="461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287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04487-BC1F-78C1-301D-704DF2B24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F587B-7CA5-DF8F-A9B3-B6210BA5A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1" y="365125"/>
            <a:ext cx="11060289" cy="1325563"/>
          </a:xfrm>
        </p:spPr>
        <p:txBody>
          <a:bodyPr>
            <a:normAutofit/>
          </a:bodyPr>
          <a:lstStyle/>
          <a:p>
            <a:pPr algn="ctr"/>
            <a:r>
              <a:rPr lang="lt-LT" sz="2800" dirty="0">
                <a:solidFill>
                  <a:srgbClr val="138483"/>
                </a:solidFill>
              </a:rPr>
              <a:t>TEIGIAMŲ IR NEIGIAMŲ NUOSTATŲ SANTYKIS</a:t>
            </a:r>
            <a:r>
              <a:rPr lang="be-BY" sz="2800" dirty="0">
                <a:solidFill>
                  <a:srgbClr val="138483"/>
                </a:solidFill>
              </a:rPr>
              <a:t> </a:t>
            </a:r>
            <a:r>
              <a:rPr lang="en-GB" sz="2800" dirty="0">
                <a:solidFill>
                  <a:srgbClr val="138483"/>
                </a:solidFill>
              </a:rPr>
              <a:t>(PAJAMOS)</a:t>
            </a:r>
            <a:br>
              <a:rPr lang="be-BY" sz="2800" dirty="0">
                <a:solidFill>
                  <a:srgbClr val="138483"/>
                </a:solidFill>
              </a:rPr>
            </a:br>
            <a:r>
              <a:rPr lang="be-BY" sz="2800" dirty="0">
                <a:solidFill>
                  <a:srgbClr val="138483"/>
                </a:solidFill>
              </a:rPr>
              <a:t>СУАДНОСІНЫ ПАЗІТЫЎНАГА І НЕГАТЫЎНАГА СТАЎЛЕННЯ (ДАХОД)  </a:t>
            </a:r>
            <a:endParaRPr lang="en-LT" sz="2800" dirty="0">
              <a:solidFill>
                <a:srgbClr val="138483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ED5E61-2595-EAC1-4D87-8E207EDC38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6207" y="1909233"/>
            <a:ext cx="8599585" cy="458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83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2B8B-1AAF-09D1-B07E-06DF0C136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153" y="276990"/>
            <a:ext cx="10869524" cy="1325563"/>
          </a:xfrm>
        </p:spPr>
        <p:txBody>
          <a:bodyPr>
            <a:normAutofit/>
          </a:bodyPr>
          <a:lstStyle/>
          <a:p>
            <a:pPr algn="ctr"/>
            <a:r>
              <a:rPr lang="en-GB" sz="2800" b="1" dirty="0">
                <a:solidFill>
                  <a:srgbClr val="138483"/>
                </a:solidFill>
              </a:rPr>
              <a:t>KAIP JŪS VERTINATE BALTARUSIJOS PILIEČIUS, GYVENANČIUS LIETUVOJE?</a:t>
            </a:r>
            <a:br>
              <a:rPr lang="be-BY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ЯК ВЫ СТАВІЦЕСЯ ДА ГРАМАДЗЯН БЕЛАРУСІ, ЯКІЯ ЖЫВУЦЬ У ЛІТВЕ?</a:t>
            </a:r>
            <a:endParaRPr lang="en-LT" sz="28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1A414F-C491-3642-2F2E-4F9D1A6C98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4579" y="1690688"/>
            <a:ext cx="7798749" cy="470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93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097D7-0D36-E7A1-6A1D-3DE3129C2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3F78-8146-5713-10CC-F932827B75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ct val="0"/>
              </a:spcBef>
              <a:buNone/>
            </a:pPr>
            <a:r>
              <a:rPr lang="lt-LT" sz="32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2020 m., kai Baltarusijoje prasidėjo protestai prieš galimą rinkimų klastojimą, Lietuvos vyriausybė leido atvykti į šalį daugeliui žmonių, kurie buvo priversti palikti Baltarusiją. Kaip Jūs vertinate šį sprendimą?</a:t>
            </a:r>
            <a:br>
              <a:rPr lang="be-BY" sz="32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</a:br>
            <a:br>
              <a:rPr lang="be-BY" sz="32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</a:br>
            <a:r>
              <a:rPr lang="be-BY" sz="32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У 2020 годзе, калі ў Беларусі ўспыхнулі пратэсты супраць магчымага фальсіфікавання выбараў, літоўскі ўрад дазволіў многім людзям, якія былі вымушаныя пакінуць Беларусь, уехаць у краіну. Як вы ацэньваеце гэтае рашэнне?</a:t>
            </a:r>
            <a:endParaRPr lang="en-LT" sz="3200" b="1" dirty="0">
              <a:solidFill>
                <a:srgbClr val="13848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04829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818DE-C733-5D40-694C-A007EDF50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445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3200" b="1" dirty="0">
                <a:solidFill>
                  <a:srgbClr val="138483"/>
                </a:solidFill>
              </a:rPr>
              <a:t>2020 M., KAI BALTARUSIJOJE PRASIDĖJO PROTESTAI</a:t>
            </a:r>
            <a:r>
              <a:rPr lang="ru-RU" sz="3200" b="1" dirty="0">
                <a:solidFill>
                  <a:srgbClr val="138483"/>
                </a:solidFill>
              </a:rPr>
              <a:t>…</a:t>
            </a:r>
            <a:br>
              <a:rPr lang="ru-RU" sz="3200" b="1" dirty="0">
                <a:solidFill>
                  <a:srgbClr val="138483"/>
                </a:solidFill>
              </a:rPr>
            </a:br>
            <a:r>
              <a:rPr lang="be-BY" sz="3200" b="1" dirty="0">
                <a:solidFill>
                  <a:srgbClr val="138483"/>
                </a:solidFill>
              </a:rPr>
              <a:t>У 2020 ГОДЗЕ, КАЛІ Ў БЕЛАРУСІ ЎСПЫХНУЛІ ПРАТЭСТЫ...</a:t>
            </a:r>
            <a:endParaRPr lang="en-LT" sz="32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5C31F9-2053-A05D-AFCA-A161ED596C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0099" y="1888149"/>
            <a:ext cx="7711801" cy="462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78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7479-C1A5-6EFA-B33B-938310AF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800" b="1" dirty="0">
                <a:solidFill>
                  <a:srgbClr val="138483"/>
                </a:solidFill>
              </a:rPr>
              <a:t>TEIGIAMAS POŽIŪRIS </a:t>
            </a:r>
            <a:r>
              <a:rPr lang="en-GB" sz="3800" b="1" dirty="0" err="1">
                <a:solidFill>
                  <a:srgbClr val="138483"/>
                </a:solidFill>
              </a:rPr>
              <a:t>Į</a:t>
            </a:r>
            <a:r>
              <a:rPr lang="en-GB" sz="3800" b="1" dirty="0">
                <a:solidFill>
                  <a:srgbClr val="138483"/>
                </a:solidFill>
              </a:rPr>
              <a:t> SKIRTINGAS GRUPES</a:t>
            </a:r>
            <a:br>
              <a:rPr lang="be-BY" sz="3800" b="1" dirty="0">
                <a:solidFill>
                  <a:srgbClr val="138483"/>
                </a:solidFill>
              </a:rPr>
            </a:br>
            <a:r>
              <a:rPr lang="be-BY" sz="3800" b="1" dirty="0">
                <a:solidFill>
                  <a:srgbClr val="138483"/>
                </a:solidFill>
              </a:rPr>
              <a:t>ПАЗІТЫЎНАЕ СТАЎЛЕННЕ ДА РОЗНЫХ ГРУП</a:t>
            </a:r>
            <a:endParaRPr lang="en-LT" sz="38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173C14-85F2-71AE-81E9-CB729C5FC2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0190" y="1764551"/>
            <a:ext cx="7851620" cy="472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676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FC705-1EE3-9600-E5E1-320F01E03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6460" cy="1325563"/>
          </a:xfrm>
        </p:spPr>
        <p:txBody>
          <a:bodyPr>
            <a:noAutofit/>
          </a:bodyPr>
          <a:lstStyle/>
          <a:p>
            <a:pPr algn="ctr"/>
            <a:r>
              <a:rPr lang="lt-LT" sz="2400" b="1" dirty="0">
                <a:solidFill>
                  <a:srgbClr val="138483"/>
                </a:solidFill>
              </a:rPr>
              <a:t>ŠIUO METU LIETUVOJE GYVENA APIE 50 TŪKST. BALTARUSIJOS PILIEČIŲ. JŪSŲ NUOMONE, AR JIE KELIA GRĖSMĘ LIETUVOS NACIONALINIAM SAUGUMUI? </a:t>
            </a:r>
            <a:br>
              <a:rPr lang="be-BY" sz="2400" b="1" dirty="0">
                <a:solidFill>
                  <a:srgbClr val="138483"/>
                </a:solidFill>
              </a:rPr>
            </a:br>
            <a:br>
              <a:rPr lang="be-BY" sz="2400" b="1" dirty="0">
                <a:solidFill>
                  <a:srgbClr val="138483"/>
                </a:solidFill>
              </a:rPr>
            </a:br>
            <a:r>
              <a:rPr lang="be-BY" sz="2400" b="1" dirty="0">
                <a:solidFill>
                  <a:srgbClr val="138483"/>
                </a:solidFill>
              </a:rPr>
              <a:t>У ЦЯПЕРАШНІ ЧАС У ЛІТВЕ ПРАЖЫВАЕ КАЛЯ 50 ТЫСЯЧ ГРАМАДЗЯН БЕЛАРУСІ. НА ВАШУ ДУМКУ, ЦІ ЎЯЎЛЯЮЦЬ ЯНЫ ПАГРОЗУ НАЦЫЯНАЛЬНАЙ БЯСПЕЦЫ ЛІТВЫ?</a:t>
            </a:r>
            <a:endParaRPr lang="en-LT" sz="24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A32B07B-58FF-B3E0-56B3-715418E98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57187" y="2110217"/>
            <a:ext cx="7277625" cy="438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7645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7C5BC-47E2-E0F8-5A84-883F5218A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10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1800" b="1" dirty="0">
                <a:solidFill>
                  <a:srgbClr val="138483"/>
                </a:solidFill>
              </a:rPr>
              <a:t>AR TURITE GIMINIŲ, KOLEGŲ, PAŽĮSTAMŲ AR KITŲ ASMENŲ IŠ BALTARUSIJOS, SU KURIAIS PER PASTARUOSIUS METUS BENT KARTĄ PALAIKĖTE RYŠĮ? NESVARBU, AR JIE GYVENA BALTARUSIJOJE, AR KITOSE ŠALYSE</a:t>
            </a:r>
            <a:br>
              <a:rPr lang="be-BY" sz="1800" b="1" dirty="0">
                <a:solidFill>
                  <a:srgbClr val="138483"/>
                </a:solidFill>
              </a:rPr>
            </a:br>
            <a:br>
              <a:rPr lang="be-BY" sz="1800" b="1" dirty="0">
                <a:solidFill>
                  <a:srgbClr val="138483"/>
                </a:solidFill>
              </a:rPr>
            </a:br>
            <a:r>
              <a:rPr lang="be-BY" sz="1800" b="1" dirty="0">
                <a:solidFill>
                  <a:srgbClr val="138483"/>
                </a:solidFill>
              </a:rPr>
              <a:t>ЦІ ЁСЦЬ У ВАС СВАЯКІ, КАЛЕГІ, ЗНАЁМЫЯ ЦІ ІНШЫЯ ЛЮДЗІ З БЕЛАРУСІ, З ЯКІМІ ВЫ ПАДТРЫМЛІВАЛІ СУВЯЗЬ ХАЦЯ Б АДЗІН РАЗ ЗА АПОШНІ ГОД? НЕ МАЕ ЗНАЧЭННЯ, ЖЫВУЦЬ ЯНЫ Ў БЕЛАРУСІ ЦІ Ў ІНШЫХ КРАІНАХ</a:t>
            </a:r>
            <a:endParaRPr lang="en-LT" sz="18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2CADB9-B24B-A207-D66D-D083514140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9549" y="2060836"/>
            <a:ext cx="6858262" cy="454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899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8D3D4-5965-C6E9-EDF0-D2F8455A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6CE3-AA5E-38C3-3771-0C7E93E1F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000" b="1" dirty="0">
                <a:solidFill>
                  <a:srgbClr val="138483"/>
                </a:solidFill>
              </a:rPr>
              <a:t>Ar turite giminių, kolegų, pažįstamų ar kitų asmenų iš Baltarusijos, su kuriais per pastaruosius metus bent kartą palaikėte ryšį? Nesvarbu, ar jie gyvena Baltarusijoje, ar kitose šalyse</a:t>
            </a:r>
            <a:br>
              <a:rPr lang="lt-LT" sz="2000" b="1" dirty="0">
                <a:solidFill>
                  <a:srgbClr val="138483"/>
                </a:solidFill>
              </a:rPr>
            </a:br>
            <a:br>
              <a:rPr lang="lt-LT" sz="2000" b="1" dirty="0">
                <a:solidFill>
                  <a:srgbClr val="138483"/>
                </a:solidFill>
              </a:rPr>
            </a:br>
            <a:r>
              <a:rPr lang="be-BY" sz="2000" b="1" dirty="0">
                <a:solidFill>
                  <a:srgbClr val="138483"/>
                </a:solidFill>
              </a:rPr>
              <a:t>Ці ёсць у вас сваякі, калегі, знаёмыя ці іншыя людзі з Беларусі, з якімі вы падтрымлівалі сувязь хаця б адзін раз за апошні год? Не мае значэння, жывуць яны ў Беларусі ці ў іншых краінах</a:t>
            </a:r>
            <a:endParaRPr lang="en-LT" sz="2000" b="1" dirty="0">
              <a:solidFill>
                <a:srgbClr val="138483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8923580-336C-3576-51D0-00ADD1A55C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3290" y="1988164"/>
            <a:ext cx="7480300" cy="4504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935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F8C1-280B-9CDD-B383-F4056D532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1800" b="1" dirty="0">
                <a:solidFill>
                  <a:srgbClr val="138483"/>
                </a:solidFill>
              </a:rPr>
              <a:t>AR TURITE GIMINIŲ, KOLEGŲ, PAŽĮSTAMŲ AR KITŲ ASMENŲ IŠ BALTARUSIJOS, SU KURIAIS PER PASTARUOSIUS METUS BENT KARTĄ PALAIKĖTE RYŠĮ? NESVARBU, AR JIE GYVENA BALTARUSIJOJE, AR KITOSE ŠALYSE</a:t>
            </a:r>
            <a:r>
              <a:rPr lang="be-BY" sz="1800" b="1" dirty="0">
                <a:solidFill>
                  <a:srgbClr val="138483"/>
                </a:solidFill>
              </a:rPr>
              <a:t> (</a:t>
            </a:r>
            <a:r>
              <a:rPr lang="de-DE" sz="1800" b="1" dirty="0">
                <a:solidFill>
                  <a:srgbClr val="138483"/>
                </a:solidFill>
              </a:rPr>
              <a:t>TAIP)</a:t>
            </a:r>
            <a:br>
              <a:rPr lang="be-BY" sz="1800" b="1" dirty="0">
                <a:solidFill>
                  <a:srgbClr val="138483"/>
                </a:solidFill>
              </a:rPr>
            </a:br>
            <a:br>
              <a:rPr lang="be-BY" sz="1800" b="1" dirty="0">
                <a:solidFill>
                  <a:srgbClr val="138483"/>
                </a:solidFill>
              </a:rPr>
            </a:br>
            <a:r>
              <a:rPr lang="be-BY" sz="1800" b="1" dirty="0">
                <a:solidFill>
                  <a:srgbClr val="138483"/>
                </a:solidFill>
              </a:rPr>
              <a:t>ЦІ ЁСЦЬ У ВАС СВАЯКІ, КАЛЕГІ, ЗНАЁМЫЯ ЦІ ІНШЫЯ ЛЮДЗІ З БЕЛАРУСІ, З ЯКІМІ ВЫ ПАДТРЫМЛІВАЛІ СУВЯЗЬ ХАЦЯ Б АДЗІН РАЗ ЗА АПОШНІ ГОД? НЕ МАЕ ЗНАЧЭННЯ, ЖЫВУЦЬ ЯНЫ Ў БЕЛАРУСІ ЦІ Ў ІНШЫХ КРАІНАХ (ТАК)</a:t>
            </a:r>
            <a:endParaRPr lang="en-LT" sz="18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07D86F-A799-447B-0E88-2E6E36D6B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4207" y="1849350"/>
            <a:ext cx="8445699" cy="440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91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47962-BCE6-722B-5576-DD1F4503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78A54-0B3D-7D1D-A632-D83F10DF1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0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400" b="1" dirty="0">
                <a:solidFill>
                  <a:srgbClr val="138483"/>
                </a:solidFill>
              </a:rPr>
              <a:t>KAIP LIETUVAI REIKĖTŲ ELGTIS SU DARBO MIGRACIJA IŠ BALTARUSIJOS?</a:t>
            </a:r>
            <a:br>
              <a:rPr lang="be-BY" sz="2400" b="1" dirty="0">
                <a:solidFill>
                  <a:srgbClr val="138483"/>
                </a:solidFill>
              </a:rPr>
            </a:br>
            <a:r>
              <a:rPr lang="be-BY" sz="2400" b="1" dirty="0">
                <a:solidFill>
                  <a:srgbClr val="138483"/>
                </a:solidFill>
              </a:rPr>
              <a:t>ЯК ЛІТВЕ ВАРТА ВЫРАШАЦЬ ПРАБЛЕМУ ПРАЦОЎНАЙ МІГРАЦЫІ З БЕЛАРУСІ?</a:t>
            </a:r>
            <a:endParaRPr lang="en-LT" sz="2400" b="1" dirty="0">
              <a:solidFill>
                <a:srgbClr val="138483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22B3592-B66F-6287-5892-D20BB52398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2582332"/>
              </p:ext>
            </p:extLst>
          </p:nvPr>
        </p:nvGraphicFramePr>
        <p:xfrm>
          <a:off x="838200" y="1282206"/>
          <a:ext cx="10515597" cy="536067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350956">
                  <a:extLst>
                    <a:ext uri="{9D8B030D-6E8A-4147-A177-3AD203B41FA5}">
                      <a16:colId xmlns:a16="http://schemas.microsoft.com/office/drawing/2014/main" val="3090954228"/>
                    </a:ext>
                  </a:extLst>
                </a:gridCol>
                <a:gridCol w="1049866">
                  <a:extLst>
                    <a:ext uri="{9D8B030D-6E8A-4147-A177-3AD203B41FA5}">
                      <a16:colId xmlns:a16="http://schemas.microsoft.com/office/drawing/2014/main" val="303155002"/>
                    </a:ext>
                  </a:extLst>
                </a:gridCol>
                <a:gridCol w="1114775">
                  <a:extLst>
                    <a:ext uri="{9D8B030D-6E8A-4147-A177-3AD203B41FA5}">
                      <a16:colId xmlns:a16="http://schemas.microsoft.com/office/drawing/2014/main" val="1483770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L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LV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5419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Siekti sumažinti šiuo metu Lietuvoje esančių darbo migrantų iš Baltarusijos skaičių</a:t>
                      </a: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Скараціць колькасць працоўных мігрантаў з Беларусі, якія зараз знаходзяцца ў Літве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LT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altic"/>
                          <a:ea typeface="+mn-ea"/>
                          <a:cs typeface="+mn-cs"/>
                        </a:rPr>
                        <a:t>26,8%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26,2%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9993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Nutraukti tolesnę darbo migraciją iš Baltarusijos, tačiau nesiimti priemonių mažinti jau esamą jų skaičių</a:t>
                      </a: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Спыніць далейшую працоўную міграцыю з Беларусі, але не прымаць мер па скарачэнні існуючай колькасці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endParaRPr lang="en-LT" sz="1600" b="0" i="0" u="none" strike="noStrike" kern="1200" dirty="0">
                        <a:solidFill>
                          <a:srgbClr val="000000"/>
                        </a:solidFill>
                        <a:effectLst/>
                        <a:latin typeface="Arial Baltic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LT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altic"/>
                          <a:ea typeface="+mn-ea"/>
                          <a:cs typeface="+mn-cs"/>
                        </a:rPr>
                        <a:t>18,1%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16,3%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9036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Leisti darbo migraciją tomis pačiomis sąlygomis kaip ir iš kitų ne ES šalių</a:t>
                      </a: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Дазволіць працоўную міграцыю на тых жа ўмовах, што і з іншых краін, якія не ўваходзяць у ЕС</a:t>
                      </a:r>
                    </a:p>
                    <a:p>
                      <a:pPr algn="l" fontAlgn="b">
                        <a:buNone/>
                      </a:pP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LT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altic"/>
                          <a:ea typeface="+mn-ea"/>
                          <a:cs typeface="+mn-cs"/>
                        </a:rPr>
                        <a:t>37,3%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30,5%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2721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Skatinti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darbo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migraciją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iš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Baltarusijos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sudaryti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specialias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palankias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sąlygas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Заахвочваць працоўную міграцыю з Беларусі (стварыць спецыяльныя, спрыяльныя ўмовы)</a:t>
                      </a:r>
                    </a:p>
                    <a:p>
                      <a:pPr algn="l" fontAlgn="b">
                        <a:buNone/>
                      </a:pP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LT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altic"/>
                          <a:ea typeface="+mn-ea"/>
                          <a:cs typeface="+mn-cs"/>
                        </a:rPr>
                        <a:t>3,9%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6,6%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512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Sunku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pasakyti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Цяжка сказаць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buNone/>
                      </a:pPr>
                      <a:r>
                        <a:rPr lang="en-LT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Arial Baltic"/>
                          <a:ea typeface="+mn-ea"/>
                          <a:cs typeface="+mn-cs"/>
                        </a:rPr>
                        <a:t>13,9%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20,4%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1612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5735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36FA20-9C00-EC33-BAD3-61F59248D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be-BY" sz="5400" b="1" dirty="0"/>
          </a:p>
          <a:p>
            <a:pPr marL="0" indent="0" algn="ctr">
              <a:spcBef>
                <a:spcPct val="0"/>
              </a:spcBef>
              <a:buNone/>
            </a:pPr>
            <a: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2. </a:t>
            </a:r>
            <a:r>
              <a:rPr lang="lt-LT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BALTARUSIJOS POLITIKA IR VALSTYBĖ</a:t>
            </a:r>
            <a:endParaRPr lang="be-BY" sz="4800" b="1" dirty="0">
              <a:solidFill>
                <a:srgbClr val="138483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БЕЛАРУСКАЯ ПАЛІТЫКА І ДЗЯРЖАВА</a:t>
            </a:r>
            <a:endParaRPr lang="en-LT" sz="4800" b="1" dirty="0">
              <a:solidFill>
                <a:srgbClr val="13848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359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DD98E-2233-521E-86CA-53B78B15D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37090-26B7-1630-0E6D-A19EB29B2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SU KURIUO IŠ ŽEMIAU PATEIKTŲ TEIGINIŲ JŪS LABIAUSIAI SUTINKATE?</a:t>
            </a:r>
            <a:r>
              <a:rPr lang="ru-RU" sz="2800" b="1" dirty="0">
                <a:solidFill>
                  <a:srgbClr val="138483"/>
                </a:solidFill>
              </a:rPr>
              <a:t> </a:t>
            </a:r>
            <a:br>
              <a:rPr lang="de-DE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З ЯКІМ З НАСТУПНЫХ СЦВЯРДЖЭННЯЎ ВЫ НАЙБОЛЬШ ЗГОДНЫЯ?</a:t>
            </a:r>
            <a:endParaRPr lang="en-LT" sz="2800" b="1" dirty="0">
              <a:solidFill>
                <a:srgbClr val="138483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40B7F80-D896-CDDD-04C8-E04E5019E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629025"/>
              </p:ext>
            </p:extLst>
          </p:nvPr>
        </p:nvGraphicFramePr>
        <p:xfrm>
          <a:off x="790222" y="1825625"/>
          <a:ext cx="10563578" cy="47205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95822">
                  <a:extLst>
                    <a:ext uri="{9D8B030D-6E8A-4147-A177-3AD203B41FA5}">
                      <a16:colId xmlns:a16="http://schemas.microsoft.com/office/drawing/2014/main" val="1182400645"/>
                    </a:ext>
                  </a:extLst>
                </a:gridCol>
                <a:gridCol w="936978">
                  <a:extLst>
                    <a:ext uri="{9D8B030D-6E8A-4147-A177-3AD203B41FA5}">
                      <a16:colId xmlns:a16="http://schemas.microsoft.com/office/drawing/2014/main" val="2057682030"/>
                    </a:ext>
                  </a:extLst>
                </a:gridCol>
                <a:gridCol w="1286934">
                  <a:extLst>
                    <a:ext uri="{9D8B030D-6E8A-4147-A177-3AD203B41FA5}">
                      <a16:colId xmlns:a16="http://schemas.microsoft.com/office/drawing/2014/main" val="3127374111"/>
                    </a:ext>
                  </a:extLst>
                </a:gridCol>
                <a:gridCol w="843844">
                  <a:extLst>
                    <a:ext uri="{9D8B030D-6E8A-4147-A177-3AD203B41FA5}">
                      <a16:colId xmlns:a16="http://schemas.microsoft.com/office/drawing/2014/main" val="63578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L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LV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UA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7053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Baltarusija yra demokratiška valstybė</a:t>
                      </a:r>
                      <a:endParaRPr lang="be-B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Беларусь — дэмакратычная дзяржава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5,2%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58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Baltarusija  yra daugiau demokratiška nei autoritarinė</a:t>
                      </a:r>
                      <a:endParaRPr lang="be-B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Беларусь хутчэй дэмакратычная, чым аўтарытарная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11,9%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3069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Baltarusija daugiau yra autoritarinė nei demokratiška valstybė</a:t>
                      </a:r>
                      <a:endParaRPr lang="be-B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Беларусь хутчэй аўтарытарная, чым дэмакратычная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21,1%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6170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Baltarusija yra autoritarinė valstybė</a:t>
                      </a:r>
                      <a:endParaRPr lang="be-B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Беларусь — аўтарытарная дзяржава</a:t>
                      </a:r>
                      <a:endParaRPr lang="de-D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45,9%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3603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Sunku </a:t>
                      </a:r>
                      <a:r>
                        <a:rPr lang="en-GB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pasakyti</a:t>
                      </a:r>
                      <a:endParaRPr lang="be-BY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Цяжка сказаць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15,9%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38914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0028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E50A7-2928-0C46-9909-E0652E204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400" b="1" dirty="0">
                <a:solidFill>
                  <a:srgbClr val="138483"/>
                </a:solidFill>
              </a:rPr>
              <a:t>JŪSŲ NUOMONE, AR ALEKSANDRAS LUKAŠENKA YRA TEISĖTAS (ATSPINDINTIS TAUTOS VALIĄ) BALTARUSIJOS VADOVAS? </a:t>
            </a:r>
            <a:br>
              <a:rPr lang="be-BY" sz="2400" b="1" dirty="0">
                <a:solidFill>
                  <a:srgbClr val="138483"/>
                </a:solidFill>
              </a:rPr>
            </a:br>
            <a:br>
              <a:rPr lang="be-BY" sz="2400" b="1" dirty="0">
                <a:solidFill>
                  <a:srgbClr val="138483"/>
                </a:solidFill>
              </a:rPr>
            </a:br>
            <a:r>
              <a:rPr lang="be-BY" sz="2400" b="1" dirty="0">
                <a:solidFill>
                  <a:srgbClr val="138483"/>
                </a:solidFill>
              </a:rPr>
              <a:t>НА ВАШУ ДУМКУ, ЦІ З'ЯЎЛЯЕЦЦА АЛЯКСАНДР ЛУКАШЭНКА ЛЕГІТЫМНЫМ (ЯКІ АДЛЮСТРОЎВАЕ ВОЛЮ НАРОДА) КІРАЎНІКОМ БЕЛАРУСІ?</a:t>
            </a:r>
            <a:endParaRPr lang="en-LT" sz="24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8A456B-33E7-E62C-120D-33AFD4FC2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06475" y="2049137"/>
            <a:ext cx="7379050" cy="444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08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8B886-380C-CE79-959F-90FF93E4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LT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0D763A-FDED-58F8-8EF7-E0965BB155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be-BY" dirty="0"/>
          </a:p>
          <a:p>
            <a:pPr marL="0" indent="0" algn="ctr">
              <a:spcBef>
                <a:spcPct val="0"/>
              </a:spcBef>
              <a:buNone/>
            </a:pPr>
            <a: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3. </a:t>
            </a:r>
            <a:r>
              <a:rPr lang="en-GB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UŽSIENIO POLITIKA</a:t>
            </a:r>
            <a:b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</a:br>
            <a:r>
              <a:rPr lang="be-BY" sz="4800" b="1" dirty="0">
                <a:solidFill>
                  <a:srgbClr val="138483"/>
                </a:solidFill>
                <a:latin typeface="+mj-lt"/>
                <a:ea typeface="+mj-ea"/>
                <a:cs typeface="+mj-cs"/>
              </a:rPr>
              <a:t>ЗНЕШНЯЯ ПАЛІТЫКА</a:t>
            </a:r>
            <a:endParaRPr lang="en-LT" sz="4800" b="1" dirty="0">
              <a:solidFill>
                <a:srgbClr val="138483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33634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DA032-2EC6-C864-8413-57CC0EEB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SU KURIUO IŠ ŠIŲ TEIGINIŲ JŪS LABIAUSIAI SUTINKATE?</a:t>
            </a:r>
            <a:br>
              <a:rPr lang="lt-LT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З ЯКІМ З ГЭТЫХ СЦВЯРДЖЭННЯЎ ВЫ НАЙБОЛЬШ ЗГОДНЫЯ?</a:t>
            </a:r>
            <a:endParaRPr lang="en-LT" sz="2800" b="1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3FD9E99-338F-6C3C-299A-6DC7CA4F3E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7059739"/>
              </p:ext>
            </p:extLst>
          </p:nvPr>
        </p:nvGraphicFramePr>
        <p:xfrm>
          <a:off x="677333" y="1561220"/>
          <a:ext cx="10676467" cy="4394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072595">
                  <a:extLst>
                    <a:ext uri="{9D8B030D-6E8A-4147-A177-3AD203B41FA5}">
                      <a16:colId xmlns:a16="http://schemas.microsoft.com/office/drawing/2014/main" val="1502537941"/>
                    </a:ext>
                  </a:extLst>
                </a:gridCol>
                <a:gridCol w="1603872">
                  <a:extLst>
                    <a:ext uri="{9D8B030D-6E8A-4147-A177-3AD203B41FA5}">
                      <a16:colId xmlns:a16="http://schemas.microsoft.com/office/drawing/2014/main" val="427533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60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b="1" dirty="0"/>
                        <a:t>Baltarusija yra nepriklausoma valstybė, visiškai savarankiška užsienio politikoje</a:t>
                      </a:r>
                    </a:p>
                    <a:p>
                      <a:r>
                        <a:rPr lang="be-BY" dirty="0"/>
                        <a:t>Беларусь — незалежная дзяржава, цалкам аўтаномная ў знешняй палітыцы</a:t>
                      </a:r>
                    </a:p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6151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b="1" dirty="0"/>
                        <a:t>Baltarusija yra nepriklausoma valstybė, kurios užsienio politikai reikšmingą įtaką daro Rusija</a:t>
                      </a:r>
                      <a:endParaRPr lang="be-BY" b="1" dirty="0"/>
                    </a:p>
                    <a:p>
                      <a:r>
                        <a:rPr lang="be-BY" dirty="0"/>
                        <a:t>Беларусь — незалежная дзяржава, на знешнюю палітыку якой істотна ўплывае Расія</a:t>
                      </a:r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9875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b="1" dirty="0"/>
                        <a:t>Baltarusija yra priklausoma valstybė, kurios užsienio politiką beveik visiškai lemia Rusija</a:t>
                      </a:r>
                      <a:endParaRPr lang="be-BY" b="1" dirty="0"/>
                    </a:p>
                    <a:p>
                      <a:r>
                        <a:rPr lang="be-BY" dirty="0"/>
                        <a:t>Беларусь — залежная дзяржава, знешняя палітыка якой амаль цалкам вызначаецца Расіяй</a:t>
                      </a:r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28,1%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5394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b="1" dirty="0"/>
                        <a:t>Baltarusija yra priklausoma valstybė, visiškai kontroliuojama Rusijos</a:t>
                      </a:r>
                      <a:r>
                        <a:rPr lang="be-BY" b="1" dirty="0"/>
                        <a:t> </a:t>
                      </a:r>
                      <a:r>
                        <a:rPr lang="lt-LT" b="1" dirty="0"/>
                        <a:t>(faktiškai Rusijos okupuota valstybė)</a:t>
                      </a:r>
                      <a:endParaRPr lang="be-BY" b="1" dirty="0"/>
                    </a:p>
                    <a:p>
                      <a:r>
                        <a:rPr lang="be-BY" dirty="0"/>
                        <a:t>Беларусь — залежная дзяржава, цалкам кантралюемая Расіяй (фактычна акупаваная Расіяй)</a:t>
                      </a:r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33,9%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35971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Sunku </a:t>
                      </a:r>
                      <a:r>
                        <a:rPr lang="en-GB" b="1" dirty="0" err="1"/>
                        <a:t>pasakyti</a:t>
                      </a:r>
                      <a:endParaRPr lang="be-BY" b="1" dirty="0"/>
                    </a:p>
                    <a:p>
                      <a:r>
                        <a:rPr lang="be-BY" dirty="0"/>
                        <a:t>Цяжка сказаць</a:t>
                      </a:r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14,2%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3680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981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82FDE-37CB-2730-67FD-2DBA3DCAB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B5E5-6B20-A202-4FC6-CF03C067B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SU KURIUO IŠ ŠIŲ TEIGINIŲ JŪS LABIAUSIAI SUTINKATE?</a:t>
            </a:r>
            <a:br>
              <a:rPr lang="lt-LT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З ЯКІМ З ГЭТЫХ СЦВЯРДЖЭННЯЎ ВЫ НАЙБОЛЬШ ЗГОДНЫЯ?</a:t>
            </a:r>
            <a:endParaRPr lang="en-LT" sz="2800" b="1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9CC46E7-1CBE-0DFF-C2A7-C70F129767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829704"/>
              </p:ext>
            </p:extLst>
          </p:nvPr>
        </p:nvGraphicFramePr>
        <p:xfrm>
          <a:off x="677332" y="1825625"/>
          <a:ext cx="10676467" cy="14833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879646">
                  <a:extLst>
                    <a:ext uri="{9D8B030D-6E8A-4147-A177-3AD203B41FA5}">
                      <a16:colId xmlns:a16="http://schemas.microsoft.com/office/drawing/2014/main" val="1502537941"/>
                    </a:ext>
                  </a:extLst>
                </a:gridCol>
                <a:gridCol w="2796821">
                  <a:extLst>
                    <a:ext uri="{9D8B030D-6E8A-4147-A177-3AD203B41FA5}">
                      <a16:colId xmlns:a16="http://schemas.microsoft.com/office/drawing/2014/main" val="427533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60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dirty="0"/>
                        <a:t>Baltarusija yra </a:t>
                      </a:r>
                      <a:r>
                        <a:rPr lang="lt-LT" b="1" dirty="0"/>
                        <a:t>nepriklausoma valstybė/</a:t>
                      </a:r>
                      <a:r>
                        <a:rPr lang="be-BY" dirty="0"/>
                        <a:t>Беларусь — </a:t>
                      </a:r>
                      <a:r>
                        <a:rPr lang="be-BY" b="1" dirty="0"/>
                        <a:t>незалежная дзяржава</a:t>
                      </a:r>
                      <a:endParaRPr lang="en-L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151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dirty="0"/>
                        <a:t>Baltarusija yra </a:t>
                      </a:r>
                      <a:r>
                        <a:rPr lang="lt-LT" b="1" dirty="0"/>
                        <a:t>priklausoma valstybė</a:t>
                      </a:r>
                      <a:r>
                        <a:rPr lang="lt-LT" dirty="0"/>
                        <a:t>/</a:t>
                      </a:r>
                      <a:r>
                        <a:rPr lang="be-BY" dirty="0"/>
                        <a:t>Беларусь — </a:t>
                      </a:r>
                      <a:r>
                        <a:rPr lang="be-BY" b="1" dirty="0"/>
                        <a:t>залежная дзяржава</a:t>
                      </a:r>
                      <a:endParaRPr lang="en-LT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754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Sunku </a:t>
                      </a:r>
                      <a:r>
                        <a:rPr lang="en-GB" dirty="0" err="1"/>
                        <a:t>pasakyti</a:t>
                      </a:r>
                      <a:r>
                        <a:rPr lang="en-GB" dirty="0"/>
                        <a:t>/</a:t>
                      </a:r>
                      <a:r>
                        <a:rPr lang="be-BY" dirty="0"/>
                        <a:t>Цяжка сказаць</a:t>
                      </a:r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3949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9242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AA67B-EDCE-3AFC-D602-B54EDD5A6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3400" b="1" dirty="0">
                <a:solidFill>
                  <a:srgbClr val="138483"/>
                </a:solidFill>
              </a:rPr>
              <a:t>SU KURIUO IŠ ŠIŲ TEIGINIŲ JŪS LABIAUSIAI SUTINKATE?</a:t>
            </a:r>
            <a:br>
              <a:rPr lang="be-BY" sz="3400" b="1" dirty="0">
                <a:solidFill>
                  <a:srgbClr val="138483"/>
                </a:solidFill>
              </a:rPr>
            </a:br>
            <a:r>
              <a:rPr lang="be-BY" sz="3400" b="1" dirty="0">
                <a:solidFill>
                  <a:srgbClr val="138483"/>
                </a:solidFill>
              </a:rPr>
              <a:t>З ЯКІМ З ГЭТЫХ СЦВЯРДЖЭННЯЎ ВЫ НАЙБОЛЬШ ЗГОДНЫЯ?</a:t>
            </a:r>
            <a:endParaRPr lang="en-LT" sz="34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049B6B-5BEC-4066-D993-80F6BFC31A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5244" y="2041260"/>
            <a:ext cx="7646811" cy="465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69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185B3-48A1-52E4-DAC9-18DD33F7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BALTARUSIJA YRA NEPRIKLAUSOMA VALSTYBĖ</a:t>
            </a:r>
            <a:br>
              <a:rPr lang="be-BY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БЕЛАРУСЬ — НЕЗАЛЕЖНАЯ ДЗЯРЖАВА</a:t>
            </a:r>
            <a:endParaRPr lang="en-LT" sz="2800" b="1" dirty="0">
              <a:solidFill>
                <a:srgbClr val="138483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3E61AB8-016A-335E-9F3C-F30D035D2A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749" y="2149211"/>
            <a:ext cx="8947824" cy="369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290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33C12-02E8-0EFE-EC56-D5F4C0353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8AEF0-EF43-8D9D-BA19-2FFC39DE9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KOKIĄ POLITIKĄ LIETUVA TURĖTŲ VYKDYTI BALTARUSIJOS ATŽVILGIU?</a:t>
            </a:r>
            <a:r>
              <a:rPr lang="be-BY" sz="2800" b="1" dirty="0">
                <a:solidFill>
                  <a:srgbClr val="138483"/>
                </a:solidFill>
              </a:rPr>
              <a:t> </a:t>
            </a:r>
            <a:br>
              <a:rPr lang="be-BY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ЯКУЮ ПАЛІТЫКУ ПАВІННА ПРАВОДЗІЦЬ ЛІТВА Ў ДАЧЫНЕННІ ДА БЕЛАРУСІ?</a:t>
            </a:r>
            <a:endParaRPr lang="en-LT" sz="2800" b="1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5B89D88-84C9-F5B2-76A4-ED5413F472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6569935"/>
              </p:ext>
            </p:extLst>
          </p:nvPr>
        </p:nvGraphicFramePr>
        <p:xfrm>
          <a:off x="970844" y="1952978"/>
          <a:ext cx="10382955" cy="40614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642578">
                  <a:extLst>
                    <a:ext uri="{9D8B030D-6E8A-4147-A177-3AD203B41FA5}">
                      <a16:colId xmlns:a16="http://schemas.microsoft.com/office/drawing/2014/main" val="70283737"/>
                    </a:ext>
                  </a:extLst>
                </a:gridCol>
                <a:gridCol w="1433689">
                  <a:extLst>
                    <a:ext uri="{9D8B030D-6E8A-4147-A177-3AD203B41FA5}">
                      <a16:colId xmlns:a16="http://schemas.microsoft.com/office/drawing/2014/main" val="3811251168"/>
                    </a:ext>
                  </a:extLst>
                </a:gridCol>
                <a:gridCol w="1306688">
                  <a:extLst>
                    <a:ext uri="{9D8B030D-6E8A-4147-A177-3AD203B41FA5}">
                      <a16:colId xmlns:a16="http://schemas.microsoft.com/office/drawing/2014/main" val="997260615"/>
                    </a:ext>
                  </a:extLst>
                </a:gridCol>
              </a:tblGrid>
              <a:tr h="243487"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/>
                        <a:t>LT</a:t>
                      </a:r>
                      <a:endParaRPr lang="en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LT" sz="2400" dirty="0"/>
                        <a:t>LV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6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Vykdyti užsienio politikos izoliacijos ir sankcijų politiką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Праводзіць знешнюю палітыку ізаляцыі і санкцый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34,9%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53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Aktyviai neplėtoti bendradarbiavimo, tačiau palaikyti santykius su Baltarusijos valdžia tose srityse, kurios yra </a:t>
                      </a:r>
                      <a:r>
                        <a:rPr lang="lt-LT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ekon</a:t>
                      </a: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актыўна развіваць супрацоўніцтва, а падтрымліваць адносіны з уладамі Беларусі ў тых сферах, якія ўяўляюць эканамічную цікавасць</a:t>
                      </a:r>
                      <a:endParaRPr lang="de-D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endParaRPr lang="be-B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29,4%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9715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Plėtoti visapusišką bendradarbiavimą ir partnerystę su Baltarusijos valdžia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Развіваць усебаковае супрацоўніцтва і партнёрства з уладамі Беларусі</a:t>
                      </a:r>
                    </a:p>
                    <a:p>
                      <a:pPr algn="l" fontAlgn="b">
                        <a:buNone/>
                      </a:pPr>
                      <a:endParaRPr lang="be-B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21,6%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658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Sunku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pasakyti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Цяжка сказаць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L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Baltic"/>
                        </a:rPr>
                        <a:t>14,2%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45916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356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0C746-24D4-7BF9-4B44-CC3D1B7AE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93" y="365125"/>
            <a:ext cx="11149068" cy="1325563"/>
          </a:xfrm>
        </p:spPr>
        <p:txBody>
          <a:bodyPr>
            <a:no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VYKDYTI UŽSIENIO POLITIKOS IZOLIACIJOS IR SANKCIJŲ POLITIKĄ</a:t>
            </a:r>
            <a:r>
              <a:rPr lang="be-BY" sz="2800" b="1" dirty="0">
                <a:solidFill>
                  <a:srgbClr val="138483"/>
                </a:solidFill>
              </a:rPr>
              <a:t> </a:t>
            </a:r>
            <a:r>
              <a:rPr lang="en-GB" sz="2800" b="1" dirty="0">
                <a:solidFill>
                  <a:srgbClr val="138483"/>
                </a:solidFill>
              </a:rPr>
              <a:t>(PAJAMOS)</a:t>
            </a:r>
            <a:br>
              <a:rPr lang="be-BY" sz="2800" b="1" dirty="0">
                <a:solidFill>
                  <a:srgbClr val="138483"/>
                </a:solidFill>
              </a:rPr>
            </a:br>
            <a:r>
              <a:rPr lang="be-BY" sz="2800" dirty="0">
                <a:solidFill>
                  <a:srgbClr val="138483"/>
                </a:solidFill>
              </a:rPr>
              <a:t>ПРАВОДЗІЦЬ ЗНЕШНЮЮ ПАЛІТЫКУ ІЗАЛЯЦЫІ І САНКЦЫЙ  (ДАХОД)</a:t>
            </a:r>
            <a:endParaRPr lang="en-LT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33F0638-8755-CAA5-7FF5-64769AB24D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0214" y="1858419"/>
            <a:ext cx="7971571" cy="4778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492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A86C8-E7FF-2D43-36DF-0B04BB44B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3560-234C-7E2A-BE76-3BEB2125B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05" y="365125"/>
            <a:ext cx="11089395" cy="1325563"/>
          </a:xfrm>
        </p:spPr>
        <p:txBody>
          <a:bodyPr>
            <a:noAutofit/>
          </a:bodyPr>
          <a:lstStyle/>
          <a:p>
            <a:pPr lvl="0"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lt-LT" sz="2800" b="1" dirty="0">
                <a:solidFill>
                  <a:srgbClr val="138483"/>
                </a:solidFill>
              </a:rPr>
              <a:t>VYKDYTI UŽSIENIO POLITIKOS IZOLIACIJOS IR SANKCIJŲ POLITIKĄ</a:t>
            </a:r>
            <a:r>
              <a:rPr lang="be-BY" sz="2800" b="1" dirty="0">
                <a:solidFill>
                  <a:srgbClr val="138483"/>
                </a:solidFill>
              </a:rPr>
              <a:t> </a:t>
            </a:r>
            <a:r>
              <a:rPr lang="en-GB" sz="2800" b="1" dirty="0">
                <a:solidFill>
                  <a:srgbClr val="138483"/>
                </a:solidFill>
              </a:rPr>
              <a:t>(</a:t>
            </a:r>
            <a:r>
              <a:rPr lang="lt-LT" sz="2800" b="1" dirty="0">
                <a:solidFill>
                  <a:srgbClr val="138483"/>
                </a:solidFill>
                <a:sym typeface="Arial"/>
              </a:rPr>
              <a:t>LOKACIJA</a:t>
            </a:r>
            <a:r>
              <a:rPr lang="be-BY" sz="2800" b="1" dirty="0">
                <a:solidFill>
                  <a:srgbClr val="138483"/>
                </a:solidFill>
                <a:sym typeface="Arial"/>
              </a:rPr>
              <a:t>)</a:t>
            </a:r>
            <a:r>
              <a:rPr lang="be-BY" sz="2800" b="1" dirty="0">
                <a:solidFill>
                  <a:srgbClr val="138483"/>
                </a:solidFill>
              </a:rPr>
              <a:t> </a:t>
            </a:r>
            <a:br>
              <a:rPr lang="be-BY" sz="2800" b="1" dirty="0">
                <a:solidFill>
                  <a:srgbClr val="138483"/>
                </a:solidFill>
              </a:rPr>
            </a:br>
            <a:r>
              <a:rPr lang="be-BY" sz="2800" dirty="0">
                <a:solidFill>
                  <a:srgbClr val="138483"/>
                </a:solidFill>
              </a:rPr>
              <a:t>ПРАВОДЗІЦЬ ЗНЕШНЮЮ ПАЛІТЫКУ ІЗАЛЯЦЫІ І САНКЦЫЙ </a:t>
            </a:r>
            <a:r>
              <a:rPr lang="be-BY" sz="2800" dirty="0">
                <a:solidFill>
                  <a:srgbClr val="138483"/>
                </a:solidFill>
                <a:sym typeface="Arial"/>
              </a:rPr>
              <a:t>(</a:t>
            </a:r>
            <a:r>
              <a:rPr lang="be-BY" sz="2800" dirty="0">
                <a:solidFill>
                  <a:srgbClr val="138483"/>
                </a:solidFill>
              </a:rPr>
              <a:t>ЛАКАЛІЗАЦЫЯ)</a:t>
            </a:r>
            <a:endParaRPr lang="en-LT" sz="2800" dirty="0">
              <a:solidFill>
                <a:srgbClr val="138483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F4E85F-997E-604A-780F-536BBCB36B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253" y="1781687"/>
            <a:ext cx="8471494" cy="471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87E07-59F7-AB86-80CE-F8B8E476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be-BY" b="1" dirty="0"/>
            </a:br>
            <a:br>
              <a:rPr lang="be-BY" b="1" dirty="0"/>
            </a:br>
            <a:br>
              <a:rPr lang="be-BY" b="1" dirty="0"/>
            </a:br>
            <a:br>
              <a:rPr lang="be-BY" b="1" dirty="0"/>
            </a:br>
            <a:br>
              <a:rPr lang="be-BY" b="1" dirty="0"/>
            </a:br>
            <a:br>
              <a:rPr lang="be-BY" b="1" dirty="0"/>
            </a:br>
            <a:br>
              <a:rPr lang="be-BY" b="1" dirty="0"/>
            </a:br>
            <a:br>
              <a:rPr lang="be-BY" b="1" dirty="0"/>
            </a:br>
            <a:r>
              <a:rPr lang="be-BY" sz="5300" b="1" dirty="0">
                <a:solidFill>
                  <a:srgbClr val="138483"/>
                </a:solidFill>
              </a:rPr>
              <a:t>4. </a:t>
            </a:r>
            <a:r>
              <a:rPr lang="lt-LT" sz="5300" b="1" dirty="0">
                <a:solidFill>
                  <a:srgbClr val="138483"/>
                </a:solidFill>
              </a:rPr>
              <a:t>Kultūra, istorija ir tapatybė</a:t>
            </a:r>
            <a:br>
              <a:rPr lang="be-BY" sz="5300" b="1" dirty="0">
                <a:solidFill>
                  <a:srgbClr val="138483"/>
                </a:solidFill>
              </a:rPr>
            </a:br>
            <a:r>
              <a:rPr lang="be-BY" sz="5300" b="1" dirty="0">
                <a:solidFill>
                  <a:srgbClr val="138483"/>
                </a:solidFill>
              </a:rPr>
              <a:t>Культура, гісторыя і ідэнтычнасць </a:t>
            </a:r>
            <a:endParaRPr lang="en-LT" sz="5300" b="1" dirty="0">
              <a:solidFill>
                <a:srgbClr val="13848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300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A7DE2-DEC2-AFA8-C848-A9AAFE4E6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919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2200" b="1" dirty="0">
                <a:solidFill>
                  <a:srgbClr val="138483"/>
                </a:solidFill>
              </a:rPr>
              <a:t>KAIP JŪS VERTINTUMĖTE, JEI HERBAS, PAREMTAS LDK „VYČIU“, VĖL TAPTŲ BALTARUSIJOS VALSTYBINIU SIMBOLIU (KAIP TAI BUVO 1991–1995 M.)?</a:t>
            </a:r>
            <a:r>
              <a:rPr lang="be-BY" sz="2200" b="1" dirty="0">
                <a:solidFill>
                  <a:srgbClr val="138483"/>
                </a:solidFill>
              </a:rPr>
              <a:t> </a:t>
            </a:r>
            <a:br>
              <a:rPr lang="be-BY" sz="2200" b="1" dirty="0">
                <a:solidFill>
                  <a:srgbClr val="138483"/>
                </a:solidFill>
              </a:rPr>
            </a:br>
            <a:br>
              <a:rPr lang="be-BY" sz="2200" b="1" dirty="0">
                <a:solidFill>
                  <a:srgbClr val="138483"/>
                </a:solidFill>
              </a:rPr>
            </a:br>
            <a:r>
              <a:rPr lang="be-BY" sz="2200" b="1" dirty="0">
                <a:solidFill>
                  <a:srgbClr val="138483"/>
                </a:solidFill>
              </a:rPr>
              <a:t>ЯК БЫ ВЫ ПАСТАВІЛІСЯ ДА СІТУАЦЫІ, КАЛІ Б ГЕРБ ВЯЛІКАГА КНЯСТВА ЛІТОЎСКАГА («ПАГОНЯ»), ЗНОЎ СТАЎ ДЗЯРЖАЎНЫМ СІМВАЛАМ БЕЛАРУСІ (ЯК ГЭТА БЫЛО Ў 1991–1995 ГАДАХ)?</a:t>
            </a:r>
            <a:endParaRPr lang="en-LT" sz="2200" b="1" dirty="0">
              <a:solidFill>
                <a:srgbClr val="138483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AE23C5-7998-C83D-95DF-7C7F726B7B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5841" y="2162445"/>
            <a:ext cx="8740318" cy="43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506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1C163-E91F-2395-6135-5691AA708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6C78F-A2DA-7F7B-2380-F65A5354D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605" y="22512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1800" b="1" dirty="0">
                <a:solidFill>
                  <a:srgbClr val="138483"/>
                </a:solidFill>
              </a:rPr>
              <a:t>KAIP JŪS VERTINTUMĖTE, JEI HERBAS, PAREMTAS LDK „VYČIU“, VĖL TAPTŲ BALTARUSIJOS VALSTYBINIU SIMBOLIU (KAIP TAI BUVO 1991–1995 M.)?</a:t>
            </a:r>
            <a:r>
              <a:rPr lang="be-BY" sz="1800" b="1" dirty="0">
                <a:solidFill>
                  <a:srgbClr val="138483"/>
                </a:solidFill>
              </a:rPr>
              <a:t> </a:t>
            </a:r>
            <a:br>
              <a:rPr lang="be-BY" sz="1800" b="1" dirty="0">
                <a:solidFill>
                  <a:srgbClr val="138483"/>
                </a:solidFill>
              </a:rPr>
            </a:br>
            <a:br>
              <a:rPr lang="be-BY" sz="1800" b="1" dirty="0">
                <a:solidFill>
                  <a:srgbClr val="138483"/>
                </a:solidFill>
              </a:rPr>
            </a:br>
            <a:r>
              <a:rPr lang="be-BY" sz="1800" b="1" dirty="0">
                <a:solidFill>
                  <a:srgbClr val="138483"/>
                </a:solidFill>
              </a:rPr>
              <a:t>ЯК БЫ ВЫ ПАСТАВІЛІСЯ ДА СІТУАЦЫІ, КАЛІ Б ГЕРБ ВЯЛІКАГА КНЯСТВА ЛІТОЎСКАГА («ПАГОНЯ»), ЗНОЎ СТАЎ ДЗЯРЖАЎНЫМ СІМВАЛАМ БЕЛАРУСІ (ЯК ГЭТА БЫЛО Ў 1991–1995 ГАДАХ)?</a:t>
            </a:r>
            <a:endParaRPr lang="en-LT" sz="1800" b="1" dirty="0">
              <a:solidFill>
                <a:srgbClr val="138483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B63A378-CB3F-0EED-2AA0-DAC23062F5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6117" y="1838412"/>
            <a:ext cx="6859765" cy="479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496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65C65-6403-9B07-4B82-824F77044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800" b="1" dirty="0">
                <a:solidFill>
                  <a:srgbClr val="138483"/>
                </a:solidFill>
              </a:rPr>
              <a:t>SU KURIUO IŠ ŠIŲ TEIGINIŲ JŪS LABIAUSIAI SUTINKATE?</a:t>
            </a:r>
            <a:br>
              <a:rPr lang="be-BY" sz="2800" b="1" dirty="0">
                <a:solidFill>
                  <a:srgbClr val="138483"/>
                </a:solidFill>
              </a:rPr>
            </a:br>
            <a:r>
              <a:rPr lang="be-BY" sz="2800" b="1" dirty="0">
                <a:solidFill>
                  <a:srgbClr val="138483"/>
                </a:solidFill>
              </a:rPr>
              <a:t>З ЯКІМ З ГЭТЫХ СЦВЯРДЖЭННЯЎ ВЫ НАЙБОЛЬШ ЗГОДНЫЯ?</a:t>
            </a:r>
            <a:endParaRPr lang="en-LT" sz="2800" b="1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1FEF01-7630-C13F-E928-2894890BF7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1719288"/>
              </p:ext>
            </p:extLst>
          </p:nvPr>
        </p:nvGraphicFramePr>
        <p:xfrm>
          <a:off x="838200" y="1825625"/>
          <a:ext cx="10515600" cy="43986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887159">
                  <a:extLst>
                    <a:ext uri="{9D8B030D-6E8A-4147-A177-3AD203B41FA5}">
                      <a16:colId xmlns:a16="http://schemas.microsoft.com/office/drawing/2014/main" val="2828590452"/>
                    </a:ext>
                  </a:extLst>
                </a:gridCol>
                <a:gridCol w="2628441">
                  <a:extLst>
                    <a:ext uri="{9D8B030D-6E8A-4147-A177-3AD203B41FA5}">
                      <a16:colId xmlns:a16="http://schemas.microsoft.com/office/drawing/2014/main" val="2807338236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lt-LT" b="1" dirty="0"/>
                        <a:t>Lietuvos Didžiosios Kunigaikštystės politinis ir kultūrinis paveldas priklauso</a:t>
                      </a:r>
                      <a:r>
                        <a:rPr lang="be-BY" b="1" dirty="0"/>
                        <a:t>:</a:t>
                      </a:r>
                    </a:p>
                    <a:p>
                      <a:pPr algn="ctr"/>
                      <a:r>
                        <a:rPr lang="be-BY" b="0" dirty="0"/>
                        <a:t>Палітычная і культурная спадчына Вялікага Княства Літоўскага належыць:</a:t>
                      </a:r>
                      <a:endParaRPr lang="en-LT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LT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11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800" b="1" dirty="0"/>
                        <a:t>tik lietuvių tautai</a:t>
                      </a:r>
                      <a:endParaRPr lang="be-BY" sz="1800" b="1" dirty="0"/>
                    </a:p>
                    <a:p>
                      <a:r>
                        <a:rPr lang="be-BY" sz="1800" dirty="0"/>
                        <a:t>выключна літоўскаму народу</a:t>
                      </a:r>
                      <a:endParaRPr lang="en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2538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800" b="1" dirty="0" err="1"/>
                        <a:t>visoms</a:t>
                      </a:r>
                      <a:r>
                        <a:rPr lang="en-GB" sz="1800" b="1" dirty="0"/>
                        <a:t> </a:t>
                      </a:r>
                      <a:r>
                        <a:rPr lang="en-GB" sz="1800" b="1" dirty="0" err="1"/>
                        <a:t>tautoms</a:t>
                      </a:r>
                      <a:r>
                        <a:rPr lang="en-GB" sz="1800" b="1" dirty="0"/>
                        <a:t>, </a:t>
                      </a:r>
                      <a:r>
                        <a:rPr lang="en-GB" sz="1800" b="1" dirty="0" err="1"/>
                        <a:t>kurios</a:t>
                      </a:r>
                      <a:r>
                        <a:rPr lang="en-GB" sz="1800" b="1" dirty="0"/>
                        <a:t> </a:t>
                      </a:r>
                      <a:r>
                        <a:rPr lang="en-GB" sz="1800" b="1" dirty="0" err="1"/>
                        <a:t>joje</a:t>
                      </a:r>
                      <a:r>
                        <a:rPr lang="en-GB" sz="1800" b="1" dirty="0"/>
                        <a:t> </a:t>
                      </a:r>
                      <a:r>
                        <a:rPr lang="en-GB" sz="1800" b="1" dirty="0" err="1"/>
                        <a:t>gyveno</a:t>
                      </a:r>
                      <a:endParaRPr lang="be-BY" sz="1800" b="1" dirty="0"/>
                    </a:p>
                    <a:p>
                      <a:r>
                        <a:rPr lang="be-BY" sz="1800" dirty="0"/>
                        <a:t>усім народам, якія там жылі</a:t>
                      </a:r>
                      <a:endParaRPr lang="en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1758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800" b="1" dirty="0"/>
                        <a:t>lietuvių ir lenkų tautoms</a:t>
                      </a:r>
                      <a:endParaRPr lang="be-BY" sz="1800" b="1" dirty="0"/>
                    </a:p>
                    <a:p>
                      <a:r>
                        <a:rPr lang="be-BY" sz="1800" dirty="0"/>
                        <a:t>літоўскаму і польскаму народу</a:t>
                      </a:r>
                      <a:endParaRPr lang="en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618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800" b="1" dirty="0"/>
                        <a:t>lietuvių ir baltarusių tautoms</a:t>
                      </a:r>
                      <a:endParaRPr lang="be-BY" sz="1800" b="1" dirty="0"/>
                    </a:p>
                    <a:p>
                      <a:r>
                        <a:rPr lang="be-BY" sz="1800" dirty="0"/>
                        <a:t>літоўскаму і беларускаму народу</a:t>
                      </a:r>
                      <a:endParaRPr lang="en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7438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lt-LT" sz="1800" b="1" dirty="0"/>
                        <a:t>Nesutinku nė su vienu iš pateiktų teiginių</a:t>
                      </a:r>
                      <a:r>
                        <a:rPr lang="be-BY" sz="1800" b="1" dirty="0"/>
                        <a:t> </a:t>
                      </a:r>
                    </a:p>
                    <a:p>
                      <a:r>
                        <a:rPr lang="be-BY" sz="1800" dirty="0"/>
                        <a:t>Не згодны ні з адным са сцвярджэнняў</a:t>
                      </a:r>
                      <a:endParaRPr lang="en-L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8213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Sunku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pasakyti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b">
                        <a:buNone/>
                      </a:pP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Цяжка сказаць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20,7%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0036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8935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78C61-11E5-2529-6E5B-920FA6DD5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000" b="1" dirty="0">
                <a:solidFill>
                  <a:srgbClr val="138483"/>
                </a:solidFill>
              </a:rPr>
              <a:t>PASTARAISIAIS METAIS LIETUVOJE VYKO DAUG VIEŠŲ DISKUSIJŲ APIE „LITVINIZMĄ“. </a:t>
            </a:r>
            <a:br>
              <a:rPr lang="lt-LT" sz="2000" b="1" dirty="0">
                <a:solidFill>
                  <a:srgbClr val="138483"/>
                </a:solidFill>
              </a:rPr>
            </a:br>
            <a:r>
              <a:rPr lang="lt-LT" sz="2000" b="1" dirty="0">
                <a:solidFill>
                  <a:srgbClr val="138483"/>
                </a:solidFill>
              </a:rPr>
              <a:t>AR ESATE GIRDĖJĘ APIE ŠIAS DISKUSIJAS? </a:t>
            </a:r>
            <a:br>
              <a:rPr lang="lt-LT" sz="2000" b="1" dirty="0">
                <a:solidFill>
                  <a:srgbClr val="138483"/>
                </a:solidFill>
              </a:rPr>
            </a:br>
            <a:br>
              <a:rPr lang="lt-LT" sz="2000" b="1" dirty="0">
                <a:solidFill>
                  <a:srgbClr val="138483"/>
                </a:solidFill>
              </a:rPr>
            </a:br>
            <a:r>
              <a:rPr lang="be-BY" sz="2000" b="1" dirty="0">
                <a:solidFill>
                  <a:srgbClr val="138483"/>
                </a:solidFill>
              </a:rPr>
              <a:t>У АПОШНІЯ ГАДЫ Ў ЛІТВЕ АДБЫЛОСЯ ШМАТ ПУБЛІЧНЫХ ДЫСКУСІЙ ПРА «ЛІТВІНІЗМ». </a:t>
            </a:r>
            <a:br>
              <a:rPr lang="de-DE" sz="2000" b="1" dirty="0">
                <a:solidFill>
                  <a:srgbClr val="138483"/>
                </a:solidFill>
              </a:rPr>
            </a:br>
            <a:r>
              <a:rPr lang="be-BY" sz="2000" b="1" dirty="0">
                <a:solidFill>
                  <a:srgbClr val="138483"/>
                </a:solidFill>
              </a:rPr>
              <a:t>ЦІ ЧУЛІ ВЫ ПРА ГЭТЫЯ ДЫСКУСІІ?</a:t>
            </a:r>
            <a:endParaRPr lang="en-LT" sz="2000" b="1" dirty="0">
              <a:solidFill>
                <a:srgbClr val="138483"/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415C21E-EC5C-0F02-5B42-10BC1AE301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2714" y="1919068"/>
            <a:ext cx="8646571" cy="440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2341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33514-BAD5-4B77-ED7B-411BD709B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C080F-4F59-8434-00E6-7AE823FF6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3400" b="1" dirty="0">
                <a:solidFill>
                  <a:srgbClr val="138483"/>
                </a:solidFill>
              </a:rPr>
              <a:t>Ne/</a:t>
            </a:r>
            <a:r>
              <a:rPr lang="be-BY" sz="3400" b="1" dirty="0">
                <a:solidFill>
                  <a:srgbClr val="138483"/>
                </a:solidFill>
              </a:rPr>
              <a:t>Не</a:t>
            </a:r>
            <a:endParaRPr lang="en-LT" sz="3400" b="1" dirty="0">
              <a:solidFill>
                <a:srgbClr val="138483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729ABEC-D692-6F9E-31C0-A4E479F683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0016" y="1690688"/>
            <a:ext cx="8170284" cy="426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1256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98888-B6F9-FAE8-8624-C97BB9FA4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23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lt-LT" sz="2000" b="1" dirty="0">
                <a:solidFill>
                  <a:srgbClr val="138483"/>
                </a:solidFill>
              </a:rPr>
              <a:t>KURIUOS IŠ ŽEMIAU IŠVARDINTŲ BALTARUSIJOS KULTŪROS VEIKĖJUS (RAŠYTOJUS, INTELEKTUALUS, MUZIKANTUS IR KT.) JŪS ŽINOTE?</a:t>
            </a:r>
            <a:br>
              <a:rPr lang="be-BY" sz="2000" b="1" dirty="0">
                <a:solidFill>
                  <a:srgbClr val="138483"/>
                </a:solidFill>
              </a:rPr>
            </a:br>
            <a:r>
              <a:rPr lang="be-BY" sz="2000" dirty="0">
                <a:solidFill>
                  <a:srgbClr val="138483"/>
                </a:solidFill>
              </a:rPr>
              <a:t>КАГО З ПЕРАЛІЧАНЫХ ДЗЕЯЧАЎ КУЛЬТУРЫ БЕЛАРУСІ (ПІСЬМЕННІКАЎ, ІНТЭЛЕКТУАЛАЎ, МУЗЫКАЎ І Г.Д.) ВЫ ВЕДАЕЦЕ?</a:t>
            </a:r>
            <a:endParaRPr lang="en-LT" sz="2000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0756CA5-9AEF-5D85-A9E8-764EEA72F9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327498"/>
              </p:ext>
            </p:extLst>
          </p:nvPr>
        </p:nvGraphicFramePr>
        <p:xfrm>
          <a:off x="838200" y="1825625"/>
          <a:ext cx="10515600" cy="4450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075311">
                  <a:extLst>
                    <a:ext uri="{9D8B030D-6E8A-4147-A177-3AD203B41FA5}">
                      <a16:colId xmlns:a16="http://schemas.microsoft.com/office/drawing/2014/main" val="3423425162"/>
                    </a:ext>
                  </a:extLst>
                </a:gridCol>
                <a:gridCol w="3440289">
                  <a:extLst>
                    <a:ext uri="{9D8B030D-6E8A-4147-A177-3AD203B41FA5}">
                      <a16:colId xmlns:a16="http://schemas.microsoft.com/office/drawing/2014/main" val="3190211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8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Eufrosinija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Polockaja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708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Pranciškus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Skorina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20,9%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419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Konstantinas (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Kastusis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Kalinauskas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25,8%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02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Jakubas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Kolasas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3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Janka Kupala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2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Vladimiras Karatkevičius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441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Svetlana Aleksijevič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958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Vseslavas Polockietis (Burtininkas)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356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Vasilijus Bykovas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992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Nežinau nė vieno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/Нікога не ведаю.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52,6%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2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Sunku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pasakyti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/Цяжка сказаць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2712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79492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AE0F2-D922-A2A0-2B00-98EE9D969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EA882-4070-B0A9-D37A-B3A58FA16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9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lt-LT" sz="2000" b="1" dirty="0">
                <a:solidFill>
                  <a:srgbClr val="138483"/>
                </a:solidFill>
              </a:rPr>
              <a:t>KURIUOS IŠ ŽEMIAU IŠVARDINTŲ BALTARUSIJOS KULTŪROS VEIKĖJUS (RAŠYTOJUS, INTELEKTUALUS, MUZIKANTUS IR KT.) JŪS ŽINOTE? </a:t>
            </a:r>
            <a:br>
              <a:rPr lang="be-BY" sz="2000" b="1" dirty="0">
                <a:solidFill>
                  <a:srgbClr val="138483"/>
                </a:solidFill>
              </a:rPr>
            </a:br>
            <a:r>
              <a:rPr lang="be-BY" sz="2000" dirty="0">
                <a:solidFill>
                  <a:srgbClr val="138483"/>
                </a:solidFill>
              </a:rPr>
              <a:t>КАГО З ПЕРАЛІЧАНЫХ ДЗЕЯЧАЎ КУЛЬТУРЫ БЕЛАРУСІ (ПІСЬМЕННІКАЎ, ІНТЭЛЕКТУАЛАЎ, </a:t>
            </a:r>
            <a:br>
              <a:rPr lang="be-BY" sz="2000" dirty="0">
                <a:solidFill>
                  <a:srgbClr val="138483"/>
                </a:solidFill>
              </a:rPr>
            </a:br>
            <a:r>
              <a:rPr lang="be-BY" sz="2000" dirty="0">
                <a:solidFill>
                  <a:srgbClr val="138483"/>
                </a:solidFill>
              </a:rPr>
              <a:t>МУЗЫКАЎ І Г.Д.) ВЫ ВЕДАЕЦЕ?</a:t>
            </a:r>
            <a:endParaRPr lang="en-LT" sz="2000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33B7E6D-9C47-9E46-BA2D-C1DA8EF11B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472326"/>
              </p:ext>
            </p:extLst>
          </p:nvPr>
        </p:nvGraphicFramePr>
        <p:xfrm>
          <a:off x="838200" y="1667579"/>
          <a:ext cx="10515600" cy="4536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934639">
                  <a:extLst>
                    <a:ext uri="{9D8B030D-6E8A-4147-A177-3AD203B41FA5}">
                      <a16:colId xmlns:a16="http://schemas.microsoft.com/office/drawing/2014/main" val="3423425162"/>
                    </a:ext>
                  </a:extLst>
                </a:gridCol>
                <a:gridCol w="2622014">
                  <a:extLst>
                    <a:ext uri="{9D8B030D-6E8A-4147-A177-3AD203B41FA5}">
                      <a16:colId xmlns:a16="http://schemas.microsoft.com/office/drawing/2014/main" val="1537149126"/>
                    </a:ext>
                  </a:extLst>
                </a:gridCol>
                <a:gridCol w="2958947">
                  <a:extLst>
                    <a:ext uri="{9D8B030D-6E8A-4147-A177-3AD203B41FA5}">
                      <a16:colId xmlns:a16="http://schemas.microsoft.com/office/drawing/2014/main" val="3190211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dirty="0"/>
                        <a:t>LT</a:t>
                      </a:r>
                      <a:endParaRPr lang="en-LT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LT" sz="2400" dirty="0"/>
                        <a:t>UA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78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Eufrosinija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Polockaja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8708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Pranciškus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Skorina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6419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Konstantinas (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Kastusis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Kalinauskas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25,8%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20,9%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02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Jakubas Kolasas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83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Janka Kupala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12,7%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2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Vladimiras Karatkevičius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7441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Svetlana Aleksijevič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6958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Vseslavas Polockietis (Burtininkas)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356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Vasilijus Bykovas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6992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Nežinau nė vieno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/Нікога не ведаю.</a:t>
                      </a:r>
                      <a:endParaRPr lang="lt-LT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52,6%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65,0%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62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Sunku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pasakyti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/Цяжка сказаць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22712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2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B92FB-124F-8338-4EA0-2E9482B32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lt-LT" sz="2400" dirty="0">
                <a:solidFill>
                  <a:srgbClr val="138483"/>
                </a:solidFill>
              </a:rPr>
              <a:t>KURIUOS IŠ ŽEMIAU IŠVARDINTŲ BALTARUSIJOS KULTŪROS VEIKĖJUS JŪS ŽINOTE? </a:t>
            </a:r>
            <a:br>
              <a:rPr lang="be-BY" sz="2400" dirty="0">
                <a:solidFill>
                  <a:srgbClr val="138483"/>
                </a:solidFill>
              </a:rPr>
            </a:br>
            <a:r>
              <a:rPr lang="be-BY" sz="2400" dirty="0">
                <a:solidFill>
                  <a:srgbClr val="138483"/>
                </a:solidFill>
              </a:rPr>
              <a:t>КАГО З ПЕРАЛІЧАНЫХ ДЗЕЯЧАЎ КУЛЬТУРЫ БЕЛАРУСІ ВЫ ВЕДАЕЦЕ?</a:t>
            </a:r>
            <a:endParaRPr lang="en-LT" sz="2400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790534E-5008-5C4F-6100-2DDE1E0D28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466090"/>
              </p:ext>
            </p:extLst>
          </p:nvPr>
        </p:nvGraphicFramePr>
        <p:xfrm>
          <a:off x="838200" y="1825625"/>
          <a:ext cx="10515600" cy="20415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3022600">
                  <a:extLst>
                    <a:ext uri="{9D8B030D-6E8A-4147-A177-3AD203B41FA5}">
                      <a16:colId xmlns:a16="http://schemas.microsoft.com/office/drawing/2014/main" val="2515558309"/>
                    </a:ext>
                  </a:extLst>
                </a:gridCol>
                <a:gridCol w="1670756">
                  <a:extLst>
                    <a:ext uri="{9D8B030D-6E8A-4147-A177-3AD203B41FA5}">
                      <a16:colId xmlns:a16="http://schemas.microsoft.com/office/drawing/2014/main" val="104383492"/>
                    </a:ext>
                  </a:extLst>
                </a:gridCol>
                <a:gridCol w="1433688">
                  <a:extLst>
                    <a:ext uri="{9D8B030D-6E8A-4147-A177-3AD203B41FA5}">
                      <a16:colId xmlns:a16="http://schemas.microsoft.com/office/drawing/2014/main" val="2614971537"/>
                    </a:ext>
                  </a:extLst>
                </a:gridCol>
                <a:gridCol w="1275645">
                  <a:extLst>
                    <a:ext uri="{9D8B030D-6E8A-4147-A177-3AD203B41FA5}">
                      <a16:colId xmlns:a16="http://schemas.microsoft.com/office/drawing/2014/main" val="4129695452"/>
                    </a:ext>
                  </a:extLst>
                </a:gridCol>
                <a:gridCol w="1467555">
                  <a:extLst>
                    <a:ext uri="{9D8B030D-6E8A-4147-A177-3AD203B41FA5}">
                      <a16:colId xmlns:a16="http://schemas.microsoft.com/office/drawing/2014/main" val="1567252167"/>
                    </a:ext>
                  </a:extLst>
                </a:gridCol>
                <a:gridCol w="1645356">
                  <a:extLst>
                    <a:ext uri="{9D8B030D-6E8A-4147-A177-3AD203B41FA5}">
                      <a16:colId xmlns:a16="http://schemas.microsoft.com/office/drawing/2014/main" val="639333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LT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18-25 m.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26-35 m.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36-45 m.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46-55 m.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 m.</a:t>
                      </a:r>
                      <a:r>
                        <a:rPr lang="be-BY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+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48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Pranciškus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Skorina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99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Janka Kupala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4329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Konstantinas (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Kastusis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Kalinauskas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41,0%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8459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Svetlana Aleksijevič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39486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7233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36EA9-C7CC-BD3F-50D9-AD09C6441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2400" dirty="0">
                <a:solidFill>
                  <a:srgbClr val="138483"/>
                </a:solidFill>
              </a:rPr>
              <a:t>KURIUOS IŠ ŽEMIAU IŠVARDINTŲ BALTARUSIJOS KULTŪROS VEIKĖJUS JŪS ŽINOTE? </a:t>
            </a:r>
            <a:br>
              <a:rPr lang="be-BY" sz="2400" dirty="0">
                <a:solidFill>
                  <a:srgbClr val="138483"/>
                </a:solidFill>
              </a:rPr>
            </a:br>
            <a:r>
              <a:rPr lang="be-BY" sz="2400" dirty="0">
                <a:solidFill>
                  <a:srgbClr val="138483"/>
                </a:solidFill>
              </a:rPr>
              <a:t>КАГО З ПЕРАЛІЧАНЫХ ДЗЕЯЧАЎ КУЛЬТУРЫ БЕЛАРУСІ ВЫ ВЕДАЕЦЕ?</a:t>
            </a:r>
            <a:endParaRPr lang="en-LT" sz="2400" dirty="0">
              <a:solidFill>
                <a:srgbClr val="138483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CA475A-951C-3F18-275D-46F060FE4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812249"/>
              </p:ext>
            </p:extLst>
          </p:nvPr>
        </p:nvGraphicFramePr>
        <p:xfrm>
          <a:off x="838200" y="1825625"/>
          <a:ext cx="10515600" cy="277749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32289">
                  <a:extLst>
                    <a:ext uri="{9D8B030D-6E8A-4147-A177-3AD203B41FA5}">
                      <a16:colId xmlns:a16="http://schemas.microsoft.com/office/drawing/2014/main" val="188054073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594841198"/>
                    </a:ext>
                  </a:extLst>
                </a:gridCol>
                <a:gridCol w="2065867">
                  <a:extLst>
                    <a:ext uri="{9D8B030D-6E8A-4147-A177-3AD203B41FA5}">
                      <a16:colId xmlns:a16="http://schemas.microsoft.com/office/drawing/2014/main" val="39805515"/>
                    </a:ext>
                  </a:extLst>
                </a:gridCol>
                <a:gridCol w="2009422">
                  <a:extLst>
                    <a:ext uri="{9D8B030D-6E8A-4147-A177-3AD203B41FA5}">
                      <a16:colId xmlns:a16="http://schemas.microsoft.com/office/drawing/2014/main" val="2168936216"/>
                    </a:ext>
                  </a:extLst>
                </a:gridCol>
                <a:gridCol w="1679222">
                  <a:extLst>
                    <a:ext uri="{9D8B030D-6E8A-4147-A177-3AD203B41FA5}">
                      <a16:colId xmlns:a16="http://schemas.microsoft.com/office/drawing/2014/main" val="1498704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L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Vilnius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Kiti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didieji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miestai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>
                        <a:buNone/>
                      </a:pPr>
                      <a:r>
                        <a:rPr lang="be-BY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Іншыя буйныя гарады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Kitas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miestas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rajono</a:t>
                      </a:r>
                      <a:r>
                        <a:rPr lang="en-GB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centras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>
                        <a:buNone/>
                      </a:pPr>
                      <a:r>
                        <a:rPr lang="be-BY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Іншы горад, раённы цэнтр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Kaimo vietovė</a:t>
                      </a:r>
                      <a:endParaRPr lang="be-BY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>
                        <a:buNone/>
                      </a:pPr>
                      <a:r>
                        <a:rPr lang="be-BY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Сельская мясцовасць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7313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Pranciškus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Skorina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424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Janka Kupala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872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Konstantinas (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Kastusis</a:t>
                      </a: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)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Kalinauskas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13638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Svetlana </a:t>
                      </a:r>
                      <a:r>
                        <a:rPr lang="en-GB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Aleksijevič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LT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788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98087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3005</TotalTime>
  <Words>1955</Words>
  <Application>Microsoft Macintosh PowerPoint</Application>
  <PresentationFormat>Widescreen</PresentationFormat>
  <Paragraphs>306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Arial Baltic</vt:lpstr>
      <vt:lpstr>Calibri</vt:lpstr>
      <vt:lpstr>Calibri Light</vt:lpstr>
      <vt:lpstr>Office Theme</vt:lpstr>
      <vt:lpstr>BALTARUSIJA IR BALTARUSIAI LIETUVIŲ AKIMIS: SIMPATIJOS IR IŠŠŪKIŲ MATAVIMAS  БЕЛАРУСЬ І БЕЛАРУСЫ ВАЧЫМА ЛІТОЎЦАЎ: ВЫМЯРЭННЕ СІМПАТЫЙ І ВЫКЛІКАЎ</vt:lpstr>
      <vt:lpstr> TYRIMO METODIKA МЕТАДАЛОГІЯ ДАСЛЕДАВАННЯ </vt:lpstr>
      <vt:lpstr>LYGINAMIEJI TYRIMAI  ДАСЛЕДАВАННІ ДЛЯ ПАРАЎНАННЯ </vt:lpstr>
      <vt:lpstr>PowerPoint Presentation</vt:lpstr>
      <vt:lpstr>KAIP JŪS VERTINATE BALTARUSIJOS PILIEČIUS?  ЯК ВЫ СТАВІЦЕСЯ ДА ГРАМАДЗЯН БЕЛАРУСІ?</vt:lpstr>
      <vt:lpstr>KAIP JŪS VERTINATE BALTARUSIJOS PILIEČIUS?  ЯК ВЫ СТАВІЦЕСЯ ДА ГРАМАДЗЯН БЕЛАРУСІ?</vt:lpstr>
      <vt:lpstr>TEIGIAMŲ IR NEIGIAMŲ NUOSTATŲ SANTYKIS (AMŽIUS) СУАДНОСІНЫ ПАЗІТЫЎНАГА І НЕГАТЫЎНАГА СТАЎЛЕННЯ (УЗРОСТ)  </vt:lpstr>
      <vt:lpstr>TEIGIAMŲ IR NEIGIAMŲ NUOSTATŲ SANTYKIS (IŠSILAVINIMAS) СУАДНОСІНЫ ПАЗІТЫЎНАГА І НЕГАТЫЎНАГА СТАЎЛЕННЯ (АДУКАЦЫЯ) </vt:lpstr>
      <vt:lpstr>TEIGIAMŲ IR NEIGIAMŲ NUOSTATŲ SANTYKIS (PAJAMOS) СУАДНОСІНЫ ПАЗІТЫЎНАГА І НЕГАТЫЎНАГА СТАЎЛЕННЯ (ДАХОД)  </vt:lpstr>
      <vt:lpstr>KAIP JŪS VERTINATE BALTARUSIJOS PILIEČIUS, GYVENANČIUS LIETUVOJE? ЯК ВЫ СТАВІЦЕСЯ ДА ГРАМАДЗЯН БЕЛАРУСІ, ЯКІЯ ЖЫВУЦЬ У ЛІТВЕ?</vt:lpstr>
      <vt:lpstr>PowerPoint Presentation</vt:lpstr>
      <vt:lpstr>2020 M., KAI BALTARUSIJOJE PRASIDĖJO PROTESTAI… У 2020 ГОДЗЕ, КАЛІ Ў БЕЛАРУСІ ЎСПЫХНУЛІ ПРАТЭСТЫ...</vt:lpstr>
      <vt:lpstr>TEIGIAMAS POŽIŪRIS Į SKIRTINGAS GRUPES ПАЗІТЫЎНАЕ СТАЎЛЕННЕ ДА РОЗНЫХ ГРУП</vt:lpstr>
      <vt:lpstr>ŠIUO METU LIETUVOJE GYVENA APIE 50 TŪKST. BALTARUSIJOS PILIEČIŲ. JŪSŲ NUOMONE, AR JIE KELIA GRĖSMĘ LIETUVOS NACIONALINIAM SAUGUMUI?   У ЦЯПЕРАШНІ ЧАС У ЛІТВЕ ПРАЖЫВАЕ КАЛЯ 50 ТЫСЯЧ ГРАМАДЗЯН БЕЛАРУСІ. НА ВАШУ ДУМКУ, ЦІ ЎЯЎЛЯЮЦЬ ЯНЫ ПАГРОЗУ НАЦЫЯНАЛЬНАЙ БЯСПЕЦЫ ЛІТВЫ?</vt:lpstr>
      <vt:lpstr>AR TURITE GIMINIŲ, KOLEGŲ, PAŽĮSTAMŲ AR KITŲ ASMENŲ IŠ BALTARUSIJOS, SU KURIAIS PER PASTARUOSIUS METUS BENT KARTĄ PALAIKĖTE RYŠĮ? NESVARBU, AR JIE GYVENA BALTARUSIJOJE, AR KITOSE ŠALYSE  ЦІ ЁСЦЬ У ВАС СВАЯКІ, КАЛЕГІ, ЗНАЁМЫЯ ЦІ ІНШЫЯ ЛЮДЗІ З БЕЛАРУСІ, З ЯКІМІ ВЫ ПАДТРЫМЛІВАЛІ СУВЯЗЬ ХАЦЯ Б АДЗІН РАЗ ЗА АПОШНІ ГОД? НЕ МАЕ ЗНАЧЭННЯ, ЖЫВУЦЬ ЯНЫ Ў БЕЛАРУСІ ЦІ Ў ІНШЫХ КРАІНАХ</vt:lpstr>
      <vt:lpstr>Ar turite giminių, kolegų, pažįstamų ar kitų asmenų iš Baltarusijos, su kuriais per pastaruosius metus bent kartą palaikėte ryšį? Nesvarbu, ar jie gyvena Baltarusijoje, ar kitose šalyse  Ці ёсць у вас сваякі, калегі, знаёмыя ці іншыя людзі з Беларусі, з якімі вы падтрымлівалі сувязь хаця б адзін раз за апошні год? Не мае значэння, жывуць яны ў Беларусі ці ў іншых краінах</vt:lpstr>
      <vt:lpstr>AR TURITE GIMINIŲ, KOLEGŲ, PAŽĮSTAMŲ AR KITŲ ASMENŲ IŠ BALTARUSIJOS, SU KURIAIS PER PASTARUOSIUS METUS BENT KARTĄ PALAIKĖTE RYŠĮ? NESVARBU, AR JIE GYVENA BALTARUSIJOJE, AR KITOSE ŠALYSE (TAIP)  ЦІ ЁСЦЬ У ВАС СВАЯКІ, КАЛЕГІ, ЗНАЁМЫЯ ЦІ ІНШЫЯ ЛЮДЗІ З БЕЛАРУСІ, З ЯКІМІ ВЫ ПАДТРЫМЛІВАЛІ СУВЯЗЬ ХАЦЯ Б АДЗІН РАЗ ЗА АПОШНІ ГОД? НЕ МАЕ ЗНАЧЭННЯ, ЖЫВУЦЬ ЯНЫ Ў БЕЛАРУСІ ЦІ Ў ІНШЫХ КРАІНАХ (ТАК)</vt:lpstr>
      <vt:lpstr>KAIP LIETUVAI REIKĖTŲ ELGTIS SU DARBO MIGRACIJA IŠ BALTARUSIJOS? ЯК ЛІТВЕ ВАРТА ВЫРАШАЦЬ ПРАБЛЕМУ ПРАЦОЎНАЙ МІГРАЦЫІ З БЕЛАРУСІ?</vt:lpstr>
      <vt:lpstr>PowerPoint Presentation</vt:lpstr>
      <vt:lpstr>SU KURIUO IŠ ŽEMIAU PATEIKTŲ TEIGINIŲ JŪS LABIAUSIAI SUTINKATE?  З ЯКІМ З НАСТУПНЫХ СЦВЯРДЖЭННЯЎ ВЫ НАЙБОЛЬШ ЗГОДНЫЯ?</vt:lpstr>
      <vt:lpstr>JŪSŲ NUOMONE, AR ALEKSANDRAS LUKAŠENKA YRA TEISĖTAS (ATSPINDINTIS TAUTOS VALIĄ) BALTARUSIJOS VADOVAS?   НА ВАШУ ДУМКУ, ЦІ З'ЯЎЛЯЕЦЦА АЛЯКСАНДР ЛУКАШЭНКА ЛЕГІТЫМНЫМ (ЯКІ АДЛЮСТРОЎВАЕ ВОЛЮ НАРОДА) КІРАЎНІКОМ БЕЛАРУСІ?</vt:lpstr>
      <vt:lpstr>PowerPoint Presentation</vt:lpstr>
      <vt:lpstr>SU KURIUO IŠ ŠIŲ TEIGINIŲ JŪS LABIAUSIAI SUTINKATE? З ЯКІМ З ГЭТЫХ СЦВЯРДЖЭННЯЎ ВЫ НАЙБОЛЬШ ЗГОДНЫЯ?</vt:lpstr>
      <vt:lpstr>SU KURIUO IŠ ŠIŲ TEIGINIŲ JŪS LABIAUSIAI SUTINKATE? З ЯКІМ З ГЭТЫХ СЦВЯРДЖЭННЯЎ ВЫ НАЙБОЛЬШ ЗГОДНЫЯ?</vt:lpstr>
      <vt:lpstr>SU KURIUO IŠ ŠIŲ TEIGINIŲ JŪS LABIAUSIAI SUTINKATE? З ЯКІМ З ГЭТЫХ СЦВЯРДЖЭННЯЎ ВЫ НАЙБОЛЬШ ЗГОДНЫЯ?</vt:lpstr>
      <vt:lpstr>BALTARUSIJA YRA NEPRIKLAUSOMA VALSTYBĖ БЕЛАРУСЬ — НЕЗАЛЕЖНАЯ ДЗЯРЖАВА</vt:lpstr>
      <vt:lpstr>KOKIĄ POLITIKĄ LIETUVA TURĖTŲ VYKDYTI BALTARUSIJOS ATŽVILGIU?  ЯКУЮ ПАЛІТЫКУ ПАВІННА ПРАВОДЗІЦЬ ЛІТВА Ў ДАЧЫНЕННІ ДА БЕЛАРУСІ?</vt:lpstr>
      <vt:lpstr>VYKDYTI UŽSIENIO POLITIKOS IZOLIACIJOS IR SANKCIJŲ POLITIKĄ (PAJAMOS) ПРАВОДЗІЦЬ ЗНЕШНЮЮ ПАЛІТЫКУ ІЗАЛЯЦЫІ І САНКЦЫЙ  (ДАХОД)</vt:lpstr>
      <vt:lpstr>VYKDYTI UŽSIENIO POLITIKOS IZOLIACIJOS IR SANKCIJŲ POLITIKĄ (LOKACIJA)  ПРАВОДЗІЦЬ ЗНЕШНЮЮ ПАЛІТЫКУ ІЗАЛЯЦЫІ І САНКЦЫЙ (ЛАКАЛІЗАЦЫЯ)</vt:lpstr>
      <vt:lpstr>        4. Kultūra, istorija ir tapatybė Культура, гісторыя і ідэнтычнасць </vt:lpstr>
      <vt:lpstr>KAIP JŪS VERTINTUMĖTE, JEI HERBAS, PAREMTAS LDK „VYČIU“, VĖL TAPTŲ BALTARUSIJOS VALSTYBINIU SIMBOLIU (KAIP TAI BUVO 1991–1995 M.)?   ЯК БЫ ВЫ ПАСТАВІЛІСЯ ДА СІТУАЦЫІ, КАЛІ Б ГЕРБ ВЯЛІКАГА КНЯСТВА ЛІТОЎСКАГА («ПАГОНЯ»), ЗНОЎ СТАЎ ДЗЯРЖАЎНЫМ СІМВАЛАМ БЕЛАРУСІ (ЯК ГЭТА БЫЛО Ў 1991–1995 ГАДАХ)?</vt:lpstr>
      <vt:lpstr>KAIP JŪS VERTINTUMĖTE, JEI HERBAS, PAREMTAS LDK „VYČIU“, VĖL TAPTŲ BALTARUSIJOS VALSTYBINIU SIMBOLIU (KAIP TAI BUVO 1991–1995 M.)?   ЯК БЫ ВЫ ПАСТАВІЛІСЯ ДА СІТУАЦЫІ, КАЛІ Б ГЕРБ ВЯЛІКАГА КНЯСТВА ЛІТОЎСКАГА («ПАГОНЯ»), ЗНОЎ СТАЎ ДЗЯРЖАЎНЫМ СІМВАЛАМ БЕЛАРУСІ (ЯК ГЭТА БЫЛО Ў 1991–1995 ГАДАХ)?</vt:lpstr>
      <vt:lpstr>SU KURIUO IŠ ŠIŲ TEIGINIŲ JŪS LABIAUSIAI SUTINKATE? З ЯКІМ З ГЭТЫХ СЦВЯРДЖЭННЯЎ ВЫ НАЙБОЛЬШ ЗГОДНЫЯ?</vt:lpstr>
      <vt:lpstr>PASTARAISIAIS METAIS LIETUVOJE VYKO DAUG VIEŠŲ DISKUSIJŲ APIE „LITVINIZMĄ“.  AR ESATE GIRDĖJĘ APIE ŠIAS DISKUSIJAS?   У АПОШНІЯ ГАДЫ Ў ЛІТВЕ АДБЫЛОСЯ ШМАТ ПУБЛІЧНЫХ ДЫСКУСІЙ ПРА «ЛІТВІНІЗМ».  ЦІ ЧУЛІ ВЫ ПРА ГЭТЫЯ ДЫСКУСІІ?</vt:lpstr>
      <vt:lpstr>Ne/Не</vt:lpstr>
      <vt:lpstr>KURIUOS IŠ ŽEMIAU IŠVARDINTŲ BALTARUSIJOS KULTŪROS VEIKĖJUS (RAŠYTOJUS, INTELEKTUALUS, MUZIKANTUS IR KT.) JŪS ŽINOTE? КАГО З ПЕРАЛІЧАНЫХ ДЗЕЯЧАЎ КУЛЬТУРЫ БЕЛАРУСІ (ПІСЬМЕННІКАЎ, ІНТЭЛЕКТУАЛАЎ, МУЗЫКАЎ І Г.Д.) ВЫ ВЕДАЕЦЕ?</vt:lpstr>
      <vt:lpstr>KURIUOS IŠ ŽEMIAU IŠVARDINTŲ BALTARUSIJOS KULTŪROS VEIKĖJUS (RAŠYTOJUS, INTELEKTUALUS, MUZIKANTUS IR KT.) JŪS ŽINOTE?  КАГО З ПЕРАЛІЧАНЫХ ДЗЕЯЧАЎ КУЛЬТУРЫ БЕЛАРУСІ (ПІСЬМЕННІКАЎ, ІНТЭЛЕКТУАЛАЎ,  МУЗЫКАЎ І Г.Д.) ВЫ ВЕДАЕЦЕ?</vt:lpstr>
      <vt:lpstr>KURIUOS IŠ ŽEMIAU IŠVARDINTŲ BALTARUSIJOS KULTŪROS VEIKĖJUS JŪS ŽINOTE?  КАГО З ПЕРАЛІЧАНЫХ ДЗЕЯЧАЎ КУЛЬТУРЫ БЕЛАРУСІ ВЫ ВЕДАЕЦЕ?</vt:lpstr>
      <vt:lpstr>KURIUOS IŠ ŽEMIAU IŠVARDINTŲ BALTARUSIJOS KULTŪROS VEIKĖJUS JŪS ŽINOTE?  КАГО З ПЕРАЛІЧАНЫХ ДЗЕЯЧАЎ КУЛЬТУРЫ БЕЛАРУСІ ВЫ ВЕДАЕЦЕ?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Kront</dc:creator>
  <cp:lastModifiedBy>Kront</cp:lastModifiedBy>
  <cp:revision>12</cp:revision>
  <dcterms:created xsi:type="dcterms:W3CDTF">2026-03-17T12:02:17Z</dcterms:created>
  <dcterms:modified xsi:type="dcterms:W3CDTF">2026-03-20T07:48:17Z</dcterms:modified>
</cp:coreProperties>
</file>