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_WHIT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48840" y="438912"/>
            <a:ext cx="79095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798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BELARUSIAN POLITICS AND</a:t>
            </a:r>
            <a:endParaRPr lang="en-US" sz="3798" dirty="0"/>
          </a:p>
          <a:p>
            <a:pPr algn="ctr" indent="0" marL="0">
              <a:buNone/>
            </a:pPr>
            <a:r>
              <a:rPr lang="en-US" sz="3798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CULTURE IN UKRAINIAN PUBLIC</a:t>
            </a:r>
            <a:endParaRPr lang="en-US" sz="3798" dirty="0"/>
          </a:p>
          <a:p>
            <a:pPr algn="ctr" indent="0" marL="0">
              <a:buNone/>
            </a:pPr>
            <a:r>
              <a:rPr lang="en-US" sz="3798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OPINION</a:t>
            </a:r>
            <a:endParaRPr lang="en-US" sz="3798" dirty="0"/>
          </a:p>
        </p:txBody>
      </p:sp>
      <p:pic>
        <p:nvPicPr>
          <p:cNvPr id="3" name="Image 0" descr="/mnt/data/ps_logo_correct_full_low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6536" y="2331720"/>
            <a:ext cx="1236383" cy="10515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456432" y="3730752"/>
            <a:ext cx="5285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36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Institute of Political Studies “Political Sphere”</a:t>
            </a:r>
            <a:endParaRPr lang="en-US" sz="1736" dirty="0"/>
          </a:p>
        </p:txBody>
      </p:sp>
      <p:pic>
        <p:nvPicPr>
          <p:cNvPr id="5" name="Image 1" descr="/mnt/data/ukr_pptx_unzip/ppt/media/image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254" y="4736592"/>
            <a:ext cx="975531" cy="822960"/>
          </a:xfrm>
          <a:prstGeom prst="rect">
            <a:avLst/>
          </a:prstGeom>
        </p:spPr>
      </p:pic>
      <p:pic>
        <p:nvPicPr>
          <p:cNvPr id="6" name="Image 2" descr="/mnt/data/ukr_pptx_unzip/ppt/media/image3.jpe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973" y="4617720"/>
            <a:ext cx="672838" cy="45720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903720" y="4690872"/>
            <a:ext cx="452628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16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With the financial support of the European Union</a:t>
            </a:r>
            <a:endParaRPr lang="en-US" sz="1116" dirty="0"/>
          </a:p>
          <a:p>
            <a:pPr algn="ctr" indent="0" marL="0">
              <a:buNone/>
            </a:pPr>
            <a:r>
              <a:rPr lang="en-US" sz="1116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Commissioning a Sociological Survey: Attitudes of Ukrainian Citizens</a:t>
            </a:r>
            <a:endParaRPr lang="en-US" sz="1116" dirty="0"/>
          </a:p>
          <a:p>
            <a:pPr algn="ctr" indent="0" marL="0">
              <a:buNone/>
            </a:pPr>
            <a:r>
              <a:rPr lang="en-US" sz="1116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towards Belarus and Belarusians in 2025 5.2.2. Analytics and studies of</a:t>
            </a:r>
            <a:endParaRPr lang="en-US" sz="1116" dirty="0"/>
          </a:p>
          <a:p>
            <a:pPr algn="ctr" indent="0" marL="0">
              <a:buNone/>
            </a:pPr>
            <a:r>
              <a:rPr lang="en-US" sz="1116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issues important for the Action, EB Grant Contract NDICI-GEO-</a:t>
            </a:r>
            <a:endParaRPr lang="en-US" sz="1116" dirty="0"/>
          </a:p>
          <a:p>
            <a:pPr algn="ctr" indent="0" marL="0">
              <a:buNone/>
            </a:pPr>
            <a:r>
              <a:rPr lang="en-US" sz="1116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NEAR/2023/451-320</a:t>
            </a:r>
            <a:endParaRPr lang="en-US" sz="111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Methodology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methodology</a:t>
            </a:r>
            <a:endParaRPr lang="en-US" sz="3100" dirty="0"/>
          </a:p>
        </p:txBody>
      </p:sp>
      <p:sp>
        <p:nvSpPr>
          <p:cNvPr id="7" name="Shape 4"/>
          <p:cNvSpPr/>
          <p:nvPr/>
        </p:nvSpPr>
        <p:spPr>
          <a:xfrm>
            <a:off x="566928" y="1527048"/>
            <a:ext cx="2084832" cy="411480"/>
          </a:xfrm>
          <a:prstGeom prst="rect">
            <a:avLst/>
          </a:prstGeom>
          <a:solidFill>
            <a:srgbClr val="2F7FA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1581912"/>
            <a:ext cx="1938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Indicator</a:t>
            </a:r>
            <a:endParaRPr lang="en-US" sz="1395" dirty="0"/>
          </a:p>
        </p:txBody>
      </p:sp>
      <p:sp>
        <p:nvSpPr>
          <p:cNvPr id="9" name="Shape 6"/>
          <p:cNvSpPr/>
          <p:nvPr/>
        </p:nvSpPr>
        <p:spPr>
          <a:xfrm>
            <a:off x="2651760" y="1527048"/>
            <a:ext cx="1901952" cy="411480"/>
          </a:xfrm>
          <a:prstGeom prst="rect">
            <a:avLst/>
          </a:prstGeom>
          <a:solidFill>
            <a:srgbClr val="2F7FA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724912" y="1581912"/>
            <a:ext cx="1755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</a:t>
            </a:r>
            <a:endParaRPr lang="en-US" sz="1395" dirty="0"/>
          </a:p>
        </p:txBody>
      </p:sp>
      <p:sp>
        <p:nvSpPr>
          <p:cNvPr id="11" name="Shape 8"/>
          <p:cNvSpPr/>
          <p:nvPr/>
        </p:nvSpPr>
        <p:spPr>
          <a:xfrm>
            <a:off x="4553712" y="1527048"/>
            <a:ext cx="1901952" cy="411480"/>
          </a:xfrm>
          <a:prstGeom prst="rect">
            <a:avLst/>
          </a:prstGeom>
          <a:solidFill>
            <a:srgbClr val="2F7FA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626864" y="1581912"/>
            <a:ext cx="1755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</a:t>
            </a:r>
            <a:endParaRPr lang="en-US" sz="1395" dirty="0"/>
          </a:p>
        </p:txBody>
      </p:sp>
      <p:sp>
        <p:nvSpPr>
          <p:cNvPr id="13" name="Shape 10"/>
          <p:cNvSpPr/>
          <p:nvPr/>
        </p:nvSpPr>
        <p:spPr>
          <a:xfrm>
            <a:off x="6455664" y="1527048"/>
            <a:ext cx="1901952" cy="411480"/>
          </a:xfrm>
          <a:prstGeom prst="rect">
            <a:avLst/>
          </a:prstGeom>
          <a:solidFill>
            <a:srgbClr val="2F7FA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528816" y="1581912"/>
            <a:ext cx="1755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</a:t>
            </a:r>
            <a:endParaRPr lang="en-US" sz="1395" dirty="0"/>
          </a:p>
        </p:txBody>
      </p:sp>
      <p:sp>
        <p:nvSpPr>
          <p:cNvPr id="15" name="Shape 12"/>
          <p:cNvSpPr/>
          <p:nvPr/>
        </p:nvSpPr>
        <p:spPr>
          <a:xfrm>
            <a:off x="8357616" y="1527048"/>
            <a:ext cx="1901952" cy="411480"/>
          </a:xfrm>
          <a:prstGeom prst="rect">
            <a:avLst/>
          </a:prstGeom>
          <a:solidFill>
            <a:srgbClr val="2F7FA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430768" y="1581912"/>
            <a:ext cx="1755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395" dirty="0"/>
          </a:p>
        </p:txBody>
      </p:sp>
      <p:sp>
        <p:nvSpPr>
          <p:cNvPr id="17" name="Shape 14"/>
          <p:cNvSpPr/>
          <p:nvPr/>
        </p:nvSpPr>
        <p:spPr>
          <a:xfrm>
            <a:off x="566928" y="1938528"/>
            <a:ext cx="2084832" cy="521208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0080" y="1993392"/>
            <a:ext cx="19385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</a:t>
            </a:r>
            <a:endParaRPr lang="en-US" sz="1271" dirty="0"/>
          </a:p>
        </p:txBody>
      </p:sp>
      <p:sp>
        <p:nvSpPr>
          <p:cNvPr id="19" name="Shape 16"/>
          <p:cNvSpPr/>
          <p:nvPr/>
        </p:nvSpPr>
        <p:spPr>
          <a:xfrm>
            <a:off x="2651760" y="1938528"/>
            <a:ext cx="1901952" cy="521208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2724912" y="1993392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1026</a:t>
            </a:r>
            <a:endParaRPr lang="en-US" sz="1271" dirty="0"/>
          </a:p>
        </p:txBody>
      </p:sp>
      <p:sp>
        <p:nvSpPr>
          <p:cNvPr id="21" name="Shape 18"/>
          <p:cNvSpPr/>
          <p:nvPr/>
        </p:nvSpPr>
        <p:spPr>
          <a:xfrm>
            <a:off x="4553712" y="1938528"/>
            <a:ext cx="1901952" cy="521208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626864" y="1993392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1022</a:t>
            </a:r>
            <a:endParaRPr lang="en-US" sz="1271" dirty="0"/>
          </a:p>
        </p:txBody>
      </p:sp>
      <p:sp>
        <p:nvSpPr>
          <p:cNvPr id="23" name="Shape 20"/>
          <p:cNvSpPr/>
          <p:nvPr/>
        </p:nvSpPr>
        <p:spPr>
          <a:xfrm>
            <a:off x="6455664" y="1938528"/>
            <a:ext cx="1901952" cy="521208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528816" y="1993392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</a:t>
            </a:r>
            <a:endParaRPr lang="en-US" sz="1271" dirty="0"/>
          </a:p>
        </p:txBody>
      </p:sp>
      <p:sp>
        <p:nvSpPr>
          <p:cNvPr id="25" name="Shape 22"/>
          <p:cNvSpPr/>
          <p:nvPr/>
        </p:nvSpPr>
        <p:spPr>
          <a:xfrm>
            <a:off x="8357616" y="1938528"/>
            <a:ext cx="1901952" cy="521208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430768" y="1993392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</a:t>
            </a:r>
            <a:endParaRPr lang="en-US" sz="1271" dirty="0"/>
          </a:p>
        </p:txBody>
      </p:sp>
      <p:sp>
        <p:nvSpPr>
          <p:cNvPr id="27" name="Shape 24"/>
          <p:cNvSpPr/>
          <p:nvPr/>
        </p:nvSpPr>
        <p:spPr>
          <a:xfrm>
            <a:off x="566928" y="2459736"/>
            <a:ext cx="2084832" cy="640080"/>
          </a:xfrm>
          <a:prstGeom prst="rect">
            <a:avLst/>
          </a:prstGeom>
          <a:solidFill>
            <a:srgbClr val="F5F9F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40080" y="2514600"/>
            <a:ext cx="193852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Fieldwork period</a:t>
            </a:r>
            <a:endParaRPr lang="en-US" sz="1271" dirty="0"/>
          </a:p>
        </p:txBody>
      </p:sp>
      <p:sp>
        <p:nvSpPr>
          <p:cNvPr id="29" name="Shape 26"/>
          <p:cNvSpPr/>
          <p:nvPr/>
        </p:nvSpPr>
        <p:spPr>
          <a:xfrm>
            <a:off x="2651760" y="2459736"/>
            <a:ext cx="1901952" cy="640080"/>
          </a:xfrm>
          <a:prstGeom prst="rect">
            <a:avLst/>
          </a:prstGeom>
          <a:solidFill>
            <a:srgbClr val="F5F9F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2724912" y="2514600"/>
            <a:ext cx="17556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17–19 August</a:t>
            </a:r>
            <a:endParaRPr lang="en-US" sz="1271" dirty="0"/>
          </a:p>
        </p:txBody>
      </p:sp>
      <p:sp>
        <p:nvSpPr>
          <p:cNvPr id="31" name="Shape 28"/>
          <p:cNvSpPr/>
          <p:nvPr/>
        </p:nvSpPr>
        <p:spPr>
          <a:xfrm>
            <a:off x="4553712" y="2459736"/>
            <a:ext cx="1901952" cy="640080"/>
          </a:xfrm>
          <a:prstGeom prst="rect">
            <a:avLst/>
          </a:prstGeom>
          <a:solidFill>
            <a:srgbClr val="F5F9F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626864" y="2514600"/>
            <a:ext cx="17556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14–16 October</a:t>
            </a:r>
            <a:endParaRPr lang="en-US" sz="1271" dirty="0"/>
          </a:p>
        </p:txBody>
      </p:sp>
      <p:sp>
        <p:nvSpPr>
          <p:cNvPr id="33" name="Shape 30"/>
          <p:cNvSpPr/>
          <p:nvPr/>
        </p:nvSpPr>
        <p:spPr>
          <a:xfrm>
            <a:off x="6455664" y="2459736"/>
            <a:ext cx="1901952" cy="640080"/>
          </a:xfrm>
          <a:prstGeom prst="rect">
            <a:avLst/>
          </a:prstGeom>
          <a:solidFill>
            <a:srgbClr val="F5F9F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528816" y="2514600"/>
            <a:ext cx="17556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13–23 October</a:t>
            </a:r>
            <a:endParaRPr lang="en-US" sz="1271" dirty="0"/>
          </a:p>
        </p:txBody>
      </p:sp>
      <p:sp>
        <p:nvSpPr>
          <p:cNvPr id="35" name="Shape 32"/>
          <p:cNvSpPr/>
          <p:nvPr/>
        </p:nvSpPr>
        <p:spPr>
          <a:xfrm>
            <a:off x="8357616" y="2459736"/>
            <a:ext cx="1901952" cy="640080"/>
          </a:xfrm>
          <a:prstGeom prst="rect">
            <a:avLst/>
          </a:prstGeom>
          <a:solidFill>
            <a:srgbClr val="F5F9F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8430768" y="2514600"/>
            <a:ext cx="17556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August – 11 September</a:t>
            </a:r>
            <a:endParaRPr lang="en-US" sz="1271" dirty="0"/>
          </a:p>
        </p:txBody>
      </p:sp>
      <p:sp>
        <p:nvSpPr>
          <p:cNvPr id="37" name="Shape 34"/>
          <p:cNvSpPr/>
          <p:nvPr/>
        </p:nvSpPr>
        <p:spPr>
          <a:xfrm>
            <a:off x="566928" y="3099816"/>
            <a:ext cx="2084832" cy="713232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640080" y="3154680"/>
            <a:ext cx="193852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1271" dirty="0"/>
          </a:p>
        </p:txBody>
      </p:sp>
      <p:sp>
        <p:nvSpPr>
          <p:cNvPr id="39" name="Shape 36"/>
          <p:cNvSpPr/>
          <p:nvPr/>
        </p:nvSpPr>
        <p:spPr>
          <a:xfrm>
            <a:off x="2651760" y="3099816"/>
            <a:ext cx="1901952" cy="713232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2724912" y="3154680"/>
            <a:ext cx="17556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CATI</a:t>
            </a:r>
            <a:endParaRPr lang="en-US" sz="1271" dirty="0"/>
          </a:p>
        </p:txBody>
      </p:sp>
      <p:sp>
        <p:nvSpPr>
          <p:cNvPr id="41" name="Shape 38"/>
          <p:cNvSpPr/>
          <p:nvPr/>
        </p:nvSpPr>
        <p:spPr>
          <a:xfrm>
            <a:off x="4553712" y="3099816"/>
            <a:ext cx="1901952" cy="713232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4626864" y="3154680"/>
            <a:ext cx="17556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CATI</a:t>
            </a:r>
            <a:endParaRPr lang="en-US" sz="1271" dirty="0"/>
          </a:p>
        </p:txBody>
      </p:sp>
      <p:sp>
        <p:nvSpPr>
          <p:cNvPr id="43" name="Shape 40"/>
          <p:cNvSpPr/>
          <p:nvPr/>
        </p:nvSpPr>
        <p:spPr>
          <a:xfrm>
            <a:off x="6455664" y="3099816"/>
            <a:ext cx="1901952" cy="713232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6528816" y="3154680"/>
            <a:ext cx="17556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CATI</a:t>
            </a:r>
            <a:endParaRPr lang="en-US" sz="1271" dirty="0"/>
          </a:p>
        </p:txBody>
      </p:sp>
      <p:sp>
        <p:nvSpPr>
          <p:cNvPr id="45" name="Shape 42"/>
          <p:cNvSpPr/>
          <p:nvPr/>
        </p:nvSpPr>
        <p:spPr>
          <a:xfrm>
            <a:off x="8357616" y="3099816"/>
            <a:ext cx="1901952" cy="713232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8430768" y="3154680"/>
            <a:ext cx="17556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CATI (Computer-Assisted Telephone Interviewing)</a:t>
            </a:r>
            <a:endParaRPr lang="en-US" sz="1271" dirty="0"/>
          </a:p>
        </p:txBody>
      </p:sp>
      <p:sp>
        <p:nvSpPr>
          <p:cNvPr id="47" name="Shape 44"/>
          <p:cNvSpPr/>
          <p:nvPr/>
        </p:nvSpPr>
        <p:spPr>
          <a:xfrm>
            <a:off x="566928" y="3813048"/>
            <a:ext cx="2084832" cy="521208"/>
          </a:xfrm>
          <a:prstGeom prst="rect">
            <a:avLst/>
          </a:prstGeom>
          <a:solidFill>
            <a:srgbClr val="F5F9F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640080" y="3867912"/>
            <a:ext cx="19385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Margin of error</a:t>
            </a:r>
            <a:endParaRPr lang="en-US" sz="1271" dirty="0"/>
          </a:p>
        </p:txBody>
      </p:sp>
      <p:sp>
        <p:nvSpPr>
          <p:cNvPr id="49" name="Shape 46"/>
          <p:cNvSpPr/>
          <p:nvPr/>
        </p:nvSpPr>
        <p:spPr>
          <a:xfrm>
            <a:off x="2651760" y="3813048"/>
            <a:ext cx="1901952" cy="521208"/>
          </a:xfrm>
          <a:prstGeom prst="rect">
            <a:avLst/>
          </a:prstGeom>
          <a:solidFill>
            <a:srgbClr val="F5F9F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2724912" y="3867912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±3,1%</a:t>
            </a:r>
            <a:endParaRPr lang="en-US" sz="1271" dirty="0"/>
          </a:p>
        </p:txBody>
      </p:sp>
      <p:sp>
        <p:nvSpPr>
          <p:cNvPr id="51" name="Shape 48"/>
          <p:cNvSpPr/>
          <p:nvPr/>
        </p:nvSpPr>
        <p:spPr>
          <a:xfrm>
            <a:off x="4553712" y="3813048"/>
            <a:ext cx="1901952" cy="521208"/>
          </a:xfrm>
          <a:prstGeom prst="rect">
            <a:avLst/>
          </a:prstGeom>
          <a:solidFill>
            <a:srgbClr val="F5F9F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4626864" y="3867912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±3,1%</a:t>
            </a:r>
            <a:endParaRPr lang="en-US" sz="1271" dirty="0"/>
          </a:p>
        </p:txBody>
      </p:sp>
      <p:sp>
        <p:nvSpPr>
          <p:cNvPr id="53" name="Shape 50"/>
          <p:cNvSpPr/>
          <p:nvPr/>
        </p:nvSpPr>
        <p:spPr>
          <a:xfrm>
            <a:off x="6455664" y="3813048"/>
            <a:ext cx="1901952" cy="521208"/>
          </a:xfrm>
          <a:prstGeom prst="rect">
            <a:avLst/>
          </a:prstGeom>
          <a:solidFill>
            <a:srgbClr val="F5F9F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6528816" y="3867912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±3,1%</a:t>
            </a:r>
            <a:endParaRPr lang="en-US" sz="1271" dirty="0"/>
          </a:p>
        </p:txBody>
      </p:sp>
      <p:sp>
        <p:nvSpPr>
          <p:cNvPr id="55" name="Shape 52"/>
          <p:cNvSpPr/>
          <p:nvPr/>
        </p:nvSpPr>
        <p:spPr>
          <a:xfrm>
            <a:off x="8357616" y="3813048"/>
            <a:ext cx="1901952" cy="521208"/>
          </a:xfrm>
          <a:prstGeom prst="rect">
            <a:avLst/>
          </a:prstGeom>
          <a:solidFill>
            <a:srgbClr val="F5F9F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8430768" y="3867912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±3,1%</a:t>
            </a:r>
            <a:endParaRPr lang="en-US" sz="1271" dirty="0"/>
          </a:p>
        </p:txBody>
      </p:sp>
      <p:sp>
        <p:nvSpPr>
          <p:cNvPr id="57" name="Shape 54"/>
          <p:cNvSpPr/>
          <p:nvPr/>
        </p:nvSpPr>
        <p:spPr>
          <a:xfrm>
            <a:off x="566928" y="4334256"/>
            <a:ext cx="2084832" cy="521208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640080" y="4389120"/>
            <a:ext cx="19385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Survey provider</a:t>
            </a:r>
            <a:endParaRPr lang="en-US" sz="1271" dirty="0"/>
          </a:p>
        </p:txBody>
      </p:sp>
      <p:sp>
        <p:nvSpPr>
          <p:cNvPr id="59" name="Shape 56"/>
          <p:cNvSpPr/>
          <p:nvPr/>
        </p:nvSpPr>
        <p:spPr>
          <a:xfrm>
            <a:off x="2651760" y="4334256"/>
            <a:ext cx="1901952" cy="521208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2724912" y="4389120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InfoSapiens</a:t>
            </a:r>
            <a:endParaRPr lang="en-US" sz="1271" dirty="0"/>
          </a:p>
        </p:txBody>
      </p:sp>
      <p:sp>
        <p:nvSpPr>
          <p:cNvPr id="61" name="Shape 58"/>
          <p:cNvSpPr/>
          <p:nvPr/>
        </p:nvSpPr>
        <p:spPr>
          <a:xfrm>
            <a:off x="4553712" y="4334256"/>
            <a:ext cx="1901952" cy="521208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2" name="Text 59"/>
          <p:cNvSpPr/>
          <p:nvPr/>
        </p:nvSpPr>
        <p:spPr>
          <a:xfrm>
            <a:off x="4626864" y="4389120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InfoSapiens</a:t>
            </a:r>
            <a:endParaRPr lang="en-US" sz="1271" dirty="0"/>
          </a:p>
        </p:txBody>
      </p:sp>
      <p:sp>
        <p:nvSpPr>
          <p:cNvPr id="63" name="Shape 60"/>
          <p:cNvSpPr/>
          <p:nvPr/>
        </p:nvSpPr>
        <p:spPr>
          <a:xfrm>
            <a:off x="6455664" y="4334256"/>
            <a:ext cx="1901952" cy="521208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4" name="Text 61"/>
          <p:cNvSpPr/>
          <p:nvPr/>
        </p:nvSpPr>
        <p:spPr>
          <a:xfrm>
            <a:off x="6528816" y="4389120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InfoSapiens</a:t>
            </a:r>
            <a:endParaRPr lang="en-US" sz="1271" dirty="0"/>
          </a:p>
        </p:txBody>
      </p:sp>
      <p:sp>
        <p:nvSpPr>
          <p:cNvPr id="65" name="Shape 62"/>
          <p:cNvSpPr/>
          <p:nvPr/>
        </p:nvSpPr>
        <p:spPr>
          <a:xfrm>
            <a:off x="8357616" y="4334256"/>
            <a:ext cx="1901952" cy="521208"/>
          </a:xfrm>
          <a:prstGeom prst="rect">
            <a:avLst/>
          </a:prstGeom>
          <a:solidFill>
            <a:srgbClr val="E7F2F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8430768" y="4389120"/>
            <a:ext cx="17556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7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27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Attitudes toward Belarusians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you currently feel about Belarusians (citizens of Belarus)?</a:t>
            </a:r>
            <a:endParaRPr lang="en-US" sz="3100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280160" y="1874520"/>
            <a:ext cx="164592" cy="100584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499616" y="1828800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</a:t>
            </a:r>
            <a:endParaRPr lang="en-US" sz="1287" dirty="0"/>
          </a:p>
        </p:txBody>
      </p:sp>
      <p:sp>
        <p:nvSpPr>
          <p:cNvPr id="10" name="Shape 6"/>
          <p:cNvSpPr/>
          <p:nvPr/>
        </p:nvSpPr>
        <p:spPr>
          <a:xfrm>
            <a:off x="2697480" y="1874520"/>
            <a:ext cx="164592" cy="100584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2916936" y="1828800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</a:t>
            </a:r>
            <a:endParaRPr lang="en-US" sz="1287" dirty="0"/>
          </a:p>
        </p:txBody>
      </p:sp>
      <p:sp>
        <p:nvSpPr>
          <p:cNvPr id="12" name="Shape 8"/>
          <p:cNvSpPr/>
          <p:nvPr/>
        </p:nvSpPr>
        <p:spPr>
          <a:xfrm>
            <a:off x="4114800" y="1874520"/>
            <a:ext cx="164592" cy="100584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334256" y="1828800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</a:t>
            </a:r>
            <a:endParaRPr lang="en-US" sz="1287" dirty="0"/>
          </a:p>
        </p:txBody>
      </p:sp>
      <p:sp>
        <p:nvSpPr>
          <p:cNvPr id="14" name="Shape 10"/>
          <p:cNvSpPr/>
          <p:nvPr/>
        </p:nvSpPr>
        <p:spPr>
          <a:xfrm>
            <a:off x="5532120" y="1874520"/>
            <a:ext cx="164592" cy="100584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751576" y="1828800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287" dirty="0"/>
          </a:p>
        </p:txBody>
      </p:sp>
      <p:sp>
        <p:nvSpPr>
          <p:cNvPr id="16" name="Shape 12"/>
          <p:cNvSpPr/>
          <p:nvPr/>
        </p:nvSpPr>
        <p:spPr>
          <a:xfrm>
            <a:off x="1307592" y="5394960"/>
            <a:ext cx="9811512" cy="0"/>
          </a:xfrm>
          <a:prstGeom prst="line">
            <a:avLst/>
          </a:prstGeom>
          <a:noFill/>
          <a:ln w="13970">
            <a:solidFill>
              <a:srgbClr val="9FB0BC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868680" y="5312664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63" dirty="0"/>
          </a:p>
        </p:txBody>
      </p:sp>
      <p:sp>
        <p:nvSpPr>
          <p:cNvPr id="18" name="Shape 14"/>
          <p:cNvSpPr/>
          <p:nvPr/>
        </p:nvSpPr>
        <p:spPr>
          <a:xfrm>
            <a:off x="1307592" y="4364736"/>
            <a:ext cx="981151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68680" y="4282440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163" dirty="0"/>
          </a:p>
        </p:txBody>
      </p:sp>
      <p:sp>
        <p:nvSpPr>
          <p:cNvPr id="20" name="Shape 16"/>
          <p:cNvSpPr/>
          <p:nvPr/>
        </p:nvSpPr>
        <p:spPr>
          <a:xfrm>
            <a:off x="1307592" y="3334512"/>
            <a:ext cx="981151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868680" y="3252216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163" dirty="0"/>
          </a:p>
        </p:txBody>
      </p:sp>
      <p:sp>
        <p:nvSpPr>
          <p:cNvPr id="22" name="Shape 18"/>
          <p:cNvSpPr/>
          <p:nvPr/>
        </p:nvSpPr>
        <p:spPr>
          <a:xfrm>
            <a:off x="1307592" y="2304288"/>
            <a:ext cx="981151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868680" y="2221992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163" dirty="0"/>
          </a:p>
        </p:txBody>
      </p:sp>
      <p:sp>
        <p:nvSpPr>
          <p:cNvPr id="24" name="Shape 20"/>
          <p:cNvSpPr/>
          <p:nvPr/>
        </p:nvSpPr>
        <p:spPr>
          <a:xfrm>
            <a:off x="2284476" y="3446806"/>
            <a:ext cx="302849" cy="1948154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2211324" y="3245638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37,8%</a:t>
            </a:r>
            <a:endParaRPr lang="en-US" sz="1039" dirty="0"/>
          </a:p>
        </p:txBody>
      </p:sp>
      <p:sp>
        <p:nvSpPr>
          <p:cNvPr id="26" name="Shape 22"/>
          <p:cNvSpPr/>
          <p:nvPr/>
        </p:nvSpPr>
        <p:spPr>
          <a:xfrm>
            <a:off x="2613660" y="3651270"/>
            <a:ext cx="302849" cy="1743690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2540508" y="3450102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33,9%</a:t>
            </a:r>
            <a:endParaRPr lang="en-US" sz="1039" dirty="0"/>
          </a:p>
        </p:txBody>
      </p:sp>
      <p:sp>
        <p:nvSpPr>
          <p:cNvPr id="28" name="Shape 24"/>
          <p:cNvSpPr/>
          <p:nvPr/>
        </p:nvSpPr>
        <p:spPr>
          <a:xfrm>
            <a:off x="2942844" y="3561676"/>
            <a:ext cx="302849" cy="1833284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2869692" y="3360508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35,6%</a:t>
            </a:r>
            <a:endParaRPr lang="en-US" sz="1039" dirty="0"/>
          </a:p>
        </p:txBody>
      </p:sp>
      <p:sp>
        <p:nvSpPr>
          <p:cNvPr id="30" name="Shape 26"/>
          <p:cNvSpPr/>
          <p:nvPr/>
        </p:nvSpPr>
        <p:spPr>
          <a:xfrm>
            <a:off x="3272028" y="3102712"/>
            <a:ext cx="302849" cy="2292248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3198876" y="2901544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44,5%</a:t>
            </a:r>
            <a:endParaRPr lang="en-US" sz="1039" dirty="0"/>
          </a:p>
        </p:txBody>
      </p:sp>
      <p:sp>
        <p:nvSpPr>
          <p:cNvPr id="32" name="Text 28"/>
          <p:cNvSpPr/>
          <p:nvPr/>
        </p:nvSpPr>
        <p:spPr>
          <a:xfrm>
            <a:off x="1335024" y="5468112"/>
            <a:ext cx="321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Positive</a:t>
            </a:r>
            <a:endParaRPr lang="en-US" sz="1194" dirty="0"/>
          </a:p>
        </p:txBody>
      </p:sp>
      <p:sp>
        <p:nvSpPr>
          <p:cNvPr id="33" name="Shape 29"/>
          <p:cNvSpPr/>
          <p:nvPr/>
        </p:nvSpPr>
        <p:spPr>
          <a:xfrm>
            <a:off x="5554980" y="2854428"/>
            <a:ext cx="302849" cy="2540532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5481828" y="2653260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49,3%</a:t>
            </a:r>
            <a:endParaRPr lang="en-US" sz="1039" dirty="0"/>
          </a:p>
        </p:txBody>
      </p:sp>
      <p:sp>
        <p:nvSpPr>
          <p:cNvPr id="35" name="Shape 31"/>
          <p:cNvSpPr/>
          <p:nvPr/>
        </p:nvSpPr>
        <p:spPr>
          <a:xfrm>
            <a:off x="5884164" y="2771314"/>
            <a:ext cx="302849" cy="2623646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5811012" y="2570146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50,9%</a:t>
            </a:r>
            <a:endParaRPr lang="en-US" sz="1039" dirty="0"/>
          </a:p>
        </p:txBody>
      </p:sp>
      <p:sp>
        <p:nvSpPr>
          <p:cNvPr id="37" name="Shape 33"/>
          <p:cNvSpPr/>
          <p:nvPr/>
        </p:nvSpPr>
        <p:spPr>
          <a:xfrm>
            <a:off x="6213348" y="2833308"/>
            <a:ext cx="302849" cy="2561652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6140196" y="2632140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49,7%</a:t>
            </a:r>
            <a:endParaRPr lang="en-US" sz="1039" dirty="0"/>
          </a:p>
        </p:txBody>
      </p:sp>
      <p:sp>
        <p:nvSpPr>
          <p:cNvPr id="39" name="Shape 35"/>
          <p:cNvSpPr/>
          <p:nvPr/>
        </p:nvSpPr>
        <p:spPr>
          <a:xfrm>
            <a:off x="6542532" y="3534375"/>
            <a:ext cx="302849" cy="1860585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40" name="Text 36"/>
          <p:cNvSpPr/>
          <p:nvPr/>
        </p:nvSpPr>
        <p:spPr>
          <a:xfrm>
            <a:off x="6469380" y="3333207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36,1%</a:t>
            </a:r>
            <a:endParaRPr lang="en-US" sz="1039" dirty="0"/>
          </a:p>
        </p:txBody>
      </p:sp>
      <p:sp>
        <p:nvSpPr>
          <p:cNvPr id="41" name="Text 37"/>
          <p:cNvSpPr/>
          <p:nvPr/>
        </p:nvSpPr>
        <p:spPr>
          <a:xfrm>
            <a:off x="4605528" y="5468112"/>
            <a:ext cx="321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</a:t>
            </a:r>
            <a:endParaRPr lang="en-US" sz="1194" dirty="0"/>
          </a:p>
        </p:txBody>
      </p:sp>
      <p:sp>
        <p:nvSpPr>
          <p:cNvPr id="42" name="Shape 38"/>
          <p:cNvSpPr/>
          <p:nvPr/>
        </p:nvSpPr>
        <p:spPr>
          <a:xfrm>
            <a:off x="8825484" y="4757251"/>
            <a:ext cx="302849" cy="637709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43" name="Text 39"/>
          <p:cNvSpPr/>
          <p:nvPr/>
        </p:nvSpPr>
        <p:spPr>
          <a:xfrm>
            <a:off x="8752332" y="4556083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12,4%</a:t>
            </a:r>
            <a:endParaRPr lang="en-US" sz="1039" dirty="0"/>
          </a:p>
        </p:txBody>
      </p:sp>
      <p:sp>
        <p:nvSpPr>
          <p:cNvPr id="44" name="Shape 40"/>
          <p:cNvSpPr/>
          <p:nvPr/>
        </p:nvSpPr>
        <p:spPr>
          <a:xfrm>
            <a:off x="9154668" y="4611176"/>
            <a:ext cx="302849" cy="783784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45" name="Text 41"/>
          <p:cNvSpPr/>
          <p:nvPr/>
        </p:nvSpPr>
        <p:spPr>
          <a:xfrm>
            <a:off x="9081516" y="4410008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15,2%</a:t>
            </a:r>
            <a:endParaRPr lang="en-US" sz="1039" dirty="0"/>
          </a:p>
        </p:txBody>
      </p:sp>
      <p:sp>
        <p:nvSpPr>
          <p:cNvPr id="46" name="Shape 42"/>
          <p:cNvSpPr/>
          <p:nvPr/>
        </p:nvSpPr>
        <p:spPr>
          <a:xfrm>
            <a:off x="9483852" y="4674318"/>
            <a:ext cx="302849" cy="720642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47" name="Text 43"/>
          <p:cNvSpPr/>
          <p:nvPr/>
        </p:nvSpPr>
        <p:spPr>
          <a:xfrm>
            <a:off x="9410700" y="4473150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14,0%</a:t>
            </a:r>
            <a:endParaRPr lang="en-US" sz="1039" dirty="0"/>
          </a:p>
        </p:txBody>
      </p:sp>
      <p:sp>
        <p:nvSpPr>
          <p:cNvPr id="48" name="Shape 44"/>
          <p:cNvSpPr/>
          <p:nvPr/>
        </p:nvSpPr>
        <p:spPr>
          <a:xfrm>
            <a:off x="9813036" y="4448184"/>
            <a:ext cx="302849" cy="946776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49" name="Text 45"/>
          <p:cNvSpPr/>
          <p:nvPr/>
        </p:nvSpPr>
        <p:spPr>
          <a:xfrm>
            <a:off x="9739884" y="4247016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18,4%</a:t>
            </a:r>
            <a:endParaRPr lang="en-US" sz="1039" dirty="0"/>
          </a:p>
        </p:txBody>
      </p:sp>
      <p:sp>
        <p:nvSpPr>
          <p:cNvPr id="50" name="Text 46"/>
          <p:cNvSpPr/>
          <p:nvPr/>
        </p:nvSpPr>
        <p:spPr>
          <a:xfrm>
            <a:off x="7876032" y="5468112"/>
            <a:ext cx="321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to say</a:t>
            </a:r>
            <a:endParaRPr lang="en-US" sz="11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Attitudes toward Belarusians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Attitudes toward citizens of Belarus: regional comparison</a:t>
            </a:r>
            <a:endParaRPr lang="en-US" sz="3100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234440" y="1856232"/>
            <a:ext cx="164592" cy="100584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453896" y="1810512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Positive</a:t>
            </a:r>
            <a:endParaRPr lang="en-US" sz="1287" dirty="0"/>
          </a:p>
        </p:txBody>
      </p:sp>
      <p:sp>
        <p:nvSpPr>
          <p:cNvPr id="10" name="Shape 6"/>
          <p:cNvSpPr/>
          <p:nvPr/>
        </p:nvSpPr>
        <p:spPr>
          <a:xfrm>
            <a:off x="2651760" y="1856232"/>
            <a:ext cx="164592" cy="100584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2871216" y="1810512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</a:t>
            </a:r>
            <a:endParaRPr lang="en-US" sz="1287" dirty="0"/>
          </a:p>
        </p:txBody>
      </p:sp>
      <p:sp>
        <p:nvSpPr>
          <p:cNvPr id="12" name="Shape 8"/>
          <p:cNvSpPr/>
          <p:nvPr/>
        </p:nvSpPr>
        <p:spPr>
          <a:xfrm>
            <a:off x="4069080" y="1856232"/>
            <a:ext cx="164592" cy="100584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288536" y="1810512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to say</a:t>
            </a:r>
            <a:endParaRPr lang="en-US" sz="1287" dirty="0"/>
          </a:p>
        </p:txBody>
      </p:sp>
      <p:sp>
        <p:nvSpPr>
          <p:cNvPr id="14" name="Shape 10"/>
          <p:cNvSpPr/>
          <p:nvPr/>
        </p:nvSpPr>
        <p:spPr>
          <a:xfrm>
            <a:off x="1261872" y="5422392"/>
            <a:ext cx="9902952" cy="0"/>
          </a:xfrm>
          <a:prstGeom prst="line">
            <a:avLst/>
          </a:prstGeom>
          <a:noFill/>
          <a:ln w="13970">
            <a:solidFill>
              <a:srgbClr val="9FB0B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22960" y="5340096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63" dirty="0"/>
          </a:p>
        </p:txBody>
      </p:sp>
      <p:sp>
        <p:nvSpPr>
          <p:cNvPr id="16" name="Shape 12"/>
          <p:cNvSpPr/>
          <p:nvPr/>
        </p:nvSpPr>
        <p:spPr>
          <a:xfrm>
            <a:off x="1261872" y="4899660"/>
            <a:ext cx="990295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822960" y="4817364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163" dirty="0"/>
          </a:p>
        </p:txBody>
      </p:sp>
      <p:sp>
        <p:nvSpPr>
          <p:cNvPr id="18" name="Shape 14"/>
          <p:cNvSpPr/>
          <p:nvPr/>
        </p:nvSpPr>
        <p:spPr>
          <a:xfrm>
            <a:off x="1261872" y="4376928"/>
            <a:ext cx="990295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22960" y="4294632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163" dirty="0"/>
          </a:p>
        </p:txBody>
      </p:sp>
      <p:sp>
        <p:nvSpPr>
          <p:cNvPr id="20" name="Shape 16"/>
          <p:cNvSpPr/>
          <p:nvPr/>
        </p:nvSpPr>
        <p:spPr>
          <a:xfrm>
            <a:off x="1261872" y="3854196"/>
            <a:ext cx="990295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822960" y="3771900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163" dirty="0"/>
          </a:p>
        </p:txBody>
      </p:sp>
      <p:sp>
        <p:nvSpPr>
          <p:cNvPr id="22" name="Shape 18"/>
          <p:cNvSpPr/>
          <p:nvPr/>
        </p:nvSpPr>
        <p:spPr>
          <a:xfrm>
            <a:off x="1261872" y="3331464"/>
            <a:ext cx="990295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822960" y="324916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163" dirty="0"/>
          </a:p>
        </p:txBody>
      </p:sp>
      <p:sp>
        <p:nvSpPr>
          <p:cNvPr id="24" name="Shape 20"/>
          <p:cNvSpPr/>
          <p:nvPr/>
        </p:nvSpPr>
        <p:spPr>
          <a:xfrm>
            <a:off x="1261872" y="2808732"/>
            <a:ext cx="990295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822960" y="2726436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</a:t>
            </a:r>
            <a:endParaRPr lang="en-US" sz="1163" dirty="0"/>
          </a:p>
        </p:txBody>
      </p:sp>
      <p:sp>
        <p:nvSpPr>
          <p:cNvPr id="26" name="Shape 22"/>
          <p:cNvSpPr/>
          <p:nvPr/>
        </p:nvSpPr>
        <p:spPr>
          <a:xfrm>
            <a:off x="1261872" y="2286000"/>
            <a:ext cx="990295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822960" y="2203704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163" dirty="0"/>
          </a:p>
        </p:txBody>
      </p:sp>
      <p:sp>
        <p:nvSpPr>
          <p:cNvPr id="28" name="Shape 24"/>
          <p:cNvSpPr/>
          <p:nvPr/>
        </p:nvSpPr>
        <p:spPr>
          <a:xfrm>
            <a:off x="2005965" y="2819187"/>
            <a:ext cx="302849" cy="2603205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1932813" y="2618019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49,8%</a:t>
            </a:r>
            <a:endParaRPr lang="en-US" sz="1039" dirty="0"/>
          </a:p>
        </p:txBody>
      </p:sp>
      <p:sp>
        <p:nvSpPr>
          <p:cNvPr id="30" name="Shape 26"/>
          <p:cNvSpPr/>
          <p:nvPr/>
        </p:nvSpPr>
        <p:spPr>
          <a:xfrm>
            <a:off x="2335149" y="4502384"/>
            <a:ext cx="302849" cy="920008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2261997" y="4164056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17,6%</a:t>
            </a:r>
            <a:endParaRPr lang="en-US" sz="1039" dirty="0"/>
          </a:p>
        </p:txBody>
      </p:sp>
      <p:sp>
        <p:nvSpPr>
          <p:cNvPr id="32" name="Shape 28"/>
          <p:cNvSpPr/>
          <p:nvPr/>
        </p:nvSpPr>
        <p:spPr>
          <a:xfrm>
            <a:off x="2664333" y="3718286"/>
            <a:ext cx="302849" cy="1704106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2591181" y="3517118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32,6%</a:t>
            </a:r>
            <a:endParaRPr lang="en-US" sz="1039" dirty="0"/>
          </a:p>
        </p:txBody>
      </p:sp>
      <p:sp>
        <p:nvSpPr>
          <p:cNvPr id="34" name="Text 30"/>
          <p:cNvSpPr/>
          <p:nvPr/>
        </p:nvSpPr>
        <p:spPr>
          <a:xfrm>
            <a:off x="1289304" y="5495544"/>
            <a:ext cx="24208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Poland · 2026</a:t>
            </a:r>
            <a:endParaRPr lang="en-US" sz="1194" dirty="0"/>
          </a:p>
        </p:txBody>
      </p:sp>
      <p:sp>
        <p:nvSpPr>
          <p:cNvPr id="35" name="Shape 31"/>
          <p:cNvSpPr/>
          <p:nvPr/>
        </p:nvSpPr>
        <p:spPr>
          <a:xfrm>
            <a:off x="4481703" y="2787823"/>
            <a:ext cx="302849" cy="2634569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4408551" y="2586655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50,4%</a:t>
            </a:r>
            <a:endParaRPr lang="en-US" sz="1039" dirty="0"/>
          </a:p>
        </p:txBody>
      </p:sp>
      <p:sp>
        <p:nvSpPr>
          <p:cNvPr id="37" name="Shape 33"/>
          <p:cNvSpPr/>
          <p:nvPr/>
        </p:nvSpPr>
        <p:spPr>
          <a:xfrm>
            <a:off x="4810887" y="4099880"/>
            <a:ext cx="302849" cy="1322512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4737735" y="3761552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25,3%</a:t>
            </a:r>
            <a:endParaRPr lang="en-US" sz="1039" dirty="0"/>
          </a:p>
        </p:txBody>
      </p:sp>
      <p:sp>
        <p:nvSpPr>
          <p:cNvPr id="39" name="Shape 35"/>
          <p:cNvSpPr/>
          <p:nvPr/>
        </p:nvSpPr>
        <p:spPr>
          <a:xfrm>
            <a:off x="5140071" y="4152153"/>
            <a:ext cx="302849" cy="1270239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40" name="Text 36"/>
          <p:cNvSpPr/>
          <p:nvPr/>
        </p:nvSpPr>
        <p:spPr>
          <a:xfrm>
            <a:off x="5066919" y="3950985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24,3%</a:t>
            </a:r>
            <a:endParaRPr lang="en-US" sz="1039" dirty="0"/>
          </a:p>
        </p:txBody>
      </p:sp>
      <p:sp>
        <p:nvSpPr>
          <p:cNvPr id="41" name="Text 37"/>
          <p:cNvSpPr/>
          <p:nvPr/>
        </p:nvSpPr>
        <p:spPr>
          <a:xfrm>
            <a:off x="3765042" y="5495544"/>
            <a:ext cx="24208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Latvia · 2026</a:t>
            </a:r>
            <a:endParaRPr lang="en-US" sz="1194" dirty="0"/>
          </a:p>
        </p:txBody>
      </p:sp>
      <p:sp>
        <p:nvSpPr>
          <p:cNvPr id="42" name="Shape 38"/>
          <p:cNvSpPr/>
          <p:nvPr/>
        </p:nvSpPr>
        <p:spPr>
          <a:xfrm>
            <a:off x="6957441" y="3483056"/>
            <a:ext cx="302849" cy="193933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43" name="Text 39"/>
          <p:cNvSpPr/>
          <p:nvPr/>
        </p:nvSpPr>
        <p:spPr>
          <a:xfrm>
            <a:off x="6884289" y="3281888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37,1%</a:t>
            </a:r>
            <a:endParaRPr lang="en-US" sz="1039" dirty="0"/>
          </a:p>
        </p:txBody>
      </p:sp>
      <p:sp>
        <p:nvSpPr>
          <p:cNvPr id="44" name="Shape 40"/>
          <p:cNvSpPr/>
          <p:nvPr/>
        </p:nvSpPr>
        <p:spPr>
          <a:xfrm>
            <a:off x="7286625" y="3509193"/>
            <a:ext cx="302849" cy="1913199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45" name="Text 41"/>
          <p:cNvSpPr/>
          <p:nvPr/>
        </p:nvSpPr>
        <p:spPr>
          <a:xfrm>
            <a:off x="7213473" y="3170865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36,6%</a:t>
            </a:r>
            <a:endParaRPr lang="en-US" sz="1039" dirty="0"/>
          </a:p>
        </p:txBody>
      </p:sp>
      <p:sp>
        <p:nvSpPr>
          <p:cNvPr id="46" name="Shape 42"/>
          <p:cNvSpPr/>
          <p:nvPr/>
        </p:nvSpPr>
        <p:spPr>
          <a:xfrm>
            <a:off x="7615809" y="4047607"/>
            <a:ext cx="302849" cy="1374785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47" name="Text 43"/>
          <p:cNvSpPr/>
          <p:nvPr/>
        </p:nvSpPr>
        <p:spPr>
          <a:xfrm>
            <a:off x="7542657" y="3846439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26,3%</a:t>
            </a:r>
            <a:endParaRPr lang="en-US" sz="1039" dirty="0"/>
          </a:p>
        </p:txBody>
      </p:sp>
      <p:sp>
        <p:nvSpPr>
          <p:cNvPr id="48" name="Text 44"/>
          <p:cNvSpPr/>
          <p:nvPr/>
        </p:nvSpPr>
        <p:spPr>
          <a:xfrm>
            <a:off x="6240780" y="5495544"/>
            <a:ext cx="24208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Lithuania · 2026</a:t>
            </a:r>
            <a:endParaRPr lang="en-US" sz="1194" dirty="0"/>
          </a:p>
        </p:txBody>
      </p:sp>
      <p:sp>
        <p:nvSpPr>
          <p:cNvPr id="49" name="Shape 45"/>
          <p:cNvSpPr/>
          <p:nvPr/>
        </p:nvSpPr>
        <p:spPr>
          <a:xfrm>
            <a:off x="9433179" y="3096235"/>
            <a:ext cx="302849" cy="2326157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50" name="Text 46"/>
          <p:cNvSpPr/>
          <p:nvPr/>
        </p:nvSpPr>
        <p:spPr>
          <a:xfrm>
            <a:off x="9360027" y="2895067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44,5%</a:t>
            </a:r>
            <a:endParaRPr lang="en-US" sz="1039" dirty="0"/>
          </a:p>
        </p:txBody>
      </p:sp>
      <p:sp>
        <p:nvSpPr>
          <p:cNvPr id="51" name="Shape 47"/>
          <p:cNvSpPr/>
          <p:nvPr/>
        </p:nvSpPr>
        <p:spPr>
          <a:xfrm>
            <a:off x="9762363" y="3535329"/>
            <a:ext cx="302849" cy="1887063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52" name="Text 48"/>
          <p:cNvSpPr/>
          <p:nvPr/>
        </p:nvSpPr>
        <p:spPr>
          <a:xfrm>
            <a:off x="9689211" y="3197001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36,1%</a:t>
            </a:r>
            <a:endParaRPr lang="en-US" sz="1039" dirty="0"/>
          </a:p>
        </p:txBody>
      </p:sp>
      <p:sp>
        <p:nvSpPr>
          <p:cNvPr id="53" name="Shape 49"/>
          <p:cNvSpPr/>
          <p:nvPr/>
        </p:nvSpPr>
        <p:spPr>
          <a:xfrm>
            <a:off x="10091547" y="4460565"/>
            <a:ext cx="302849" cy="961827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54" name="Text 50"/>
          <p:cNvSpPr/>
          <p:nvPr/>
        </p:nvSpPr>
        <p:spPr>
          <a:xfrm>
            <a:off x="10018395" y="4259397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18,4%</a:t>
            </a:r>
            <a:endParaRPr lang="en-US" sz="1039" dirty="0"/>
          </a:p>
        </p:txBody>
      </p:sp>
      <p:sp>
        <p:nvSpPr>
          <p:cNvPr id="55" name="Text 51"/>
          <p:cNvSpPr/>
          <p:nvPr/>
        </p:nvSpPr>
        <p:spPr>
          <a:xfrm>
            <a:off x="8716518" y="5495544"/>
            <a:ext cx="24208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Ukraine · 2026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Attitudes toward Belarusians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Attitudes toward Belarusians living in the respondent’s country</a:t>
            </a:r>
            <a:endParaRPr lang="en-US" sz="3100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188720" y="1874520"/>
            <a:ext cx="164592" cy="100584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408176" y="1828800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Positive</a:t>
            </a:r>
            <a:endParaRPr lang="en-US" sz="1287" dirty="0"/>
          </a:p>
        </p:txBody>
      </p:sp>
      <p:sp>
        <p:nvSpPr>
          <p:cNvPr id="10" name="Shape 6"/>
          <p:cNvSpPr/>
          <p:nvPr/>
        </p:nvSpPr>
        <p:spPr>
          <a:xfrm>
            <a:off x="2606040" y="1874520"/>
            <a:ext cx="164592" cy="100584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2825496" y="1828800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</a:t>
            </a:r>
            <a:endParaRPr lang="en-US" sz="1287" dirty="0"/>
          </a:p>
        </p:txBody>
      </p:sp>
      <p:sp>
        <p:nvSpPr>
          <p:cNvPr id="12" name="Shape 8"/>
          <p:cNvSpPr/>
          <p:nvPr/>
        </p:nvSpPr>
        <p:spPr>
          <a:xfrm>
            <a:off x="4023360" y="1874520"/>
            <a:ext cx="164592" cy="100584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242816" y="1828800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to say</a:t>
            </a:r>
            <a:endParaRPr lang="en-US" sz="1287" dirty="0"/>
          </a:p>
        </p:txBody>
      </p:sp>
      <p:sp>
        <p:nvSpPr>
          <p:cNvPr id="14" name="Shape 10"/>
          <p:cNvSpPr/>
          <p:nvPr/>
        </p:nvSpPr>
        <p:spPr>
          <a:xfrm>
            <a:off x="1216152" y="5422392"/>
            <a:ext cx="9994392" cy="0"/>
          </a:xfrm>
          <a:prstGeom prst="line">
            <a:avLst/>
          </a:prstGeom>
          <a:noFill/>
          <a:ln w="13970">
            <a:solidFill>
              <a:srgbClr val="9FB0B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77240" y="5340096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63" dirty="0"/>
          </a:p>
        </p:txBody>
      </p:sp>
      <p:sp>
        <p:nvSpPr>
          <p:cNvPr id="16" name="Shape 12"/>
          <p:cNvSpPr/>
          <p:nvPr/>
        </p:nvSpPr>
        <p:spPr>
          <a:xfrm>
            <a:off x="1216152" y="4383024"/>
            <a:ext cx="999439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77240" y="430072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163" dirty="0"/>
          </a:p>
        </p:txBody>
      </p:sp>
      <p:sp>
        <p:nvSpPr>
          <p:cNvPr id="18" name="Shape 14"/>
          <p:cNvSpPr/>
          <p:nvPr/>
        </p:nvSpPr>
        <p:spPr>
          <a:xfrm>
            <a:off x="1216152" y="3343656"/>
            <a:ext cx="999439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777240" y="3261360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163" dirty="0"/>
          </a:p>
        </p:txBody>
      </p:sp>
      <p:sp>
        <p:nvSpPr>
          <p:cNvPr id="20" name="Shape 16"/>
          <p:cNvSpPr/>
          <p:nvPr/>
        </p:nvSpPr>
        <p:spPr>
          <a:xfrm>
            <a:off x="1216152" y="2304288"/>
            <a:ext cx="999439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777240" y="2221992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</a:t>
            </a:r>
            <a:endParaRPr lang="en-US" sz="1163" dirty="0"/>
          </a:p>
        </p:txBody>
      </p:sp>
      <p:sp>
        <p:nvSpPr>
          <p:cNvPr id="22" name="Shape 18"/>
          <p:cNvSpPr/>
          <p:nvPr/>
        </p:nvSpPr>
        <p:spPr>
          <a:xfrm>
            <a:off x="2388108" y="2720035"/>
            <a:ext cx="302849" cy="2702357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2314956" y="2518867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78,0%</a:t>
            </a:r>
            <a:endParaRPr lang="en-US" sz="1039" dirty="0"/>
          </a:p>
        </p:txBody>
      </p:sp>
      <p:sp>
        <p:nvSpPr>
          <p:cNvPr id="24" name="Shape 20"/>
          <p:cNvSpPr/>
          <p:nvPr/>
        </p:nvSpPr>
        <p:spPr>
          <a:xfrm>
            <a:off x="2717292" y="5276880"/>
            <a:ext cx="302849" cy="145512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2644140" y="5075712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4,2%</a:t>
            </a:r>
            <a:endParaRPr lang="en-US" sz="1039" dirty="0"/>
          </a:p>
        </p:txBody>
      </p:sp>
      <p:sp>
        <p:nvSpPr>
          <p:cNvPr id="26" name="Shape 22"/>
          <p:cNvSpPr/>
          <p:nvPr/>
        </p:nvSpPr>
        <p:spPr>
          <a:xfrm>
            <a:off x="3046476" y="4809165"/>
            <a:ext cx="302849" cy="613227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2973324" y="4607997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17,7%</a:t>
            </a:r>
            <a:endParaRPr lang="en-US" sz="1039" dirty="0"/>
          </a:p>
        </p:txBody>
      </p:sp>
      <p:sp>
        <p:nvSpPr>
          <p:cNvPr id="28" name="Text 24"/>
          <p:cNvSpPr/>
          <p:nvPr/>
        </p:nvSpPr>
        <p:spPr>
          <a:xfrm>
            <a:off x="1243584" y="5495544"/>
            <a:ext cx="3276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Ukraine · 2026</a:t>
            </a:r>
            <a:endParaRPr lang="en-US" sz="1194" dirty="0"/>
          </a:p>
        </p:txBody>
      </p:sp>
      <p:sp>
        <p:nvSpPr>
          <p:cNvPr id="29" name="Shape 25"/>
          <p:cNvSpPr/>
          <p:nvPr/>
        </p:nvSpPr>
        <p:spPr>
          <a:xfrm>
            <a:off x="5719572" y="3970741"/>
            <a:ext cx="302849" cy="1451651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5646420" y="3769573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41,9%</a:t>
            </a:r>
            <a:endParaRPr lang="en-US" sz="1039" dirty="0"/>
          </a:p>
        </p:txBody>
      </p:sp>
      <p:sp>
        <p:nvSpPr>
          <p:cNvPr id="31" name="Shape 27"/>
          <p:cNvSpPr/>
          <p:nvPr/>
        </p:nvSpPr>
        <p:spPr>
          <a:xfrm>
            <a:off x="6048756" y="4351843"/>
            <a:ext cx="302849" cy="1070549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5975604" y="4150675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30,9%</a:t>
            </a:r>
            <a:endParaRPr lang="en-US" sz="1039" dirty="0"/>
          </a:p>
        </p:txBody>
      </p:sp>
      <p:sp>
        <p:nvSpPr>
          <p:cNvPr id="33" name="Shape 29"/>
          <p:cNvSpPr/>
          <p:nvPr/>
        </p:nvSpPr>
        <p:spPr>
          <a:xfrm>
            <a:off x="6377940" y="4480032"/>
            <a:ext cx="302849" cy="942360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6304788" y="4278864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27,2%</a:t>
            </a:r>
            <a:endParaRPr lang="en-US" sz="1039" dirty="0"/>
          </a:p>
        </p:txBody>
      </p:sp>
      <p:sp>
        <p:nvSpPr>
          <p:cNvPr id="35" name="Text 31"/>
          <p:cNvSpPr/>
          <p:nvPr/>
        </p:nvSpPr>
        <p:spPr>
          <a:xfrm>
            <a:off x="4575048" y="5495544"/>
            <a:ext cx="3276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Lithuania · 2026</a:t>
            </a:r>
            <a:endParaRPr lang="en-US" sz="1194" dirty="0"/>
          </a:p>
        </p:txBody>
      </p:sp>
      <p:sp>
        <p:nvSpPr>
          <p:cNvPr id="36" name="Shape 32"/>
          <p:cNvSpPr/>
          <p:nvPr/>
        </p:nvSpPr>
        <p:spPr>
          <a:xfrm>
            <a:off x="9051036" y="3492632"/>
            <a:ext cx="302849" cy="1929760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37" name="Text 33"/>
          <p:cNvSpPr/>
          <p:nvPr/>
        </p:nvSpPr>
        <p:spPr>
          <a:xfrm>
            <a:off x="8977884" y="3291464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55,7%</a:t>
            </a:r>
            <a:endParaRPr lang="en-US" sz="1039" dirty="0"/>
          </a:p>
        </p:txBody>
      </p:sp>
      <p:sp>
        <p:nvSpPr>
          <p:cNvPr id="38" name="Shape 34"/>
          <p:cNvSpPr/>
          <p:nvPr/>
        </p:nvSpPr>
        <p:spPr>
          <a:xfrm>
            <a:off x="9380220" y="4850740"/>
            <a:ext cx="302849" cy="571652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9" name="Text 35"/>
          <p:cNvSpPr/>
          <p:nvPr/>
        </p:nvSpPr>
        <p:spPr>
          <a:xfrm>
            <a:off x="9307068" y="4649572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16,5%</a:t>
            </a:r>
            <a:endParaRPr lang="en-US" sz="1039" dirty="0"/>
          </a:p>
        </p:txBody>
      </p:sp>
      <p:sp>
        <p:nvSpPr>
          <p:cNvPr id="40" name="Shape 36"/>
          <p:cNvSpPr/>
          <p:nvPr/>
        </p:nvSpPr>
        <p:spPr>
          <a:xfrm>
            <a:off x="9709404" y="4459244"/>
            <a:ext cx="302849" cy="963148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41" name="Text 37"/>
          <p:cNvSpPr/>
          <p:nvPr/>
        </p:nvSpPr>
        <p:spPr>
          <a:xfrm>
            <a:off x="9636252" y="4258076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27,8%</a:t>
            </a:r>
            <a:endParaRPr lang="en-US" sz="1039" dirty="0"/>
          </a:p>
        </p:txBody>
      </p:sp>
      <p:sp>
        <p:nvSpPr>
          <p:cNvPr id="42" name="Text 38"/>
          <p:cNvSpPr/>
          <p:nvPr/>
        </p:nvSpPr>
        <p:spPr>
          <a:xfrm>
            <a:off x="7906512" y="5495544"/>
            <a:ext cx="3276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Poland · 2026</a:t>
            </a:r>
            <a:endParaRPr lang="en-US" sz="11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Attitudes toward Belarusians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66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 your attitude toward citizens of Belarus changed since the start of Russia’s full-scale war against Ukraine in 2022?</a:t>
            </a:r>
            <a:endParaRPr lang="en-US" sz="2666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4892040" y="2039112"/>
            <a:ext cx="0" cy="362102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672584" y="182880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6781800" y="2039112"/>
            <a:ext cx="0" cy="36210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562344" y="182880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8671560" y="2039112"/>
            <a:ext cx="0" cy="36210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452104" y="182880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10561320" y="2039112"/>
            <a:ext cx="0" cy="36210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10341864" y="182880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054" dirty="0"/>
          </a:p>
        </p:txBody>
      </p:sp>
      <p:sp>
        <p:nvSpPr>
          <p:cNvPr id="16" name="Text 12"/>
          <p:cNvSpPr/>
          <p:nvPr/>
        </p:nvSpPr>
        <p:spPr>
          <a:xfrm>
            <a:off x="914400" y="1975104"/>
            <a:ext cx="3813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5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changed for the better</a:t>
            </a:r>
            <a:endParaRPr lang="en-US" sz="1705" dirty="0"/>
          </a:p>
        </p:txBody>
      </p:sp>
      <p:sp>
        <p:nvSpPr>
          <p:cNvPr id="17" name="Shape 13"/>
          <p:cNvSpPr/>
          <p:nvPr/>
        </p:nvSpPr>
        <p:spPr>
          <a:xfrm>
            <a:off x="4892040" y="2143354"/>
            <a:ext cx="38740" cy="310896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003932" y="2047342"/>
            <a:ext cx="658368" cy="5568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0,4%</a:t>
            </a:r>
            <a:endParaRPr lang="en-US" sz="1271" dirty="0"/>
          </a:p>
        </p:txBody>
      </p:sp>
      <p:sp>
        <p:nvSpPr>
          <p:cNvPr id="19" name="Text 15"/>
          <p:cNvSpPr/>
          <p:nvPr/>
        </p:nvSpPr>
        <p:spPr>
          <a:xfrm>
            <a:off x="914400" y="2935224"/>
            <a:ext cx="3813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5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changed for the worse</a:t>
            </a:r>
            <a:endParaRPr lang="en-US" sz="1705" dirty="0"/>
          </a:p>
        </p:txBody>
      </p:sp>
      <p:sp>
        <p:nvSpPr>
          <p:cNvPr id="20" name="Shape 16"/>
          <p:cNvSpPr/>
          <p:nvPr/>
        </p:nvSpPr>
        <p:spPr>
          <a:xfrm>
            <a:off x="4892040" y="3103474"/>
            <a:ext cx="4679991" cy="310896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9645183" y="3007462"/>
            <a:ext cx="658368" cy="5568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49,5%</a:t>
            </a:r>
            <a:endParaRPr lang="en-US" sz="1271" dirty="0"/>
          </a:p>
        </p:txBody>
      </p:sp>
      <p:sp>
        <p:nvSpPr>
          <p:cNvPr id="22" name="Text 18"/>
          <p:cNvSpPr/>
          <p:nvPr/>
        </p:nvSpPr>
        <p:spPr>
          <a:xfrm>
            <a:off x="914400" y="3895344"/>
            <a:ext cx="3813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5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No, it has not changed</a:t>
            </a:r>
            <a:endParaRPr lang="en-US" sz="1705" dirty="0"/>
          </a:p>
        </p:txBody>
      </p:sp>
      <p:sp>
        <p:nvSpPr>
          <p:cNvPr id="23" name="Shape 19"/>
          <p:cNvSpPr/>
          <p:nvPr/>
        </p:nvSpPr>
        <p:spPr>
          <a:xfrm>
            <a:off x="4892040" y="4063594"/>
            <a:ext cx="4455109" cy="31089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9420301" y="3967582"/>
            <a:ext cx="658368" cy="5568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47,1%</a:t>
            </a:r>
            <a:endParaRPr lang="en-US" sz="1271" dirty="0"/>
          </a:p>
        </p:txBody>
      </p:sp>
      <p:sp>
        <p:nvSpPr>
          <p:cNvPr id="25" name="Text 21"/>
          <p:cNvSpPr/>
          <p:nvPr/>
        </p:nvSpPr>
        <p:spPr>
          <a:xfrm>
            <a:off x="914400" y="4855464"/>
            <a:ext cx="3813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5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to say</a:t>
            </a:r>
            <a:endParaRPr lang="en-US" sz="1705" dirty="0"/>
          </a:p>
        </p:txBody>
      </p:sp>
      <p:sp>
        <p:nvSpPr>
          <p:cNvPr id="26" name="Shape 22"/>
          <p:cNvSpPr/>
          <p:nvPr/>
        </p:nvSpPr>
        <p:spPr>
          <a:xfrm>
            <a:off x="4892040" y="5023714"/>
            <a:ext cx="275905" cy="310896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5241097" y="4927702"/>
            <a:ext cx="658368" cy="5568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2,9%</a:t>
            </a:r>
            <a:endParaRPr lang="en-US" sz="12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Attitudes toward Belarusians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has your attitude toward citizens of Belarus changed for the worse?</a:t>
            </a:r>
            <a:endParaRPr lang="en-US" sz="3100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126480" y="1947672"/>
            <a:ext cx="0" cy="403250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907024" y="173736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7303770" y="1947672"/>
            <a:ext cx="0" cy="403250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084314" y="173736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8481060" y="1947672"/>
            <a:ext cx="0" cy="403250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261604" y="173736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9658350" y="1947672"/>
            <a:ext cx="0" cy="403250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438894" y="173736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054" dirty="0"/>
          </a:p>
        </p:txBody>
      </p:sp>
      <p:sp>
        <p:nvSpPr>
          <p:cNvPr id="16" name="Shape 12"/>
          <p:cNvSpPr/>
          <p:nvPr/>
        </p:nvSpPr>
        <p:spPr>
          <a:xfrm>
            <a:off x="10835640" y="1947672"/>
            <a:ext cx="0" cy="403250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10616184" y="173736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</a:t>
            </a:r>
            <a:endParaRPr lang="en-US" sz="1054" dirty="0"/>
          </a:p>
        </p:txBody>
      </p:sp>
      <p:sp>
        <p:nvSpPr>
          <p:cNvPr id="18" name="Text 14"/>
          <p:cNvSpPr/>
          <p:nvPr/>
        </p:nvSpPr>
        <p:spPr>
          <a:xfrm>
            <a:off x="640080" y="1883664"/>
            <a:ext cx="5321808" cy="3943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Military and political support for Russia by Belarus</a:t>
            </a:r>
            <a:endParaRPr lang="en-US" sz="1380" dirty="0"/>
          </a:p>
        </p:txBody>
      </p:sp>
      <p:sp>
        <p:nvSpPr>
          <p:cNvPr id="19" name="Shape 15"/>
          <p:cNvSpPr/>
          <p:nvPr/>
        </p:nvSpPr>
        <p:spPr>
          <a:xfrm>
            <a:off x="6126480" y="1931899"/>
            <a:ext cx="4179968" cy="265748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10379600" y="1878749"/>
            <a:ext cx="658368" cy="30826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71,0%</a:t>
            </a:r>
            <a:endParaRPr lang="en-US" sz="1271" dirty="0"/>
          </a:p>
        </p:txBody>
      </p:sp>
      <p:sp>
        <p:nvSpPr>
          <p:cNvPr id="21" name="Text 17"/>
          <p:cNvSpPr/>
          <p:nvPr/>
        </p:nvSpPr>
        <p:spPr>
          <a:xfrm>
            <a:off x="640080" y="2415159"/>
            <a:ext cx="5321808" cy="3943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Inaction, silence, passivity; they do not protest against the authorities</a:t>
            </a:r>
            <a:endParaRPr lang="en-US" sz="1380" dirty="0"/>
          </a:p>
        </p:txBody>
      </p:sp>
      <p:sp>
        <p:nvSpPr>
          <p:cNvPr id="22" name="Shape 18"/>
          <p:cNvSpPr/>
          <p:nvPr/>
        </p:nvSpPr>
        <p:spPr>
          <a:xfrm>
            <a:off x="6126480" y="2463394"/>
            <a:ext cx="851181" cy="265748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7050813" y="2410244"/>
            <a:ext cx="658368" cy="30826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14,5%</a:t>
            </a:r>
            <a:endParaRPr lang="en-US" sz="1271" dirty="0"/>
          </a:p>
        </p:txBody>
      </p:sp>
      <p:sp>
        <p:nvSpPr>
          <p:cNvPr id="24" name="Text 20"/>
          <p:cNvSpPr/>
          <p:nvPr/>
        </p:nvSpPr>
        <p:spPr>
          <a:xfrm>
            <a:off x="640080" y="2946654"/>
            <a:ext cx="5321808" cy="3943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Complaints about the authorities and Lukashenka</a:t>
            </a:r>
            <a:endParaRPr lang="en-US" sz="1380" dirty="0"/>
          </a:p>
        </p:txBody>
      </p:sp>
      <p:sp>
        <p:nvSpPr>
          <p:cNvPr id="25" name="Shape 21"/>
          <p:cNvSpPr/>
          <p:nvPr/>
        </p:nvSpPr>
        <p:spPr>
          <a:xfrm>
            <a:off x="6126480" y="2994889"/>
            <a:ext cx="312570" cy="265748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6512202" y="2941739"/>
            <a:ext cx="658368" cy="30826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5,3%</a:t>
            </a:r>
            <a:endParaRPr lang="en-US" sz="1271" dirty="0"/>
          </a:p>
        </p:txBody>
      </p:sp>
      <p:sp>
        <p:nvSpPr>
          <p:cNvPr id="27" name="Text 23"/>
          <p:cNvSpPr/>
          <p:nvPr/>
        </p:nvSpPr>
        <p:spPr>
          <a:xfrm>
            <a:off x="640080" y="3478149"/>
            <a:ext cx="5321808" cy="3943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not support Ukraine; indifference toward Ukraine</a:t>
            </a:r>
            <a:endParaRPr lang="en-US" sz="1380" dirty="0"/>
          </a:p>
        </p:txBody>
      </p:sp>
      <p:sp>
        <p:nvSpPr>
          <p:cNvPr id="28" name="Shape 24"/>
          <p:cNvSpPr/>
          <p:nvPr/>
        </p:nvSpPr>
        <p:spPr>
          <a:xfrm>
            <a:off x="6126480" y="3526384"/>
            <a:ext cx="122438" cy="265748"/>
          </a:xfrm>
          <a:prstGeom prst="rect">
            <a:avLst/>
          </a:prstGeom>
          <a:solidFill>
            <a:srgbClr val="2B83A6"/>
          </a:solidFill>
          <a:ln w="12700">
            <a:solidFill>
              <a:srgbClr val="2B83A6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6322070" y="3473234"/>
            <a:ext cx="658368" cy="30826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2,1%</a:t>
            </a:r>
            <a:endParaRPr lang="en-US" sz="1271" dirty="0"/>
          </a:p>
        </p:txBody>
      </p:sp>
      <p:sp>
        <p:nvSpPr>
          <p:cNvPr id="30" name="Text 26"/>
          <p:cNvSpPr/>
          <p:nvPr/>
        </p:nvSpPr>
        <p:spPr>
          <a:xfrm>
            <a:off x="640080" y="4009644"/>
            <a:ext cx="5321808" cy="3943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experience interacting with Belarusians</a:t>
            </a:r>
            <a:endParaRPr lang="en-US" sz="1380" dirty="0"/>
          </a:p>
        </p:txBody>
      </p:sp>
      <p:sp>
        <p:nvSpPr>
          <p:cNvPr id="31" name="Shape 27"/>
          <p:cNvSpPr/>
          <p:nvPr/>
        </p:nvSpPr>
        <p:spPr>
          <a:xfrm>
            <a:off x="6126480" y="4057879"/>
            <a:ext cx="155991" cy="265748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6355623" y="4004729"/>
            <a:ext cx="658368" cy="30826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2,6%</a:t>
            </a:r>
            <a:endParaRPr lang="en-US" sz="1271" dirty="0"/>
          </a:p>
        </p:txBody>
      </p:sp>
      <p:sp>
        <p:nvSpPr>
          <p:cNvPr id="33" name="Text 29"/>
          <p:cNvSpPr/>
          <p:nvPr/>
        </p:nvSpPr>
        <p:spPr>
          <a:xfrm>
            <a:off x="640080" y="4541139"/>
            <a:ext cx="5321808" cy="3943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 / hostile attitudes of Belarusians toward Ukraine and Ukrainians</a:t>
            </a:r>
            <a:endParaRPr lang="en-US" sz="1380" dirty="0"/>
          </a:p>
        </p:txBody>
      </p:sp>
      <p:sp>
        <p:nvSpPr>
          <p:cNvPr id="34" name="Shape 30"/>
          <p:cNvSpPr/>
          <p:nvPr/>
        </p:nvSpPr>
        <p:spPr>
          <a:xfrm>
            <a:off x="6126480" y="4589374"/>
            <a:ext cx="125970" cy="265748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6325602" y="4536224"/>
            <a:ext cx="658368" cy="30826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2,1%</a:t>
            </a:r>
            <a:endParaRPr lang="en-US" sz="1271" dirty="0"/>
          </a:p>
        </p:txBody>
      </p:sp>
      <p:sp>
        <p:nvSpPr>
          <p:cNvPr id="36" name="Text 32"/>
          <p:cNvSpPr/>
          <p:nvPr/>
        </p:nvSpPr>
        <p:spPr>
          <a:xfrm>
            <a:off x="640080" y="5072634"/>
            <a:ext cx="5321808" cy="3943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Other</a:t>
            </a:r>
            <a:endParaRPr lang="en-US" sz="1380" dirty="0"/>
          </a:p>
        </p:txBody>
      </p:sp>
      <p:sp>
        <p:nvSpPr>
          <p:cNvPr id="37" name="Shape 33"/>
          <p:cNvSpPr/>
          <p:nvPr/>
        </p:nvSpPr>
        <p:spPr>
          <a:xfrm>
            <a:off x="6126480" y="5120869"/>
            <a:ext cx="384974" cy="265748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6584606" y="5067719"/>
            <a:ext cx="658368" cy="30826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6,5%</a:t>
            </a:r>
            <a:endParaRPr lang="en-US" sz="1271" dirty="0"/>
          </a:p>
        </p:txBody>
      </p:sp>
      <p:sp>
        <p:nvSpPr>
          <p:cNvPr id="39" name="Text 35"/>
          <p:cNvSpPr/>
          <p:nvPr/>
        </p:nvSpPr>
        <p:spPr>
          <a:xfrm>
            <a:off x="640080" y="5604129"/>
            <a:ext cx="5321808" cy="3943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to answer</a:t>
            </a:r>
            <a:endParaRPr lang="en-US" sz="1380" dirty="0"/>
          </a:p>
        </p:txBody>
      </p:sp>
      <p:sp>
        <p:nvSpPr>
          <p:cNvPr id="40" name="Shape 36"/>
          <p:cNvSpPr/>
          <p:nvPr/>
        </p:nvSpPr>
        <p:spPr>
          <a:xfrm>
            <a:off x="6126480" y="5652364"/>
            <a:ext cx="155991" cy="265748"/>
          </a:xfrm>
          <a:prstGeom prst="rect">
            <a:avLst/>
          </a:prstGeom>
          <a:solidFill>
            <a:srgbClr val="D6DEE4"/>
          </a:solidFill>
          <a:ln w="12700">
            <a:solidFill>
              <a:srgbClr val="D6DEE4">
                <a:alpha val="0"/>
              </a:srgbClr>
            </a:solidFill>
            <a:prstDash val="solid"/>
          </a:ln>
        </p:spPr>
      </p:sp>
      <p:sp>
        <p:nvSpPr>
          <p:cNvPr id="41" name="Text 37"/>
          <p:cNvSpPr/>
          <p:nvPr/>
        </p:nvSpPr>
        <p:spPr>
          <a:xfrm>
            <a:off x="6355623" y="5599214"/>
            <a:ext cx="658368" cy="30826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2,6%</a:t>
            </a:r>
            <a:endParaRPr lang="en-US" sz="127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147" dirty="0"/>
          </a:p>
        </p:txBody>
      </p:sp>
      <p:sp>
        <p:nvSpPr>
          <p:cNvPr id="5" name="Text 2"/>
          <p:cNvSpPr/>
          <p:nvPr/>
        </p:nvSpPr>
        <p:spPr>
          <a:xfrm>
            <a:off x="594360" y="2011680"/>
            <a:ext cx="1508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10" b="1" dirty="0">
                <a:solidFill>
                  <a:srgbClr val="DD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6510" dirty="0"/>
          </a:p>
        </p:txBody>
      </p:sp>
      <p:sp>
        <p:nvSpPr>
          <p:cNvPr id="6" name="Shape 3"/>
          <p:cNvSpPr/>
          <p:nvPr/>
        </p:nvSpPr>
        <p:spPr>
          <a:xfrm>
            <a:off x="2331720" y="1993392"/>
            <a:ext cx="0" cy="1325880"/>
          </a:xfrm>
          <a:prstGeom prst="line">
            <a:avLst/>
          </a:prstGeom>
          <a:noFill/>
          <a:ln w="21590">
            <a:solidFill>
              <a:srgbClr val="2F7FA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743200" y="2212848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20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Belarusian politics</a:t>
            </a:r>
            <a:endParaRPr lang="en-US" sz="37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Belarusian politics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21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consider Alexander Lukashenka a legitimate leader of Belarus who reflects the popular will?</a:t>
            </a:r>
            <a:endParaRPr lang="en-US" sz="2821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005840" y="1874520"/>
            <a:ext cx="164592" cy="100584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225296" y="1828800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</a:t>
            </a:r>
            <a:endParaRPr lang="en-US" sz="1287" dirty="0"/>
          </a:p>
        </p:txBody>
      </p:sp>
      <p:sp>
        <p:nvSpPr>
          <p:cNvPr id="10" name="Shape 6"/>
          <p:cNvSpPr/>
          <p:nvPr/>
        </p:nvSpPr>
        <p:spPr>
          <a:xfrm>
            <a:off x="2423160" y="1874520"/>
            <a:ext cx="164592" cy="100584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2642616" y="1828800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</a:t>
            </a:r>
            <a:endParaRPr lang="en-US" sz="1287" dirty="0"/>
          </a:p>
        </p:txBody>
      </p:sp>
      <p:sp>
        <p:nvSpPr>
          <p:cNvPr id="12" name="Shape 8"/>
          <p:cNvSpPr/>
          <p:nvPr/>
        </p:nvSpPr>
        <p:spPr>
          <a:xfrm>
            <a:off x="3840480" y="1874520"/>
            <a:ext cx="164592" cy="100584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059936" y="1828800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287" dirty="0"/>
          </a:p>
        </p:txBody>
      </p:sp>
      <p:sp>
        <p:nvSpPr>
          <p:cNvPr id="14" name="Shape 10"/>
          <p:cNvSpPr/>
          <p:nvPr/>
        </p:nvSpPr>
        <p:spPr>
          <a:xfrm>
            <a:off x="1033272" y="5376672"/>
            <a:ext cx="10314432" cy="0"/>
          </a:xfrm>
          <a:prstGeom prst="line">
            <a:avLst/>
          </a:prstGeom>
          <a:noFill/>
          <a:ln w="13970">
            <a:solidFill>
              <a:srgbClr val="9FB0B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94360" y="5294376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63" dirty="0"/>
          </a:p>
        </p:txBody>
      </p:sp>
      <p:sp>
        <p:nvSpPr>
          <p:cNvPr id="16" name="Shape 12"/>
          <p:cNvSpPr/>
          <p:nvPr/>
        </p:nvSpPr>
        <p:spPr>
          <a:xfrm>
            <a:off x="1033272" y="4608576"/>
            <a:ext cx="1031443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594360" y="4526280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163" dirty="0"/>
          </a:p>
        </p:txBody>
      </p:sp>
      <p:sp>
        <p:nvSpPr>
          <p:cNvPr id="18" name="Shape 14"/>
          <p:cNvSpPr/>
          <p:nvPr/>
        </p:nvSpPr>
        <p:spPr>
          <a:xfrm>
            <a:off x="1033272" y="3840480"/>
            <a:ext cx="1031443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94360" y="3758184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163" dirty="0"/>
          </a:p>
        </p:txBody>
      </p:sp>
      <p:sp>
        <p:nvSpPr>
          <p:cNvPr id="20" name="Shape 16"/>
          <p:cNvSpPr/>
          <p:nvPr/>
        </p:nvSpPr>
        <p:spPr>
          <a:xfrm>
            <a:off x="1033272" y="3072384"/>
            <a:ext cx="1031443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94360" y="299008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163" dirty="0"/>
          </a:p>
        </p:txBody>
      </p:sp>
      <p:sp>
        <p:nvSpPr>
          <p:cNvPr id="22" name="Shape 18"/>
          <p:cNvSpPr/>
          <p:nvPr/>
        </p:nvSpPr>
        <p:spPr>
          <a:xfrm>
            <a:off x="1033272" y="2304288"/>
            <a:ext cx="1031443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594360" y="2221992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</a:t>
            </a:r>
            <a:endParaRPr lang="en-US" sz="1163" dirty="0"/>
          </a:p>
        </p:txBody>
      </p:sp>
      <p:sp>
        <p:nvSpPr>
          <p:cNvPr id="24" name="Shape 20"/>
          <p:cNvSpPr/>
          <p:nvPr/>
        </p:nvSpPr>
        <p:spPr>
          <a:xfrm>
            <a:off x="1570939" y="5184648"/>
            <a:ext cx="302849" cy="192024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1497787" y="4983480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5,0%</a:t>
            </a:r>
            <a:endParaRPr lang="en-US" sz="1039" dirty="0"/>
          </a:p>
        </p:txBody>
      </p:sp>
      <p:sp>
        <p:nvSpPr>
          <p:cNvPr id="26" name="Shape 22"/>
          <p:cNvSpPr/>
          <p:nvPr/>
        </p:nvSpPr>
        <p:spPr>
          <a:xfrm>
            <a:off x="1900123" y="5013747"/>
            <a:ext cx="302849" cy="362925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1826971" y="4812579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9,4%</a:t>
            </a:r>
            <a:endParaRPr lang="en-US" sz="1039" dirty="0"/>
          </a:p>
        </p:txBody>
      </p:sp>
      <p:sp>
        <p:nvSpPr>
          <p:cNvPr id="28" name="Shape 24"/>
          <p:cNvSpPr/>
          <p:nvPr/>
        </p:nvSpPr>
        <p:spPr>
          <a:xfrm>
            <a:off x="2229307" y="5045239"/>
            <a:ext cx="302849" cy="331433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2156155" y="4844071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8,6%</a:t>
            </a:r>
            <a:endParaRPr lang="en-US" sz="1039" dirty="0"/>
          </a:p>
        </p:txBody>
      </p:sp>
      <p:sp>
        <p:nvSpPr>
          <p:cNvPr id="30" name="Text 26"/>
          <p:cNvSpPr/>
          <p:nvPr/>
        </p:nvSpPr>
        <p:spPr>
          <a:xfrm>
            <a:off x="1060704" y="5449824"/>
            <a:ext cx="200802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</a:t>
            </a:r>
            <a:endParaRPr lang="en-US" sz="1194" dirty="0"/>
          </a:p>
        </p:txBody>
      </p:sp>
      <p:sp>
        <p:nvSpPr>
          <p:cNvPr id="31" name="Shape 27"/>
          <p:cNvSpPr/>
          <p:nvPr/>
        </p:nvSpPr>
        <p:spPr>
          <a:xfrm>
            <a:off x="3633826" y="5176967"/>
            <a:ext cx="302849" cy="199705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3560674" y="4975799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5,2%</a:t>
            </a:r>
            <a:endParaRPr lang="en-US" sz="1039" dirty="0"/>
          </a:p>
        </p:txBody>
      </p:sp>
      <p:sp>
        <p:nvSpPr>
          <p:cNvPr id="33" name="Shape 29"/>
          <p:cNvSpPr/>
          <p:nvPr/>
        </p:nvSpPr>
        <p:spPr>
          <a:xfrm>
            <a:off x="3963010" y="5086716"/>
            <a:ext cx="302849" cy="289956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3889858" y="4885548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7,5%</a:t>
            </a:r>
            <a:endParaRPr lang="en-US" sz="1039" dirty="0"/>
          </a:p>
        </p:txBody>
      </p:sp>
      <p:sp>
        <p:nvSpPr>
          <p:cNvPr id="35" name="Shape 31"/>
          <p:cNvSpPr/>
          <p:nvPr/>
        </p:nvSpPr>
        <p:spPr>
          <a:xfrm>
            <a:off x="4292194" y="5071738"/>
            <a:ext cx="302849" cy="304934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4219042" y="4870570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7,9%</a:t>
            </a:r>
            <a:endParaRPr lang="en-US" sz="1039" dirty="0"/>
          </a:p>
        </p:txBody>
      </p:sp>
      <p:sp>
        <p:nvSpPr>
          <p:cNvPr id="37" name="Text 33"/>
          <p:cNvSpPr/>
          <p:nvPr/>
        </p:nvSpPr>
        <p:spPr>
          <a:xfrm>
            <a:off x="3123590" y="5449824"/>
            <a:ext cx="200802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Rather yes</a:t>
            </a:r>
            <a:endParaRPr lang="en-US" sz="1194" dirty="0"/>
          </a:p>
        </p:txBody>
      </p:sp>
      <p:sp>
        <p:nvSpPr>
          <p:cNvPr id="38" name="Shape 34"/>
          <p:cNvSpPr/>
          <p:nvPr/>
        </p:nvSpPr>
        <p:spPr>
          <a:xfrm>
            <a:off x="5696712" y="4785238"/>
            <a:ext cx="302849" cy="591434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39" name="Text 35"/>
          <p:cNvSpPr/>
          <p:nvPr/>
        </p:nvSpPr>
        <p:spPr>
          <a:xfrm>
            <a:off x="5623560" y="4584070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15,4%</a:t>
            </a:r>
            <a:endParaRPr lang="en-US" sz="1039" dirty="0"/>
          </a:p>
        </p:txBody>
      </p:sp>
      <p:sp>
        <p:nvSpPr>
          <p:cNvPr id="40" name="Shape 36"/>
          <p:cNvSpPr/>
          <p:nvPr/>
        </p:nvSpPr>
        <p:spPr>
          <a:xfrm>
            <a:off x="6025896" y="4688458"/>
            <a:ext cx="302849" cy="688214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41" name="Text 37"/>
          <p:cNvSpPr/>
          <p:nvPr/>
        </p:nvSpPr>
        <p:spPr>
          <a:xfrm>
            <a:off x="5952744" y="4487290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17,9%</a:t>
            </a:r>
            <a:endParaRPr lang="en-US" sz="1039" dirty="0"/>
          </a:p>
        </p:txBody>
      </p:sp>
      <p:sp>
        <p:nvSpPr>
          <p:cNvPr id="42" name="Shape 38"/>
          <p:cNvSpPr/>
          <p:nvPr/>
        </p:nvSpPr>
        <p:spPr>
          <a:xfrm>
            <a:off x="6355080" y="4635075"/>
            <a:ext cx="302849" cy="741597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43" name="Text 39"/>
          <p:cNvSpPr/>
          <p:nvPr/>
        </p:nvSpPr>
        <p:spPr>
          <a:xfrm>
            <a:off x="6281928" y="4433907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19,3%</a:t>
            </a:r>
            <a:endParaRPr lang="en-US" sz="1039" dirty="0"/>
          </a:p>
        </p:txBody>
      </p:sp>
      <p:sp>
        <p:nvSpPr>
          <p:cNvPr id="44" name="Text 40"/>
          <p:cNvSpPr/>
          <p:nvPr/>
        </p:nvSpPr>
        <p:spPr>
          <a:xfrm>
            <a:off x="5186477" y="5449824"/>
            <a:ext cx="200802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Rather no</a:t>
            </a:r>
            <a:endParaRPr lang="en-US" sz="1194" dirty="0"/>
          </a:p>
        </p:txBody>
      </p:sp>
      <p:sp>
        <p:nvSpPr>
          <p:cNvPr id="45" name="Shape 41"/>
          <p:cNvSpPr/>
          <p:nvPr/>
        </p:nvSpPr>
        <p:spPr>
          <a:xfrm>
            <a:off x="7759598" y="2761305"/>
            <a:ext cx="302849" cy="2615367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46" name="Text 42"/>
          <p:cNvSpPr/>
          <p:nvPr/>
        </p:nvSpPr>
        <p:spPr>
          <a:xfrm>
            <a:off x="7686446" y="2560137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68,1%</a:t>
            </a:r>
            <a:endParaRPr lang="en-US" sz="1039" dirty="0"/>
          </a:p>
        </p:txBody>
      </p:sp>
      <p:sp>
        <p:nvSpPr>
          <p:cNvPr id="47" name="Shape 43"/>
          <p:cNvSpPr/>
          <p:nvPr/>
        </p:nvSpPr>
        <p:spPr>
          <a:xfrm>
            <a:off x="8088782" y="3166860"/>
            <a:ext cx="302849" cy="2209812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48" name="Text 44"/>
          <p:cNvSpPr/>
          <p:nvPr/>
        </p:nvSpPr>
        <p:spPr>
          <a:xfrm>
            <a:off x="8015630" y="2965692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57,5%</a:t>
            </a:r>
            <a:endParaRPr lang="en-US" sz="1039" dirty="0"/>
          </a:p>
        </p:txBody>
      </p:sp>
      <p:sp>
        <p:nvSpPr>
          <p:cNvPr id="49" name="Shape 45"/>
          <p:cNvSpPr/>
          <p:nvPr/>
        </p:nvSpPr>
        <p:spPr>
          <a:xfrm>
            <a:off x="8417966" y="3201424"/>
            <a:ext cx="302849" cy="2175248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50" name="Text 46"/>
          <p:cNvSpPr/>
          <p:nvPr/>
        </p:nvSpPr>
        <p:spPr>
          <a:xfrm>
            <a:off x="8344814" y="3000256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56,6%</a:t>
            </a:r>
            <a:endParaRPr lang="en-US" sz="1039" dirty="0"/>
          </a:p>
        </p:txBody>
      </p:sp>
      <p:sp>
        <p:nvSpPr>
          <p:cNvPr id="51" name="Text 47"/>
          <p:cNvSpPr/>
          <p:nvPr/>
        </p:nvSpPr>
        <p:spPr>
          <a:xfrm>
            <a:off x="7249363" y="5449824"/>
            <a:ext cx="200802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</a:t>
            </a:r>
            <a:endParaRPr lang="en-US" sz="1194" dirty="0"/>
          </a:p>
        </p:txBody>
      </p:sp>
      <p:sp>
        <p:nvSpPr>
          <p:cNvPr id="52" name="Shape 48"/>
          <p:cNvSpPr/>
          <p:nvPr/>
        </p:nvSpPr>
        <p:spPr>
          <a:xfrm>
            <a:off x="9822485" y="5134722"/>
            <a:ext cx="302849" cy="241950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53" name="Text 49"/>
          <p:cNvSpPr/>
          <p:nvPr/>
        </p:nvSpPr>
        <p:spPr>
          <a:xfrm>
            <a:off x="9749333" y="4933554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6,3%</a:t>
            </a:r>
            <a:endParaRPr lang="en-US" sz="1039" dirty="0"/>
          </a:p>
        </p:txBody>
      </p:sp>
      <p:sp>
        <p:nvSpPr>
          <p:cNvPr id="54" name="Shape 50"/>
          <p:cNvSpPr/>
          <p:nvPr/>
        </p:nvSpPr>
        <p:spPr>
          <a:xfrm>
            <a:off x="10151669" y="5087100"/>
            <a:ext cx="302849" cy="289572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55" name="Text 51"/>
          <p:cNvSpPr/>
          <p:nvPr/>
        </p:nvSpPr>
        <p:spPr>
          <a:xfrm>
            <a:off x="10078517" y="4885932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7,5%</a:t>
            </a:r>
            <a:endParaRPr lang="en-US" sz="1039" dirty="0"/>
          </a:p>
        </p:txBody>
      </p:sp>
      <p:sp>
        <p:nvSpPr>
          <p:cNvPr id="56" name="Shape 52"/>
          <p:cNvSpPr/>
          <p:nvPr/>
        </p:nvSpPr>
        <p:spPr>
          <a:xfrm>
            <a:off x="10480853" y="5089020"/>
            <a:ext cx="302849" cy="287652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57" name="Text 53"/>
          <p:cNvSpPr/>
          <p:nvPr/>
        </p:nvSpPr>
        <p:spPr>
          <a:xfrm>
            <a:off x="10407701" y="4887852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7,5%</a:t>
            </a:r>
            <a:endParaRPr lang="en-US" sz="1039" dirty="0"/>
          </a:p>
        </p:txBody>
      </p:sp>
      <p:sp>
        <p:nvSpPr>
          <p:cNvPr id="58" name="Text 54"/>
          <p:cNvSpPr/>
          <p:nvPr/>
        </p:nvSpPr>
        <p:spPr>
          <a:xfrm>
            <a:off x="9312250" y="5449824"/>
            <a:ext cx="200802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to say / refusal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Belarusian politics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66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you familiar with Sviatlana Tsikhanouskaya, leader of the Belarusian democratic forces who ran against Alexander Lukashenka in the 2020 election?</a:t>
            </a:r>
            <a:endParaRPr lang="en-US" sz="2666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371600" y="1892808"/>
            <a:ext cx="164592" cy="100584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591056" y="1847088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</a:t>
            </a:r>
            <a:endParaRPr lang="en-US" sz="1287" dirty="0"/>
          </a:p>
        </p:txBody>
      </p:sp>
      <p:sp>
        <p:nvSpPr>
          <p:cNvPr id="10" name="Shape 6"/>
          <p:cNvSpPr/>
          <p:nvPr/>
        </p:nvSpPr>
        <p:spPr>
          <a:xfrm>
            <a:off x="2788920" y="1892808"/>
            <a:ext cx="164592" cy="100584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3008376" y="1847088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</a:t>
            </a:r>
            <a:endParaRPr lang="en-US" sz="1287" dirty="0"/>
          </a:p>
        </p:txBody>
      </p:sp>
      <p:sp>
        <p:nvSpPr>
          <p:cNvPr id="12" name="Shape 8"/>
          <p:cNvSpPr/>
          <p:nvPr/>
        </p:nvSpPr>
        <p:spPr>
          <a:xfrm>
            <a:off x="1399032" y="5367528"/>
            <a:ext cx="9308592" cy="0"/>
          </a:xfrm>
          <a:prstGeom prst="line">
            <a:avLst/>
          </a:prstGeom>
          <a:noFill/>
          <a:ln w="13970">
            <a:solidFill>
              <a:srgbClr val="9FB0B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60120" y="5285232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63" dirty="0"/>
          </a:p>
        </p:txBody>
      </p:sp>
      <p:sp>
        <p:nvSpPr>
          <p:cNvPr id="14" name="Shape 10"/>
          <p:cNvSpPr/>
          <p:nvPr/>
        </p:nvSpPr>
        <p:spPr>
          <a:xfrm>
            <a:off x="1399032" y="4352544"/>
            <a:ext cx="930859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60120" y="427024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163" dirty="0"/>
          </a:p>
        </p:txBody>
      </p:sp>
      <p:sp>
        <p:nvSpPr>
          <p:cNvPr id="16" name="Shape 12"/>
          <p:cNvSpPr/>
          <p:nvPr/>
        </p:nvSpPr>
        <p:spPr>
          <a:xfrm>
            <a:off x="1399032" y="3337560"/>
            <a:ext cx="930859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960120" y="3255264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163" dirty="0"/>
          </a:p>
        </p:txBody>
      </p:sp>
      <p:sp>
        <p:nvSpPr>
          <p:cNvPr id="18" name="Shape 14"/>
          <p:cNvSpPr/>
          <p:nvPr/>
        </p:nvSpPr>
        <p:spPr>
          <a:xfrm>
            <a:off x="1399032" y="2322576"/>
            <a:ext cx="930859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960120" y="2240280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</a:t>
            </a:r>
            <a:endParaRPr lang="en-US" sz="1163" dirty="0"/>
          </a:p>
        </p:txBody>
      </p:sp>
      <p:sp>
        <p:nvSpPr>
          <p:cNvPr id="20" name="Shape 16"/>
          <p:cNvSpPr/>
          <p:nvPr/>
        </p:nvSpPr>
        <p:spPr>
          <a:xfrm>
            <a:off x="2233422" y="2779319"/>
            <a:ext cx="302849" cy="2588209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2160270" y="2578151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76,5%</a:t>
            </a:r>
            <a:endParaRPr lang="en-US" sz="1039" dirty="0"/>
          </a:p>
        </p:txBody>
      </p:sp>
      <p:sp>
        <p:nvSpPr>
          <p:cNvPr id="22" name="Shape 18"/>
          <p:cNvSpPr/>
          <p:nvPr/>
        </p:nvSpPr>
        <p:spPr>
          <a:xfrm>
            <a:off x="2562606" y="4572457"/>
            <a:ext cx="302849" cy="795071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2489454" y="4371289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23,5%</a:t>
            </a:r>
            <a:endParaRPr lang="en-US" sz="1039" dirty="0"/>
          </a:p>
        </p:txBody>
      </p:sp>
      <p:sp>
        <p:nvSpPr>
          <p:cNvPr id="24" name="Text 20"/>
          <p:cNvSpPr/>
          <p:nvPr/>
        </p:nvSpPr>
        <p:spPr>
          <a:xfrm>
            <a:off x="1426464" y="5440680"/>
            <a:ext cx="22722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</a:t>
            </a:r>
            <a:endParaRPr lang="en-US" sz="1194" dirty="0"/>
          </a:p>
        </p:txBody>
      </p:sp>
      <p:sp>
        <p:nvSpPr>
          <p:cNvPr id="25" name="Shape 21"/>
          <p:cNvSpPr/>
          <p:nvPr/>
        </p:nvSpPr>
        <p:spPr>
          <a:xfrm>
            <a:off x="4560570" y="2911257"/>
            <a:ext cx="302849" cy="2456271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4487418" y="2710089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72,6%</a:t>
            </a:r>
            <a:endParaRPr lang="en-US" sz="1039" dirty="0"/>
          </a:p>
        </p:txBody>
      </p:sp>
      <p:sp>
        <p:nvSpPr>
          <p:cNvPr id="27" name="Shape 23"/>
          <p:cNvSpPr/>
          <p:nvPr/>
        </p:nvSpPr>
        <p:spPr>
          <a:xfrm>
            <a:off x="4889754" y="4440519"/>
            <a:ext cx="302849" cy="927009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4816602" y="4239351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27,4%</a:t>
            </a:r>
            <a:endParaRPr lang="en-US" sz="1039" dirty="0"/>
          </a:p>
        </p:txBody>
      </p:sp>
      <p:sp>
        <p:nvSpPr>
          <p:cNvPr id="29" name="Text 25"/>
          <p:cNvSpPr/>
          <p:nvPr/>
        </p:nvSpPr>
        <p:spPr>
          <a:xfrm>
            <a:off x="3753612" y="5440680"/>
            <a:ext cx="22722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</a:t>
            </a:r>
            <a:endParaRPr lang="en-US" sz="1194" dirty="0"/>
          </a:p>
        </p:txBody>
      </p:sp>
      <p:sp>
        <p:nvSpPr>
          <p:cNvPr id="30" name="Shape 26"/>
          <p:cNvSpPr/>
          <p:nvPr/>
        </p:nvSpPr>
        <p:spPr>
          <a:xfrm>
            <a:off x="6887718" y="3134902"/>
            <a:ext cx="302849" cy="223262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6814566" y="2933734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66,0%</a:t>
            </a:r>
            <a:endParaRPr lang="en-US" sz="1039" dirty="0"/>
          </a:p>
        </p:txBody>
      </p:sp>
      <p:sp>
        <p:nvSpPr>
          <p:cNvPr id="32" name="Shape 28"/>
          <p:cNvSpPr/>
          <p:nvPr/>
        </p:nvSpPr>
        <p:spPr>
          <a:xfrm>
            <a:off x="7216902" y="4245971"/>
            <a:ext cx="302849" cy="1121557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7143750" y="4044803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33,1%</a:t>
            </a:r>
            <a:endParaRPr lang="en-US" sz="1039" dirty="0"/>
          </a:p>
        </p:txBody>
      </p:sp>
      <p:sp>
        <p:nvSpPr>
          <p:cNvPr id="34" name="Text 30"/>
          <p:cNvSpPr/>
          <p:nvPr/>
        </p:nvSpPr>
        <p:spPr>
          <a:xfrm>
            <a:off x="6080760" y="5440680"/>
            <a:ext cx="22722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</a:t>
            </a:r>
            <a:endParaRPr lang="en-US" sz="1194" dirty="0"/>
          </a:p>
        </p:txBody>
      </p:sp>
      <p:sp>
        <p:nvSpPr>
          <p:cNvPr id="35" name="Shape 31"/>
          <p:cNvSpPr/>
          <p:nvPr/>
        </p:nvSpPr>
        <p:spPr>
          <a:xfrm>
            <a:off x="9214866" y="3375791"/>
            <a:ext cx="302849" cy="1991737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9141714" y="3174623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58,9%</a:t>
            </a:r>
            <a:endParaRPr lang="en-US" sz="1039" dirty="0"/>
          </a:p>
        </p:txBody>
      </p:sp>
      <p:sp>
        <p:nvSpPr>
          <p:cNvPr id="37" name="Shape 33"/>
          <p:cNvSpPr/>
          <p:nvPr/>
        </p:nvSpPr>
        <p:spPr>
          <a:xfrm>
            <a:off x="9544050" y="3986473"/>
            <a:ext cx="302849" cy="1381055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9470898" y="3785305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40,8%</a:t>
            </a:r>
            <a:endParaRPr lang="en-US" sz="1039" dirty="0"/>
          </a:p>
        </p:txBody>
      </p:sp>
      <p:sp>
        <p:nvSpPr>
          <p:cNvPr id="39" name="Text 35"/>
          <p:cNvSpPr/>
          <p:nvPr/>
        </p:nvSpPr>
        <p:spPr>
          <a:xfrm>
            <a:off x="8407908" y="5440680"/>
            <a:ext cx="22722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194" dirty="0"/>
          </a:p>
        </p:txBody>
      </p:sp>
      <p:sp>
        <p:nvSpPr>
          <p:cNvPr id="40" name="Text 36"/>
          <p:cNvSpPr/>
          <p:nvPr/>
        </p:nvSpPr>
        <p:spPr>
          <a:xfrm>
            <a:off x="1005840" y="5687568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3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2026, another 0,3% selected “hard to say / refusal”.</a:t>
            </a:r>
            <a:endParaRPr lang="en-US" sz="133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Belarusian politics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66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heard of Belarusian units fighting on Ukraine’s side, including the Kastus Kalinouski Regiment, “Pahonia” and others?</a:t>
            </a:r>
            <a:endParaRPr lang="en-US" sz="2666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371600" y="1892808"/>
            <a:ext cx="164592" cy="100584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591056" y="1847088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</a:t>
            </a:r>
            <a:endParaRPr lang="en-US" sz="1287" dirty="0"/>
          </a:p>
        </p:txBody>
      </p:sp>
      <p:sp>
        <p:nvSpPr>
          <p:cNvPr id="10" name="Shape 6"/>
          <p:cNvSpPr/>
          <p:nvPr/>
        </p:nvSpPr>
        <p:spPr>
          <a:xfrm>
            <a:off x="2788920" y="1892808"/>
            <a:ext cx="164592" cy="100584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3008376" y="1847088"/>
            <a:ext cx="1234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7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</a:t>
            </a:r>
            <a:endParaRPr lang="en-US" sz="1287" dirty="0"/>
          </a:p>
        </p:txBody>
      </p:sp>
      <p:sp>
        <p:nvSpPr>
          <p:cNvPr id="12" name="Shape 8"/>
          <p:cNvSpPr/>
          <p:nvPr/>
        </p:nvSpPr>
        <p:spPr>
          <a:xfrm>
            <a:off x="1399032" y="5367528"/>
            <a:ext cx="9308592" cy="0"/>
          </a:xfrm>
          <a:prstGeom prst="line">
            <a:avLst/>
          </a:prstGeom>
          <a:noFill/>
          <a:ln w="13970">
            <a:solidFill>
              <a:srgbClr val="9FB0B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60120" y="5285232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63" dirty="0"/>
          </a:p>
        </p:txBody>
      </p:sp>
      <p:sp>
        <p:nvSpPr>
          <p:cNvPr id="14" name="Shape 10"/>
          <p:cNvSpPr/>
          <p:nvPr/>
        </p:nvSpPr>
        <p:spPr>
          <a:xfrm>
            <a:off x="1399032" y="4606290"/>
            <a:ext cx="930859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60120" y="4523994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163" dirty="0"/>
          </a:p>
        </p:txBody>
      </p:sp>
      <p:sp>
        <p:nvSpPr>
          <p:cNvPr id="16" name="Shape 12"/>
          <p:cNvSpPr/>
          <p:nvPr/>
        </p:nvSpPr>
        <p:spPr>
          <a:xfrm>
            <a:off x="1399032" y="3845052"/>
            <a:ext cx="930859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960120" y="3762756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163" dirty="0"/>
          </a:p>
        </p:txBody>
      </p:sp>
      <p:sp>
        <p:nvSpPr>
          <p:cNvPr id="18" name="Shape 14"/>
          <p:cNvSpPr/>
          <p:nvPr/>
        </p:nvSpPr>
        <p:spPr>
          <a:xfrm>
            <a:off x="1399032" y="3083814"/>
            <a:ext cx="930859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960120" y="300151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163" dirty="0"/>
          </a:p>
        </p:txBody>
      </p:sp>
      <p:sp>
        <p:nvSpPr>
          <p:cNvPr id="20" name="Shape 16"/>
          <p:cNvSpPr/>
          <p:nvPr/>
        </p:nvSpPr>
        <p:spPr>
          <a:xfrm>
            <a:off x="1399032" y="2322576"/>
            <a:ext cx="9308592" cy="0"/>
          </a:xfrm>
          <a:prstGeom prst="line">
            <a:avLst/>
          </a:prstGeom>
          <a:noFill/>
          <a:ln w="8890">
            <a:solidFill>
              <a:srgbClr val="DFE7EC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960120" y="2240280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63" dirty="0">
                <a:solidFill>
                  <a:srgbClr val="7082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</a:t>
            </a:r>
            <a:endParaRPr lang="en-US" sz="1163" dirty="0"/>
          </a:p>
        </p:txBody>
      </p:sp>
      <p:sp>
        <p:nvSpPr>
          <p:cNvPr id="22" name="Shape 18"/>
          <p:cNvSpPr/>
          <p:nvPr/>
        </p:nvSpPr>
        <p:spPr>
          <a:xfrm>
            <a:off x="2233422" y="2706240"/>
            <a:ext cx="302849" cy="2661288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2160270" y="2505072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69,9%</a:t>
            </a:r>
            <a:endParaRPr lang="en-US" sz="1039" dirty="0"/>
          </a:p>
        </p:txBody>
      </p:sp>
      <p:sp>
        <p:nvSpPr>
          <p:cNvPr id="24" name="Shape 20"/>
          <p:cNvSpPr/>
          <p:nvPr/>
        </p:nvSpPr>
        <p:spPr>
          <a:xfrm>
            <a:off x="2562606" y="4222626"/>
            <a:ext cx="302849" cy="1144902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2489454" y="4021458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30,1%</a:t>
            </a:r>
            <a:endParaRPr lang="en-US" sz="1039" dirty="0"/>
          </a:p>
        </p:txBody>
      </p:sp>
      <p:sp>
        <p:nvSpPr>
          <p:cNvPr id="26" name="Text 22"/>
          <p:cNvSpPr/>
          <p:nvPr/>
        </p:nvSpPr>
        <p:spPr>
          <a:xfrm>
            <a:off x="1426464" y="5440680"/>
            <a:ext cx="22722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</a:t>
            </a:r>
            <a:endParaRPr lang="en-US" sz="1194" dirty="0"/>
          </a:p>
        </p:txBody>
      </p:sp>
      <p:sp>
        <p:nvSpPr>
          <p:cNvPr id="27" name="Shape 23"/>
          <p:cNvSpPr/>
          <p:nvPr/>
        </p:nvSpPr>
        <p:spPr>
          <a:xfrm>
            <a:off x="4560570" y="3001783"/>
            <a:ext cx="302849" cy="2365745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4487418" y="2800615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62,2%</a:t>
            </a:r>
            <a:endParaRPr lang="en-US" sz="1039" dirty="0"/>
          </a:p>
        </p:txBody>
      </p:sp>
      <p:sp>
        <p:nvSpPr>
          <p:cNvPr id="29" name="Shape 25"/>
          <p:cNvSpPr/>
          <p:nvPr/>
        </p:nvSpPr>
        <p:spPr>
          <a:xfrm>
            <a:off x="4889754" y="3927083"/>
            <a:ext cx="302849" cy="1440445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4816602" y="3725915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37,8%</a:t>
            </a:r>
            <a:endParaRPr lang="en-US" sz="1039" dirty="0"/>
          </a:p>
        </p:txBody>
      </p:sp>
      <p:sp>
        <p:nvSpPr>
          <p:cNvPr id="31" name="Text 27"/>
          <p:cNvSpPr/>
          <p:nvPr/>
        </p:nvSpPr>
        <p:spPr>
          <a:xfrm>
            <a:off x="3753612" y="5440680"/>
            <a:ext cx="22722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</a:t>
            </a:r>
            <a:endParaRPr lang="en-US" sz="1194" dirty="0"/>
          </a:p>
        </p:txBody>
      </p:sp>
      <p:sp>
        <p:nvSpPr>
          <p:cNvPr id="32" name="Shape 28"/>
          <p:cNvSpPr/>
          <p:nvPr/>
        </p:nvSpPr>
        <p:spPr>
          <a:xfrm>
            <a:off x="6887718" y="3027482"/>
            <a:ext cx="302849" cy="234004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6814566" y="2826314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61,5%</a:t>
            </a:r>
            <a:endParaRPr lang="en-US" sz="1039" dirty="0"/>
          </a:p>
        </p:txBody>
      </p:sp>
      <p:sp>
        <p:nvSpPr>
          <p:cNvPr id="34" name="Shape 30"/>
          <p:cNvSpPr/>
          <p:nvPr/>
        </p:nvSpPr>
        <p:spPr>
          <a:xfrm>
            <a:off x="7216902" y="3909377"/>
            <a:ext cx="302849" cy="1458151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7143750" y="3708209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38,3%</a:t>
            </a:r>
            <a:endParaRPr lang="en-US" sz="1039" dirty="0"/>
          </a:p>
        </p:txBody>
      </p:sp>
      <p:sp>
        <p:nvSpPr>
          <p:cNvPr id="36" name="Text 32"/>
          <p:cNvSpPr/>
          <p:nvPr/>
        </p:nvSpPr>
        <p:spPr>
          <a:xfrm>
            <a:off x="6080760" y="5440680"/>
            <a:ext cx="22722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</a:t>
            </a:r>
            <a:endParaRPr lang="en-US" sz="1194" dirty="0"/>
          </a:p>
        </p:txBody>
      </p:sp>
      <p:sp>
        <p:nvSpPr>
          <p:cNvPr id="37" name="Shape 33"/>
          <p:cNvSpPr/>
          <p:nvPr/>
        </p:nvSpPr>
        <p:spPr>
          <a:xfrm>
            <a:off x="9214866" y="3134056"/>
            <a:ext cx="302849" cy="2233472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9141714" y="2932888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58,7%</a:t>
            </a:r>
            <a:endParaRPr lang="en-US" sz="1039" dirty="0"/>
          </a:p>
        </p:txBody>
      </p:sp>
      <p:sp>
        <p:nvSpPr>
          <p:cNvPr id="39" name="Shape 35"/>
          <p:cNvSpPr/>
          <p:nvPr/>
        </p:nvSpPr>
        <p:spPr>
          <a:xfrm>
            <a:off x="9544050" y="3813080"/>
            <a:ext cx="302849" cy="1554448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40" name="Text 36"/>
          <p:cNvSpPr/>
          <p:nvPr/>
        </p:nvSpPr>
        <p:spPr>
          <a:xfrm>
            <a:off x="9470898" y="3611912"/>
            <a:ext cx="46744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39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40,8%</a:t>
            </a:r>
            <a:endParaRPr lang="en-US" sz="1039" dirty="0"/>
          </a:p>
        </p:txBody>
      </p:sp>
      <p:sp>
        <p:nvSpPr>
          <p:cNvPr id="41" name="Text 37"/>
          <p:cNvSpPr/>
          <p:nvPr/>
        </p:nvSpPr>
        <p:spPr>
          <a:xfrm>
            <a:off x="8407908" y="5440680"/>
            <a:ext cx="22722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9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194" dirty="0"/>
          </a:p>
        </p:txBody>
      </p:sp>
      <p:sp>
        <p:nvSpPr>
          <p:cNvPr id="42" name="Text 38"/>
          <p:cNvSpPr/>
          <p:nvPr/>
        </p:nvSpPr>
        <p:spPr>
          <a:xfrm>
            <a:off x="1005840" y="5687568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3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2026, 0,5% selected “hard to say / refusal”.</a:t>
            </a:r>
            <a:endParaRPr lang="en-US" sz="133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47" dirty="0"/>
          </a:p>
        </p:txBody>
      </p:sp>
      <p:sp>
        <p:nvSpPr>
          <p:cNvPr id="5" name="Text 2"/>
          <p:cNvSpPr/>
          <p:nvPr/>
        </p:nvSpPr>
        <p:spPr>
          <a:xfrm>
            <a:off x="594360" y="2011680"/>
            <a:ext cx="1508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10" b="1" dirty="0">
                <a:solidFill>
                  <a:srgbClr val="DD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6510" dirty="0"/>
          </a:p>
        </p:txBody>
      </p:sp>
      <p:sp>
        <p:nvSpPr>
          <p:cNvPr id="6" name="Shape 3"/>
          <p:cNvSpPr/>
          <p:nvPr/>
        </p:nvSpPr>
        <p:spPr>
          <a:xfrm>
            <a:off x="2331720" y="1993392"/>
            <a:ext cx="0" cy="1325880"/>
          </a:xfrm>
          <a:prstGeom prst="line">
            <a:avLst/>
          </a:prstGeom>
          <a:noFill/>
          <a:ln w="21590">
            <a:solidFill>
              <a:srgbClr val="2F7FA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743200" y="2212848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20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War, security and Ukrainian state policy</a:t>
            </a:r>
            <a:endParaRPr lang="en-US" sz="37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War, security and Ukraine’s policy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21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Who, in your opinion, should bear responsibility for Belarus’s involvement in Russian aggression against Ukraine?</a:t>
            </a:r>
            <a:endParaRPr lang="en-US" sz="2821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394960" y="2039112"/>
            <a:ext cx="0" cy="371246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175504" y="182880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7117080" y="2039112"/>
            <a:ext cx="0" cy="37124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897624" y="182880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8839200" y="2039112"/>
            <a:ext cx="0" cy="37124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619744" y="182880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10561320" y="2039112"/>
            <a:ext cx="0" cy="37124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10341864" y="182880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054" dirty="0"/>
          </a:p>
        </p:txBody>
      </p:sp>
      <p:sp>
        <p:nvSpPr>
          <p:cNvPr id="16" name="Text 12"/>
          <p:cNvSpPr/>
          <p:nvPr/>
        </p:nvSpPr>
        <p:spPr>
          <a:xfrm>
            <a:off x="822960" y="1975104"/>
            <a:ext cx="4407408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Belarusian state and authorities</a:t>
            </a:r>
            <a:endParaRPr lang="en-US" sz="1581" dirty="0"/>
          </a:p>
        </p:txBody>
      </p:sp>
      <p:sp>
        <p:nvSpPr>
          <p:cNvPr id="17" name="Shape 13"/>
          <p:cNvSpPr/>
          <p:nvPr/>
        </p:nvSpPr>
        <p:spPr>
          <a:xfrm>
            <a:off x="5394960" y="2094708"/>
            <a:ext cx="4685889" cy="31089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10154001" y="2016069"/>
            <a:ext cx="658368" cy="45610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54,4%</a:t>
            </a:r>
            <a:endParaRPr lang="en-US" sz="1271" dirty="0"/>
          </a:p>
        </p:txBody>
      </p:sp>
      <p:sp>
        <p:nvSpPr>
          <p:cNvPr id="19" name="Text 15"/>
          <p:cNvSpPr/>
          <p:nvPr/>
        </p:nvSpPr>
        <p:spPr>
          <a:xfrm>
            <a:off x="822960" y="2761488"/>
            <a:ext cx="4407408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Belarusian society (citizens of Belarus)</a:t>
            </a:r>
            <a:endParaRPr lang="en-US" sz="1581" dirty="0"/>
          </a:p>
        </p:txBody>
      </p:sp>
      <p:sp>
        <p:nvSpPr>
          <p:cNvPr id="20" name="Shape 16"/>
          <p:cNvSpPr/>
          <p:nvPr/>
        </p:nvSpPr>
        <p:spPr>
          <a:xfrm>
            <a:off x="5394960" y="2881092"/>
            <a:ext cx="224737" cy="310896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692849" y="2802453"/>
            <a:ext cx="658368" cy="45610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2,6%</a:t>
            </a:r>
            <a:endParaRPr lang="en-US" sz="1271" dirty="0"/>
          </a:p>
        </p:txBody>
      </p:sp>
      <p:sp>
        <p:nvSpPr>
          <p:cNvPr id="22" name="Text 18"/>
          <p:cNvSpPr/>
          <p:nvPr/>
        </p:nvSpPr>
        <p:spPr>
          <a:xfrm>
            <a:off x="822960" y="3547872"/>
            <a:ext cx="4407408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the state and society</a:t>
            </a:r>
            <a:endParaRPr lang="en-US" sz="1581" dirty="0"/>
          </a:p>
        </p:txBody>
      </p:sp>
      <p:sp>
        <p:nvSpPr>
          <p:cNvPr id="23" name="Shape 19"/>
          <p:cNvSpPr/>
          <p:nvPr/>
        </p:nvSpPr>
        <p:spPr>
          <a:xfrm>
            <a:off x="5394960" y="3667476"/>
            <a:ext cx="2460048" cy="310896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7928160" y="3588837"/>
            <a:ext cx="658368" cy="45610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28,6%</a:t>
            </a:r>
            <a:endParaRPr lang="en-US" sz="1271" dirty="0"/>
          </a:p>
        </p:txBody>
      </p:sp>
      <p:sp>
        <p:nvSpPr>
          <p:cNvPr id="25" name="Text 21"/>
          <p:cNvSpPr/>
          <p:nvPr/>
        </p:nvSpPr>
        <p:spPr>
          <a:xfrm>
            <a:off x="822960" y="4334256"/>
            <a:ext cx="4407408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one: Belarusians are not to blame / are not involved</a:t>
            </a:r>
            <a:endParaRPr lang="en-US" sz="1581" dirty="0"/>
          </a:p>
        </p:txBody>
      </p:sp>
      <p:sp>
        <p:nvSpPr>
          <p:cNvPr id="26" name="Shape 22"/>
          <p:cNvSpPr/>
          <p:nvPr/>
        </p:nvSpPr>
        <p:spPr>
          <a:xfrm>
            <a:off x="5394960" y="4453860"/>
            <a:ext cx="707791" cy="310896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6175903" y="4375221"/>
            <a:ext cx="658368" cy="45610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8,2%</a:t>
            </a:r>
            <a:endParaRPr lang="en-US" sz="1271" dirty="0"/>
          </a:p>
        </p:txBody>
      </p:sp>
      <p:sp>
        <p:nvSpPr>
          <p:cNvPr id="28" name="Text 24"/>
          <p:cNvSpPr/>
          <p:nvPr/>
        </p:nvSpPr>
        <p:spPr>
          <a:xfrm>
            <a:off x="822960" y="5120640"/>
            <a:ext cx="4407408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8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to say</a:t>
            </a:r>
            <a:endParaRPr lang="en-US" sz="1581" dirty="0"/>
          </a:p>
        </p:txBody>
      </p:sp>
      <p:sp>
        <p:nvSpPr>
          <p:cNvPr id="29" name="Shape 25"/>
          <p:cNvSpPr/>
          <p:nvPr/>
        </p:nvSpPr>
        <p:spPr>
          <a:xfrm>
            <a:off x="5394960" y="5240244"/>
            <a:ext cx="531274" cy="310896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5999386" y="5161605"/>
            <a:ext cx="658368" cy="45610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6,2%</a:t>
            </a:r>
            <a:endParaRPr lang="en-US" sz="12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War, security and Ukraine’s policy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66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negotiations are held to end Russia’s war against Ukraine, what role, in your opinion, should Belarus play in them?</a:t>
            </a:r>
            <a:endParaRPr lang="en-US" sz="2666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440680" y="2084832"/>
            <a:ext cx="0" cy="352958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221224" y="187452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6697980" y="2084832"/>
            <a:ext cx="0" cy="352958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478524" y="187452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7955280" y="2084832"/>
            <a:ext cx="0" cy="352958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35824" y="187452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9212580" y="2084832"/>
            <a:ext cx="0" cy="352958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993124" y="187452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054" dirty="0"/>
          </a:p>
        </p:txBody>
      </p:sp>
      <p:sp>
        <p:nvSpPr>
          <p:cNvPr id="16" name="Shape 12"/>
          <p:cNvSpPr/>
          <p:nvPr/>
        </p:nvSpPr>
        <p:spPr>
          <a:xfrm>
            <a:off x="10469880" y="2084832"/>
            <a:ext cx="0" cy="352958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10250424" y="187452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</a:t>
            </a:r>
            <a:endParaRPr lang="en-US" sz="1054" dirty="0"/>
          </a:p>
        </p:txBody>
      </p:sp>
      <p:sp>
        <p:nvSpPr>
          <p:cNvPr id="18" name="Text 14"/>
          <p:cNvSpPr/>
          <p:nvPr/>
        </p:nvSpPr>
        <p:spPr>
          <a:xfrm>
            <a:off x="868680" y="2020824"/>
            <a:ext cx="4407408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participant in the negotiations</a:t>
            </a:r>
            <a:endParaRPr lang="en-US" sz="1659" dirty="0"/>
          </a:p>
        </p:txBody>
      </p:sp>
      <p:sp>
        <p:nvSpPr>
          <p:cNvPr id="19" name="Shape 15"/>
          <p:cNvSpPr/>
          <p:nvPr/>
        </p:nvSpPr>
        <p:spPr>
          <a:xfrm>
            <a:off x="5440680" y="2182673"/>
            <a:ext cx="229457" cy="310896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5743289" y="2088947"/>
            <a:ext cx="658368" cy="5436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3,6%</a:t>
            </a:r>
            <a:endParaRPr lang="en-US" sz="1271" dirty="0"/>
          </a:p>
        </p:txBody>
      </p:sp>
      <p:sp>
        <p:nvSpPr>
          <p:cNvPr id="21" name="Text 17"/>
          <p:cNvSpPr/>
          <p:nvPr/>
        </p:nvSpPr>
        <p:spPr>
          <a:xfrm>
            <a:off x="868680" y="2958084"/>
            <a:ext cx="4407408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Mediator in the negotiations</a:t>
            </a:r>
            <a:endParaRPr lang="en-US" sz="1659" dirty="0"/>
          </a:p>
        </p:txBody>
      </p:sp>
      <p:sp>
        <p:nvSpPr>
          <p:cNvPr id="22" name="Shape 18"/>
          <p:cNvSpPr/>
          <p:nvPr/>
        </p:nvSpPr>
        <p:spPr>
          <a:xfrm>
            <a:off x="5440680" y="3119933"/>
            <a:ext cx="865651" cy="31089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6379483" y="3026207"/>
            <a:ext cx="658368" cy="5436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13,8%</a:t>
            </a:r>
            <a:endParaRPr lang="en-US" sz="1271" dirty="0"/>
          </a:p>
        </p:txBody>
      </p:sp>
      <p:sp>
        <p:nvSpPr>
          <p:cNvPr id="24" name="Text 20"/>
          <p:cNvSpPr/>
          <p:nvPr/>
        </p:nvSpPr>
        <p:spPr>
          <a:xfrm>
            <a:off x="868680" y="3895344"/>
            <a:ext cx="4407408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Belarus should not be allowed to take part in the negotiations</a:t>
            </a:r>
            <a:endParaRPr lang="en-US" sz="1659" dirty="0"/>
          </a:p>
        </p:txBody>
      </p:sp>
      <p:sp>
        <p:nvSpPr>
          <p:cNvPr id="25" name="Shape 21"/>
          <p:cNvSpPr/>
          <p:nvPr/>
        </p:nvSpPr>
        <p:spPr>
          <a:xfrm>
            <a:off x="5440680" y="4057193"/>
            <a:ext cx="4719904" cy="310896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10233736" y="3963467"/>
            <a:ext cx="658368" cy="5436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75,1%</a:t>
            </a:r>
            <a:endParaRPr lang="en-US" sz="1271" dirty="0"/>
          </a:p>
        </p:txBody>
      </p:sp>
      <p:sp>
        <p:nvSpPr>
          <p:cNvPr id="27" name="Text 23"/>
          <p:cNvSpPr/>
          <p:nvPr/>
        </p:nvSpPr>
        <p:spPr>
          <a:xfrm>
            <a:off x="868680" y="4832604"/>
            <a:ext cx="4407408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to say</a:t>
            </a:r>
            <a:endParaRPr lang="en-US" sz="1659" dirty="0"/>
          </a:p>
        </p:txBody>
      </p:sp>
      <p:sp>
        <p:nvSpPr>
          <p:cNvPr id="28" name="Shape 24"/>
          <p:cNvSpPr/>
          <p:nvPr/>
        </p:nvSpPr>
        <p:spPr>
          <a:xfrm>
            <a:off x="5440680" y="4994453"/>
            <a:ext cx="471488" cy="310896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5985320" y="4900727"/>
            <a:ext cx="658368" cy="5436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7,5%</a:t>
            </a:r>
            <a:endParaRPr lang="en-US" sz="127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War, security and Ukraine’s policy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79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Recently, the Ukrainian authorities have taken a tougher line with the Belarusian authorities: they issued Lukashenka an “ultimatum” and demanded a halt to the construction of ammunition storage bases. Do you support this policy?</a:t>
            </a:r>
            <a:endParaRPr lang="en-US" sz="2279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389888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120640" y="2340864"/>
            <a:ext cx="0" cy="302666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901184" y="213055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6903720" y="2340864"/>
            <a:ext cx="0" cy="30266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684264" y="213055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8686800" y="2340864"/>
            <a:ext cx="0" cy="30266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467344" y="213055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10469880" y="2340864"/>
            <a:ext cx="0" cy="30266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10250424" y="213055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054" dirty="0"/>
          </a:p>
        </p:txBody>
      </p:sp>
      <p:sp>
        <p:nvSpPr>
          <p:cNvPr id="16" name="Text 12"/>
          <p:cNvSpPr/>
          <p:nvPr/>
        </p:nvSpPr>
        <p:spPr>
          <a:xfrm>
            <a:off x="868680" y="2276856"/>
            <a:ext cx="40873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fully support</a:t>
            </a:r>
            <a:endParaRPr lang="en-US" sz="1628" dirty="0"/>
          </a:p>
        </p:txBody>
      </p:sp>
      <p:sp>
        <p:nvSpPr>
          <p:cNvPr id="17" name="Shape 13"/>
          <p:cNvSpPr/>
          <p:nvPr/>
        </p:nvSpPr>
        <p:spPr>
          <a:xfrm>
            <a:off x="5120640" y="2358055"/>
            <a:ext cx="4931108" cy="31089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10124900" y="2293132"/>
            <a:ext cx="658368" cy="376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55,3%</a:t>
            </a:r>
            <a:endParaRPr lang="en-US" sz="1271" dirty="0"/>
          </a:p>
        </p:txBody>
      </p:sp>
      <p:sp>
        <p:nvSpPr>
          <p:cNvPr id="19" name="Text 15"/>
          <p:cNvSpPr/>
          <p:nvPr/>
        </p:nvSpPr>
        <p:spPr>
          <a:xfrm>
            <a:off x="868680" y="2926080"/>
            <a:ext cx="40873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rather support</a:t>
            </a:r>
            <a:endParaRPr lang="en-US" sz="1628" dirty="0"/>
          </a:p>
        </p:txBody>
      </p:sp>
      <p:sp>
        <p:nvSpPr>
          <p:cNvPr id="20" name="Shape 16"/>
          <p:cNvSpPr/>
          <p:nvPr/>
        </p:nvSpPr>
        <p:spPr>
          <a:xfrm>
            <a:off x="5120640" y="3007279"/>
            <a:ext cx="1999724" cy="310896"/>
          </a:xfrm>
          <a:prstGeom prst="rect">
            <a:avLst/>
          </a:prstGeom>
          <a:solidFill>
            <a:srgbClr val="2B83A6"/>
          </a:solidFill>
          <a:ln w="12700">
            <a:solidFill>
              <a:srgbClr val="2B83A6">
                <a:alpha val="0"/>
              </a:srgbClr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7193516" y="2942356"/>
            <a:ext cx="658368" cy="376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22,4%</a:t>
            </a:r>
            <a:endParaRPr lang="en-US" sz="1271" dirty="0"/>
          </a:p>
        </p:txBody>
      </p:sp>
      <p:sp>
        <p:nvSpPr>
          <p:cNvPr id="22" name="Text 18"/>
          <p:cNvSpPr/>
          <p:nvPr/>
        </p:nvSpPr>
        <p:spPr>
          <a:xfrm>
            <a:off x="868680" y="3575304"/>
            <a:ext cx="40873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No, rather do not support</a:t>
            </a:r>
            <a:endParaRPr lang="en-US" sz="1628" dirty="0"/>
          </a:p>
        </p:txBody>
      </p:sp>
      <p:sp>
        <p:nvSpPr>
          <p:cNvPr id="23" name="Shape 19"/>
          <p:cNvSpPr/>
          <p:nvPr/>
        </p:nvSpPr>
        <p:spPr>
          <a:xfrm>
            <a:off x="5120640" y="3656503"/>
            <a:ext cx="667763" cy="310896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5861555" y="3591580"/>
            <a:ext cx="658368" cy="376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7,5%</a:t>
            </a:r>
            <a:endParaRPr lang="en-US" sz="1271" dirty="0"/>
          </a:p>
        </p:txBody>
      </p:sp>
      <p:sp>
        <p:nvSpPr>
          <p:cNvPr id="25" name="Text 21"/>
          <p:cNvSpPr/>
          <p:nvPr/>
        </p:nvSpPr>
        <p:spPr>
          <a:xfrm>
            <a:off x="868680" y="4224528"/>
            <a:ext cx="40873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No, strongly do not support</a:t>
            </a:r>
            <a:endParaRPr lang="en-US" sz="1628" dirty="0"/>
          </a:p>
        </p:txBody>
      </p:sp>
      <p:sp>
        <p:nvSpPr>
          <p:cNvPr id="26" name="Shape 22"/>
          <p:cNvSpPr/>
          <p:nvPr/>
        </p:nvSpPr>
        <p:spPr>
          <a:xfrm>
            <a:off x="5120640" y="4305727"/>
            <a:ext cx="829132" cy="310896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6022924" y="4240804"/>
            <a:ext cx="658368" cy="376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9,3%</a:t>
            </a:r>
            <a:endParaRPr lang="en-US" sz="1271" dirty="0"/>
          </a:p>
        </p:txBody>
      </p:sp>
      <p:sp>
        <p:nvSpPr>
          <p:cNvPr id="28" name="Text 24"/>
          <p:cNvSpPr/>
          <p:nvPr/>
        </p:nvSpPr>
        <p:spPr>
          <a:xfrm>
            <a:off x="868680" y="4873752"/>
            <a:ext cx="40873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to answer</a:t>
            </a:r>
            <a:endParaRPr lang="en-US" sz="1628" dirty="0"/>
          </a:p>
        </p:txBody>
      </p:sp>
      <p:sp>
        <p:nvSpPr>
          <p:cNvPr id="29" name="Shape 25"/>
          <p:cNvSpPr/>
          <p:nvPr/>
        </p:nvSpPr>
        <p:spPr>
          <a:xfrm>
            <a:off x="5120640" y="4954951"/>
            <a:ext cx="487672" cy="310896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5681464" y="4890028"/>
            <a:ext cx="658368" cy="376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5,5%</a:t>
            </a:r>
            <a:endParaRPr lang="en-US" sz="1271" dirty="0"/>
          </a:p>
        </p:txBody>
      </p:sp>
      <p:sp>
        <p:nvSpPr>
          <p:cNvPr id="31" name="Text 27"/>
          <p:cNvSpPr/>
          <p:nvPr/>
        </p:nvSpPr>
        <p:spPr>
          <a:xfrm>
            <a:off x="896112" y="5596128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36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support: 77,7%  •  do not support: 16,8%</a:t>
            </a:r>
            <a:endParaRPr lang="en-US" sz="17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War, security and Ukraine’s policy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79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Recently, the Ukrainian authorities have also stepped up cooperation with representatives of Belarus’s democratic opposition – a series of meetings and negotiations were held. Do you support this policy?</a:t>
            </a:r>
            <a:endParaRPr lang="en-US" sz="2279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389888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120640" y="2340864"/>
            <a:ext cx="0" cy="302666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901184" y="213055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6190488" y="2340864"/>
            <a:ext cx="0" cy="30266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971032" y="213055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7260336" y="2340864"/>
            <a:ext cx="0" cy="30266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040880" y="213055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8330184" y="2340864"/>
            <a:ext cx="0" cy="30266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110728" y="213055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054" dirty="0"/>
          </a:p>
        </p:txBody>
      </p:sp>
      <p:sp>
        <p:nvSpPr>
          <p:cNvPr id="16" name="Shape 12"/>
          <p:cNvSpPr/>
          <p:nvPr/>
        </p:nvSpPr>
        <p:spPr>
          <a:xfrm>
            <a:off x="9400032" y="2340864"/>
            <a:ext cx="0" cy="30266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9180576" y="213055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8" name="Shape 14"/>
          <p:cNvSpPr/>
          <p:nvPr/>
        </p:nvSpPr>
        <p:spPr>
          <a:xfrm>
            <a:off x="10469880" y="2340864"/>
            <a:ext cx="0" cy="302666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10250424" y="213055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</a:t>
            </a:r>
            <a:endParaRPr lang="en-US" sz="1054" dirty="0"/>
          </a:p>
        </p:txBody>
      </p:sp>
      <p:sp>
        <p:nvSpPr>
          <p:cNvPr id="20" name="Text 16"/>
          <p:cNvSpPr/>
          <p:nvPr/>
        </p:nvSpPr>
        <p:spPr>
          <a:xfrm>
            <a:off x="868680" y="2276856"/>
            <a:ext cx="40873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fully support</a:t>
            </a:r>
            <a:endParaRPr lang="en-US" sz="1628" dirty="0"/>
          </a:p>
        </p:txBody>
      </p:sp>
      <p:sp>
        <p:nvSpPr>
          <p:cNvPr id="21" name="Shape 17"/>
          <p:cNvSpPr/>
          <p:nvPr/>
        </p:nvSpPr>
        <p:spPr>
          <a:xfrm>
            <a:off x="5120640" y="2358055"/>
            <a:ext cx="2677830" cy="31089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7871622" y="2293132"/>
            <a:ext cx="658368" cy="376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25,0%</a:t>
            </a:r>
            <a:endParaRPr lang="en-US" sz="1271" dirty="0"/>
          </a:p>
        </p:txBody>
      </p:sp>
      <p:sp>
        <p:nvSpPr>
          <p:cNvPr id="23" name="Text 19"/>
          <p:cNvSpPr/>
          <p:nvPr/>
        </p:nvSpPr>
        <p:spPr>
          <a:xfrm>
            <a:off x="868680" y="2926080"/>
            <a:ext cx="40873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rather support</a:t>
            </a:r>
            <a:endParaRPr lang="en-US" sz="1628" dirty="0"/>
          </a:p>
        </p:txBody>
      </p:sp>
      <p:sp>
        <p:nvSpPr>
          <p:cNvPr id="24" name="Shape 20"/>
          <p:cNvSpPr/>
          <p:nvPr/>
        </p:nvSpPr>
        <p:spPr>
          <a:xfrm>
            <a:off x="5120640" y="3007279"/>
            <a:ext cx="4530806" cy="310896"/>
          </a:xfrm>
          <a:prstGeom prst="rect">
            <a:avLst/>
          </a:prstGeom>
          <a:solidFill>
            <a:srgbClr val="2B83A6"/>
          </a:solidFill>
          <a:ln w="12700">
            <a:solidFill>
              <a:srgbClr val="2B83A6">
                <a:alpha val="0"/>
              </a:srgbClr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9724598" y="2942356"/>
            <a:ext cx="658368" cy="376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42,4%</a:t>
            </a:r>
            <a:endParaRPr lang="en-US" sz="1271" dirty="0"/>
          </a:p>
        </p:txBody>
      </p:sp>
      <p:sp>
        <p:nvSpPr>
          <p:cNvPr id="26" name="Text 22"/>
          <p:cNvSpPr/>
          <p:nvPr/>
        </p:nvSpPr>
        <p:spPr>
          <a:xfrm>
            <a:off x="868680" y="3575304"/>
            <a:ext cx="40873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No, rather do not support</a:t>
            </a:r>
            <a:endParaRPr lang="en-US" sz="1628" dirty="0"/>
          </a:p>
        </p:txBody>
      </p:sp>
      <p:sp>
        <p:nvSpPr>
          <p:cNvPr id="27" name="Shape 23"/>
          <p:cNvSpPr/>
          <p:nvPr/>
        </p:nvSpPr>
        <p:spPr>
          <a:xfrm>
            <a:off x="5120640" y="3656503"/>
            <a:ext cx="1582305" cy="310896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6776097" y="3591580"/>
            <a:ext cx="658368" cy="376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14,8%</a:t>
            </a:r>
            <a:endParaRPr lang="en-US" sz="1271" dirty="0"/>
          </a:p>
        </p:txBody>
      </p:sp>
      <p:sp>
        <p:nvSpPr>
          <p:cNvPr id="29" name="Text 25"/>
          <p:cNvSpPr/>
          <p:nvPr/>
        </p:nvSpPr>
        <p:spPr>
          <a:xfrm>
            <a:off x="868680" y="4224528"/>
            <a:ext cx="40873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No, strongly do not support</a:t>
            </a:r>
            <a:endParaRPr lang="en-US" sz="1628" dirty="0"/>
          </a:p>
        </p:txBody>
      </p:sp>
      <p:sp>
        <p:nvSpPr>
          <p:cNvPr id="30" name="Shape 26"/>
          <p:cNvSpPr/>
          <p:nvPr/>
        </p:nvSpPr>
        <p:spPr>
          <a:xfrm>
            <a:off x="5120640" y="4305727"/>
            <a:ext cx="711449" cy="310896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5905241" y="4240804"/>
            <a:ext cx="658368" cy="376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6,7%</a:t>
            </a:r>
            <a:endParaRPr lang="en-US" sz="1271" dirty="0"/>
          </a:p>
        </p:txBody>
      </p:sp>
      <p:sp>
        <p:nvSpPr>
          <p:cNvPr id="32" name="Text 28"/>
          <p:cNvSpPr/>
          <p:nvPr/>
        </p:nvSpPr>
        <p:spPr>
          <a:xfrm>
            <a:off x="868680" y="4873752"/>
            <a:ext cx="40873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to say</a:t>
            </a:r>
            <a:endParaRPr lang="en-US" sz="1628" dirty="0"/>
          </a:p>
        </p:txBody>
      </p:sp>
      <p:sp>
        <p:nvSpPr>
          <p:cNvPr id="33" name="Shape 29"/>
          <p:cNvSpPr/>
          <p:nvPr/>
        </p:nvSpPr>
        <p:spPr>
          <a:xfrm>
            <a:off x="5120640" y="4954951"/>
            <a:ext cx="1196090" cy="310896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6389882" y="4890028"/>
            <a:ext cx="658368" cy="376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11,2%</a:t>
            </a:r>
            <a:endParaRPr lang="en-US" sz="1271" dirty="0"/>
          </a:p>
        </p:txBody>
      </p:sp>
      <p:sp>
        <p:nvSpPr>
          <p:cNvPr id="35" name="Text 31"/>
          <p:cNvSpPr/>
          <p:nvPr/>
        </p:nvSpPr>
        <p:spPr>
          <a:xfrm>
            <a:off x="896112" y="5596128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36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support: 67,4%  •  do not support: 21,4%</a:t>
            </a:r>
            <a:endParaRPr lang="en-US" sz="17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War, security and Ukraine’s policy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should be the basis of Ukraine’s policy toward Belarus?</a:t>
            </a:r>
            <a:endParaRPr lang="en-US" sz="3100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852160" y="2011680"/>
            <a:ext cx="0" cy="375818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63270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6830568" y="2011680"/>
            <a:ext cx="0" cy="375818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611112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7808976" y="2011680"/>
            <a:ext cx="0" cy="375818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589520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8787384" y="2011680"/>
            <a:ext cx="0" cy="375818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567928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054" dirty="0"/>
          </a:p>
        </p:txBody>
      </p:sp>
      <p:sp>
        <p:nvSpPr>
          <p:cNvPr id="16" name="Shape 12"/>
          <p:cNvSpPr/>
          <p:nvPr/>
        </p:nvSpPr>
        <p:spPr>
          <a:xfrm>
            <a:off x="9765792" y="2011680"/>
            <a:ext cx="0" cy="375818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9546336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8" name="Shape 14"/>
          <p:cNvSpPr/>
          <p:nvPr/>
        </p:nvSpPr>
        <p:spPr>
          <a:xfrm>
            <a:off x="10744200" y="2011680"/>
            <a:ext cx="0" cy="375818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1052474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</a:t>
            </a:r>
            <a:endParaRPr lang="en-US" sz="1054" dirty="0"/>
          </a:p>
        </p:txBody>
      </p:sp>
      <p:sp>
        <p:nvSpPr>
          <p:cNvPr id="20" name="Text 16"/>
          <p:cNvSpPr/>
          <p:nvPr/>
        </p:nvSpPr>
        <p:spPr>
          <a:xfrm>
            <a:off x="685800" y="1947672"/>
            <a:ext cx="5001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of military deterrence</a:t>
            </a:r>
            <a:endParaRPr lang="en-US" sz="1504" dirty="0"/>
          </a:p>
        </p:txBody>
      </p:sp>
      <p:sp>
        <p:nvSpPr>
          <p:cNvPr id="21" name="Shape 17"/>
          <p:cNvSpPr/>
          <p:nvPr/>
        </p:nvSpPr>
        <p:spPr>
          <a:xfrm>
            <a:off x="5852160" y="2069836"/>
            <a:ext cx="1531209" cy="310896"/>
          </a:xfrm>
          <a:prstGeom prst="rect">
            <a:avLst/>
          </a:prstGeom>
          <a:solidFill>
            <a:srgbClr val="16222D"/>
          </a:solidFill>
          <a:ln w="12700">
            <a:solidFill>
              <a:srgbClr val="16222D">
                <a:alpha val="0"/>
              </a:srgbClr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7456521" y="1990283"/>
            <a:ext cx="658368" cy="46140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15,7%</a:t>
            </a:r>
            <a:endParaRPr lang="en-US" sz="1271" dirty="0"/>
          </a:p>
        </p:txBody>
      </p:sp>
      <p:sp>
        <p:nvSpPr>
          <p:cNvPr id="23" name="Text 19"/>
          <p:cNvSpPr/>
          <p:nvPr/>
        </p:nvSpPr>
        <p:spPr>
          <a:xfrm>
            <a:off x="685800" y="2743200"/>
            <a:ext cx="5001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of foreign-policy isolation and sanctions</a:t>
            </a:r>
            <a:endParaRPr lang="en-US" sz="1504" dirty="0"/>
          </a:p>
        </p:txBody>
      </p:sp>
      <p:sp>
        <p:nvSpPr>
          <p:cNvPr id="24" name="Shape 20"/>
          <p:cNvSpPr/>
          <p:nvPr/>
        </p:nvSpPr>
        <p:spPr>
          <a:xfrm>
            <a:off x="5852160" y="2865364"/>
            <a:ext cx="1719063" cy="310896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7644375" y="2785811"/>
            <a:ext cx="658368" cy="46140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17,6%</a:t>
            </a:r>
            <a:endParaRPr lang="en-US" sz="1271" dirty="0"/>
          </a:p>
        </p:txBody>
      </p:sp>
      <p:sp>
        <p:nvSpPr>
          <p:cNvPr id="26" name="Text 22"/>
          <p:cNvSpPr/>
          <p:nvPr/>
        </p:nvSpPr>
        <p:spPr>
          <a:xfrm>
            <a:off x="685800" y="3538728"/>
            <a:ext cx="5001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Limited cooperation: only in areas clearly beneficial to Ukraine</a:t>
            </a:r>
            <a:endParaRPr lang="en-US" sz="1504" dirty="0"/>
          </a:p>
        </p:txBody>
      </p:sp>
      <p:sp>
        <p:nvSpPr>
          <p:cNvPr id="27" name="Shape 23"/>
          <p:cNvSpPr/>
          <p:nvPr/>
        </p:nvSpPr>
        <p:spPr>
          <a:xfrm>
            <a:off x="5852160" y="3660892"/>
            <a:ext cx="4477195" cy="31089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10402507" y="3581339"/>
            <a:ext cx="658368" cy="46140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45,8%</a:t>
            </a:r>
            <a:endParaRPr lang="en-US" sz="1271" dirty="0"/>
          </a:p>
        </p:txBody>
      </p:sp>
      <p:sp>
        <p:nvSpPr>
          <p:cNvPr id="29" name="Text 25"/>
          <p:cNvSpPr/>
          <p:nvPr/>
        </p:nvSpPr>
        <p:spPr>
          <a:xfrm>
            <a:off x="685800" y="4334256"/>
            <a:ext cx="5001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 cooperation and partnership</a:t>
            </a:r>
            <a:endParaRPr lang="en-US" sz="1504" dirty="0"/>
          </a:p>
        </p:txBody>
      </p:sp>
      <p:sp>
        <p:nvSpPr>
          <p:cNvPr id="30" name="Shape 26"/>
          <p:cNvSpPr/>
          <p:nvPr/>
        </p:nvSpPr>
        <p:spPr>
          <a:xfrm>
            <a:off x="5852160" y="4456420"/>
            <a:ext cx="1361944" cy="310896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7287256" y="4376867"/>
            <a:ext cx="658368" cy="46140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13,9%</a:t>
            </a:r>
            <a:endParaRPr lang="en-US" sz="1271" dirty="0"/>
          </a:p>
        </p:txBody>
      </p:sp>
      <p:sp>
        <p:nvSpPr>
          <p:cNvPr id="32" name="Text 28"/>
          <p:cNvSpPr/>
          <p:nvPr/>
        </p:nvSpPr>
        <p:spPr>
          <a:xfrm>
            <a:off x="685800" y="5129784"/>
            <a:ext cx="5001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4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to say / refusal</a:t>
            </a:r>
            <a:endParaRPr lang="en-US" sz="1504" dirty="0"/>
          </a:p>
        </p:txBody>
      </p:sp>
      <p:sp>
        <p:nvSpPr>
          <p:cNvPr id="33" name="Shape 29"/>
          <p:cNvSpPr/>
          <p:nvPr/>
        </p:nvSpPr>
        <p:spPr>
          <a:xfrm>
            <a:off x="5852160" y="5251948"/>
            <a:ext cx="961775" cy="310896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6887087" y="5172395"/>
            <a:ext cx="658368" cy="46140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9,8%</a:t>
            </a:r>
            <a:endParaRPr lang="en-US" sz="1271" dirty="0"/>
          </a:p>
        </p:txBody>
      </p:sp>
      <p:sp>
        <p:nvSpPr>
          <p:cNvPr id="35" name="Text 31"/>
          <p:cNvSpPr/>
          <p:nvPr/>
        </p:nvSpPr>
        <p:spPr>
          <a:xfrm>
            <a:off x="713232" y="5797296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11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wording of the 2026 question differs from previous waves, so a direct time series is not constructed here.</a:t>
            </a:r>
            <a:endParaRPr lang="en-US" sz="14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47" dirty="0"/>
          </a:p>
        </p:txBody>
      </p:sp>
      <p:sp>
        <p:nvSpPr>
          <p:cNvPr id="5" name="Text 2"/>
          <p:cNvSpPr/>
          <p:nvPr/>
        </p:nvSpPr>
        <p:spPr>
          <a:xfrm>
            <a:off x="594360" y="2011680"/>
            <a:ext cx="1508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10" b="1" dirty="0">
                <a:solidFill>
                  <a:srgbClr val="DD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6510" dirty="0"/>
          </a:p>
        </p:txBody>
      </p:sp>
      <p:sp>
        <p:nvSpPr>
          <p:cNvPr id="6" name="Shape 3"/>
          <p:cNvSpPr/>
          <p:nvPr/>
        </p:nvSpPr>
        <p:spPr>
          <a:xfrm>
            <a:off x="2331720" y="1993392"/>
            <a:ext cx="0" cy="1325880"/>
          </a:xfrm>
          <a:prstGeom prst="line">
            <a:avLst/>
          </a:prstGeom>
          <a:noFill/>
          <a:ln w="21590">
            <a:solidFill>
              <a:srgbClr val="2F7FA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743200" y="2212848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20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space</a:t>
            </a:r>
            <a:endParaRPr lang="en-US" sz="37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space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21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often do you encounter content from Belarusian state media on sociopolitical topics or culture?</a:t>
            </a:r>
            <a:endParaRPr lang="en-US" sz="2821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166360" y="2011680"/>
            <a:ext cx="0" cy="384962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94690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594360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72414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672084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50138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749808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27862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054" dirty="0"/>
          </a:p>
        </p:txBody>
      </p:sp>
      <p:sp>
        <p:nvSpPr>
          <p:cNvPr id="16" name="Shape 12"/>
          <p:cNvSpPr/>
          <p:nvPr/>
        </p:nvSpPr>
        <p:spPr>
          <a:xfrm>
            <a:off x="827532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805586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8" name="Shape 14"/>
          <p:cNvSpPr/>
          <p:nvPr/>
        </p:nvSpPr>
        <p:spPr>
          <a:xfrm>
            <a:off x="905256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83310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</a:t>
            </a:r>
            <a:endParaRPr lang="en-US" sz="1054" dirty="0"/>
          </a:p>
        </p:txBody>
      </p:sp>
      <p:sp>
        <p:nvSpPr>
          <p:cNvPr id="20" name="Shape 16"/>
          <p:cNvSpPr/>
          <p:nvPr/>
        </p:nvSpPr>
        <p:spPr>
          <a:xfrm>
            <a:off x="982980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961034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054" dirty="0"/>
          </a:p>
        </p:txBody>
      </p:sp>
      <p:sp>
        <p:nvSpPr>
          <p:cNvPr id="22" name="Shape 18"/>
          <p:cNvSpPr/>
          <p:nvPr/>
        </p:nvSpPr>
        <p:spPr>
          <a:xfrm>
            <a:off x="1060704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1038758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</a:t>
            </a:r>
            <a:endParaRPr lang="en-US" sz="1054" dirty="0"/>
          </a:p>
        </p:txBody>
      </p:sp>
      <p:sp>
        <p:nvSpPr>
          <p:cNvPr id="24" name="Text 20"/>
          <p:cNvSpPr/>
          <p:nvPr/>
        </p:nvSpPr>
        <p:spPr>
          <a:xfrm>
            <a:off x="822960" y="194767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least once a week</a:t>
            </a:r>
            <a:endParaRPr lang="en-US" sz="1519" dirty="0"/>
          </a:p>
        </p:txBody>
      </p:sp>
      <p:sp>
        <p:nvSpPr>
          <p:cNvPr id="25" name="Shape 21"/>
          <p:cNvSpPr/>
          <p:nvPr/>
        </p:nvSpPr>
        <p:spPr>
          <a:xfrm>
            <a:off x="5166360" y="2036978"/>
            <a:ext cx="600807" cy="31089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5840319" y="196916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7,7%</a:t>
            </a:r>
            <a:endParaRPr lang="en-US" sz="1271" dirty="0"/>
          </a:p>
        </p:txBody>
      </p:sp>
      <p:sp>
        <p:nvSpPr>
          <p:cNvPr id="27" name="Text 23"/>
          <p:cNvSpPr/>
          <p:nvPr/>
        </p:nvSpPr>
        <p:spPr>
          <a:xfrm>
            <a:off x="822960" y="262585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least once every two weeks</a:t>
            </a:r>
            <a:endParaRPr lang="en-US" sz="1519" dirty="0"/>
          </a:p>
        </p:txBody>
      </p:sp>
      <p:sp>
        <p:nvSpPr>
          <p:cNvPr id="28" name="Shape 24"/>
          <p:cNvSpPr/>
          <p:nvPr/>
        </p:nvSpPr>
        <p:spPr>
          <a:xfrm>
            <a:off x="5166360" y="2715158"/>
            <a:ext cx="249494" cy="310896"/>
          </a:xfrm>
          <a:prstGeom prst="rect">
            <a:avLst/>
          </a:prstGeom>
          <a:solidFill>
            <a:srgbClr val="2B83A6"/>
          </a:solidFill>
          <a:ln w="12700">
            <a:solidFill>
              <a:srgbClr val="2B83A6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5489006" y="264734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3,2%</a:t>
            </a:r>
            <a:endParaRPr lang="en-US" sz="1271" dirty="0"/>
          </a:p>
        </p:txBody>
      </p:sp>
      <p:sp>
        <p:nvSpPr>
          <p:cNvPr id="30" name="Text 26"/>
          <p:cNvSpPr/>
          <p:nvPr/>
        </p:nvSpPr>
        <p:spPr>
          <a:xfrm>
            <a:off x="822960" y="330403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least once a month</a:t>
            </a:r>
            <a:endParaRPr lang="en-US" sz="1519" dirty="0"/>
          </a:p>
        </p:txBody>
      </p:sp>
      <p:sp>
        <p:nvSpPr>
          <p:cNvPr id="31" name="Shape 27"/>
          <p:cNvSpPr/>
          <p:nvPr/>
        </p:nvSpPr>
        <p:spPr>
          <a:xfrm>
            <a:off x="5166360" y="3393338"/>
            <a:ext cx="1019739" cy="310896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6259251" y="332552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13,1%</a:t>
            </a:r>
            <a:endParaRPr lang="en-US" sz="1271" dirty="0"/>
          </a:p>
        </p:txBody>
      </p:sp>
      <p:sp>
        <p:nvSpPr>
          <p:cNvPr id="33" name="Text 29"/>
          <p:cNvSpPr/>
          <p:nvPr/>
        </p:nvSpPr>
        <p:spPr>
          <a:xfrm>
            <a:off x="822960" y="398221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Several times a year</a:t>
            </a:r>
            <a:endParaRPr lang="en-US" sz="1519" dirty="0"/>
          </a:p>
        </p:txBody>
      </p:sp>
      <p:sp>
        <p:nvSpPr>
          <p:cNvPr id="34" name="Shape 30"/>
          <p:cNvSpPr/>
          <p:nvPr/>
        </p:nvSpPr>
        <p:spPr>
          <a:xfrm>
            <a:off x="5166360" y="4071518"/>
            <a:ext cx="747705" cy="310896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5987217" y="400370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9,6%</a:t>
            </a:r>
            <a:endParaRPr lang="en-US" sz="1271" dirty="0"/>
          </a:p>
        </p:txBody>
      </p:sp>
      <p:sp>
        <p:nvSpPr>
          <p:cNvPr id="36" name="Text 32"/>
          <p:cNvSpPr/>
          <p:nvPr/>
        </p:nvSpPr>
        <p:spPr>
          <a:xfrm>
            <a:off x="822960" y="466039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often or not at all</a:t>
            </a:r>
            <a:endParaRPr lang="en-US" sz="1519" dirty="0"/>
          </a:p>
        </p:txBody>
      </p:sp>
      <p:sp>
        <p:nvSpPr>
          <p:cNvPr id="37" name="Shape 33"/>
          <p:cNvSpPr/>
          <p:nvPr/>
        </p:nvSpPr>
        <p:spPr>
          <a:xfrm>
            <a:off x="5166360" y="4749698"/>
            <a:ext cx="5012421" cy="310896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10251933" y="468188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64,5%</a:t>
            </a:r>
            <a:endParaRPr lang="en-US" sz="1271" dirty="0"/>
          </a:p>
        </p:txBody>
      </p:sp>
      <p:sp>
        <p:nvSpPr>
          <p:cNvPr id="39" name="Text 35"/>
          <p:cNvSpPr/>
          <p:nvPr/>
        </p:nvSpPr>
        <p:spPr>
          <a:xfrm>
            <a:off x="822960" y="533857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to say / refusal</a:t>
            </a:r>
            <a:endParaRPr lang="en-US" sz="1519" dirty="0"/>
          </a:p>
        </p:txBody>
      </p:sp>
      <p:sp>
        <p:nvSpPr>
          <p:cNvPr id="40" name="Shape 36"/>
          <p:cNvSpPr/>
          <p:nvPr/>
        </p:nvSpPr>
        <p:spPr>
          <a:xfrm>
            <a:off x="5166360" y="5427878"/>
            <a:ext cx="141458" cy="310896"/>
          </a:xfrm>
          <a:prstGeom prst="rect">
            <a:avLst/>
          </a:prstGeom>
          <a:solidFill>
            <a:srgbClr val="D6DEE4"/>
          </a:solidFill>
          <a:ln w="12700">
            <a:solidFill>
              <a:srgbClr val="D6DEE4">
                <a:alpha val="0"/>
              </a:srgbClr>
            </a:solidFill>
            <a:prstDash val="solid"/>
          </a:ln>
        </p:spPr>
      </p:sp>
      <p:sp>
        <p:nvSpPr>
          <p:cNvPr id="41" name="Text 37"/>
          <p:cNvSpPr/>
          <p:nvPr/>
        </p:nvSpPr>
        <p:spPr>
          <a:xfrm>
            <a:off x="5380970" y="536006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1,8%</a:t>
            </a:r>
            <a:endParaRPr lang="en-US" sz="1271" dirty="0"/>
          </a:p>
        </p:txBody>
      </p:sp>
      <p:sp>
        <p:nvSpPr>
          <p:cNvPr id="42" name="Text 38"/>
          <p:cNvSpPr/>
          <p:nvPr/>
        </p:nvSpPr>
        <p:spPr>
          <a:xfrm>
            <a:off x="850392" y="5815584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least once a month — 24,1%.</a:t>
            </a:r>
            <a:endParaRPr lang="en-US" sz="16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space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66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often do you encounter content by opposition Belarusian authors on sociopolitical topics or culture?</a:t>
            </a:r>
            <a:endParaRPr lang="en-US" sz="2666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166360" y="2011680"/>
            <a:ext cx="0" cy="384962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94690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594360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72414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672084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50138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749808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27862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054" dirty="0"/>
          </a:p>
        </p:txBody>
      </p:sp>
      <p:sp>
        <p:nvSpPr>
          <p:cNvPr id="16" name="Shape 12"/>
          <p:cNvSpPr/>
          <p:nvPr/>
        </p:nvSpPr>
        <p:spPr>
          <a:xfrm>
            <a:off x="827532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805586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8" name="Shape 14"/>
          <p:cNvSpPr/>
          <p:nvPr/>
        </p:nvSpPr>
        <p:spPr>
          <a:xfrm>
            <a:off x="905256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83310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</a:t>
            </a:r>
            <a:endParaRPr lang="en-US" sz="1054" dirty="0"/>
          </a:p>
        </p:txBody>
      </p:sp>
      <p:sp>
        <p:nvSpPr>
          <p:cNvPr id="20" name="Shape 16"/>
          <p:cNvSpPr/>
          <p:nvPr/>
        </p:nvSpPr>
        <p:spPr>
          <a:xfrm>
            <a:off x="982980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961034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054" dirty="0"/>
          </a:p>
        </p:txBody>
      </p:sp>
      <p:sp>
        <p:nvSpPr>
          <p:cNvPr id="22" name="Shape 18"/>
          <p:cNvSpPr/>
          <p:nvPr/>
        </p:nvSpPr>
        <p:spPr>
          <a:xfrm>
            <a:off x="1060704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1038758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</a:t>
            </a:r>
            <a:endParaRPr lang="en-US" sz="1054" dirty="0"/>
          </a:p>
        </p:txBody>
      </p:sp>
      <p:sp>
        <p:nvSpPr>
          <p:cNvPr id="24" name="Text 20"/>
          <p:cNvSpPr/>
          <p:nvPr/>
        </p:nvSpPr>
        <p:spPr>
          <a:xfrm>
            <a:off x="822960" y="194767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least once a week</a:t>
            </a:r>
            <a:endParaRPr lang="en-US" sz="1519" dirty="0"/>
          </a:p>
        </p:txBody>
      </p:sp>
      <p:sp>
        <p:nvSpPr>
          <p:cNvPr id="25" name="Shape 21"/>
          <p:cNvSpPr/>
          <p:nvPr/>
        </p:nvSpPr>
        <p:spPr>
          <a:xfrm>
            <a:off x="5166360" y="2036978"/>
            <a:ext cx="380848" cy="31089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5620360" y="196916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4,9%</a:t>
            </a:r>
            <a:endParaRPr lang="en-US" sz="1271" dirty="0"/>
          </a:p>
        </p:txBody>
      </p:sp>
      <p:sp>
        <p:nvSpPr>
          <p:cNvPr id="27" name="Text 23"/>
          <p:cNvSpPr/>
          <p:nvPr/>
        </p:nvSpPr>
        <p:spPr>
          <a:xfrm>
            <a:off x="822960" y="262585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least once every two weeks</a:t>
            </a:r>
            <a:endParaRPr lang="en-US" sz="1519" dirty="0"/>
          </a:p>
        </p:txBody>
      </p:sp>
      <p:sp>
        <p:nvSpPr>
          <p:cNvPr id="28" name="Shape 24"/>
          <p:cNvSpPr/>
          <p:nvPr/>
        </p:nvSpPr>
        <p:spPr>
          <a:xfrm>
            <a:off x="5166360" y="2715158"/>
            <a:ext cx="266593" cy="310896"/>
          </a:xfrm>
          <a:prstGeom prst="rect">
            <a:avLst/>
          </a:prstGeom>
          <a:solidFill>
            <a:srgbClr val="2B83A6"/>
          </a:solidFill>
          <a:ln w="12700">
            <a:solidFill>
              <a:srgbClr val="2B83A6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5506105" y="264734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3,4%</a:t>
            </a:r>
            <a:endParaRPr lang="en-US" sz="1271" dirty="0"/>
          </a:p>
        </p:txBody>
      </p:sp>
      <p:sp>
        <p:nvSpPr>
          <p:cNvPr id="30" name="Text 26"/>
          <p:cNvSpPr/>
          <p:nvPr/>
        </p:nvSpPr>
        <p:spPr>
          <a:xfrm>
            <a:off x="822960" y="330403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least once a month</a:t>
            </a:r>
            <a:endParaRPr lang="en-US" sz="1519" dirty="0"/>
          </a:p>
        </p:txBody>
      </p:sp>
      <p:sp>
        <p:nvSpPr>
          <p:cNvPr id="31" name="Shape 27"/>
          <p:cNvSpPr/>
          <p:nvPr/>
        </p:nvSpPr>
        <p:spPr>
          <a:xfrm>
            <a:off x="5166360" y="3393338"/>
            <a:ext cx="812216" cy="310896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6051728" y="332552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10,4%</a:t>
            </a:r>
            <a:endParaRPr lang="en-US" sz="1271" dirty="0"/>
          </a:p>
        </p:txBody>
      </p:sp>
      <p:sp>
        <p:nvSpPr>
          <p:cNvPr id="33" name="Text 29"/>
          <p:cNvSpPr/>
          <p:nvPr/>
        </p:nvSpPr>
        <p:spPr>
          <a:xfrm>
            <a:off x="822960" y="398221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Several times a year</a:t>
            </a:r>
            <a:endParaRPr lang="en-US" sz="1519" dirty="0"/>
          </a:p>
        </p:txBody>
      </p:sp>
      <p:sp>
        <p:nvSpPr>
          <p:cNvPr id="34" name="Shape 30"/>
          <p:cNvSpPr/>
          <p:nvPr/>
        </p:nvSpPr>
        <p:spPr>
          <a:xfrm>
            <a:off x="5166360" y="4071518"/>
            <a:ext cx="1173632" cy="310896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6413144" y="400370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15,1%</a:t>
            </a:r>
            <a:endParaRPr lang="en-US" sz="1271" dirty="0"/>
          </a:p>
        </p:txBody>
      </p:sp>
      <p:sp>
        <p:nvSpPr>
          <p:cNvPr id="36" name="Text 32"/>
          <p:cNvSpPr/>
          <p:nvPr/>
        </p:nvSpPr>
        <p:spPr>
          <a:xfrm>
            <a:off x="822960" y="466039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often or not at all</a:t>
            </a:r>
            <a:endParaRPr lang="en-US" sz="1519" dirty="0"/>
          </a:p>
        </p:txBody>
      </p:sp>
      <p:sp>
        <p:nvSpPr>
          <p:cNvPr id="37" name="Shape 33"/>
          <p:cNvSpPr/>
          <p:nvPr/>
        </p:nvSpPr>
        <p:spPr>
          <a:xfrm>
            <a:off x="5166360" y="4749698"/>
            <a:ext cx="4971227" cy="310896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10210739" y="468188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64,0%</a:t>
            </a:r>
            <a:endParaRPr lang="en-US" sz="1271" dirty="0"/>
          </a:p>
        </p:txBody>
      </p:sp>
      <p:sp>
        <p:nvSpPr>
          <p:cNvPr id="39" name="Text 35"/>
          <p:cNvSpPr/>
          <p:nvPr/>
        </p:nvSpPr>
        <p:spPr>
          <a:xfrm>
            <a:off x="822960" y="533857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to say / refusal</a:t>
            </a:r>
            <a:endParaRPr lang="en-US" sz="1519" dirty="0"/>
          </a:p>
        </p:txBody>
      </p:sp>
      <p:sp>
        <p:nvSpPr>
          <p:cNvPr id="40" name="Shape 36"/>
          <p:cNvSpPr/>
          <p:nvPr/>
        </p:nvSpPr>
        <p:spPr>
          <a:xfrm>
            <a:off x="5166360" y="5427878"/>
            <a:ext cx="167884" cy="310896"/>
          </a:xfrm>
          <a:prstGeom prst="rect">
            <a:avLst/>
          </a:prstGeom>
          <a:solidFill>
            <a:srgbClr val="D6DEE4"/>
          </a:solidFill>
          <a:ln w="12700">
            <a:solidFill>
              <a:srgbClr val="D6DEE4">
                <a:alpha val="0"/>
              </a:srgbClr>
            </a:solidFill>
            <a:prstDash val="solid"/>
          </a:ln>
        </p:spPr>
      </p:sp>
      <p:sp>
        <p:nvSpPr>
          <p:cNvPr id="41" name="Text 37"/>
          <p:cNvSpPr/>
          <p:nvPr/>
        </p:nvSpPr>
        <p:spPr>
          <a:xfrm>
            <a:off x="5407396" y="536006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2,2%</a:t>
            </a:r>
            <a:endParaRPr lang="en-US" sz="1271" dirty="0"/>
          </a:p>
        </p:txBody>
      </p:sp>
      <p:sp>
        <p:nvSpPr>
          <p:cNvPr id="42" name="Text 38"/>
          <p:cNvSpPr/>
          <p:nvPr/>
        </p:nvSpPr>
        <p:spPr>
          <a:xfrm>
            <a:off x="850392" y="5815584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least once a month — 18,8%.</a:t>
            </a:r>
            <a:endParaRPr lang="en-US" sz="1628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space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21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often do you encounter content about Belarus and Belarusians in Ukrainian media?</a:t>
            </a:r>
            <a:endParaRPr lang="en-US" sz="2821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166360" y="2011680"/>
            <a:ext cx="0" cy="384962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94690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6254496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035040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7342632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123176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8430768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211312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054" dirty="0"/>
          </a:p>
        </p:txBody>
      </p:sp>
      <p:sp>
        <p:nvSpPr>
          <p:cNvPr id="16" name="Shape 12"/>
          <p:cNvSpPr/>
          <p:nvPr/>
        </p:nvSpPr>
        <p:spPr>
          <a:xfrm>
            <a:off x="9518904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9299448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8" name="Shape 14"/>
          <p:cNvSpPr/>
          <p:nvPr/>
        </p:nvSpPr>
        <p:spPr>
          <a:xfrm>
            <a:off x="10607040" y="2011680"/>
            <a:ext cx="0" cy="38496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10387584" y="18013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</a:t>
            </a:r>
            <a:endParaRPr lang="en-US" sz="1054" dirty="0"/>
          </a:p>
        </p:txBody>
      </p:sp>
      <p:sp>
        <p:nvSpPr>
          <p:cNvPr id="20" name="Text 16"/>
          <p:cNvSpPr/>
          <p:nvPr/>
        </p:nvSpPr>
        <p:spPr>
          <a:xfrm>
            <a:off x="822960" y="194767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least once a week</a:t>
            </a:r>
            <a:endParaRPr lang="en-US" sz="1519" dirty="0"/>
          </a:p>
        </p:txBody>
      </p:sp>
      <p:sp>
        <p:nvSpPr>
          <p:cNvPr id="21" name="Shape 17"/>
          <p:cNvSpPr/>
          <p:nvPr/>
        </p:nvSpPr>
        <p:spPr>
          <a:xfrm>
            <a:off x="5166360" y="2036978"/>
            <a:ext cx="1356906" cy="310896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6596418" y="196916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12,5%</a:t>
            </a:r>
            <a:endParaRPr lang="en-US" sz="1271" dirty="0"/>
          </a:p>
        </p:txBody>
      </p:sp>
      <p:sp>
        <p:nvSpPr>
          <p:cNvPr id="23" name="Text 19"/>
          <p:cNvSpPr/>
          <p:nvPr/>
        </p:nvSpPr>
        <p:spPr>
          <a:xfrm>
            <a:off x="822960" y="262585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least once every two weeks</a:t>
            </a:r>
            <a:endParaRPr lang="en-US" sz="1519" dirty="0"/>
          </a:p>
        </p:txBody>
      </p:sp>
      <p:sp>
        <p:nvSpPr>
          <p:cNvPr id="24" name="Shape 20"/>
          <p:cNvSpPr/>
          <p:nvPr/>
        </p:nvSpPr>
        <p:spPr>
          <a:xfrm>
            <a:off x="5166360" y="2715158"/>
            <a:ext cx="824807" cy="310896"/>
          </a:xfrm>
          <a:prstGeom prst="rect">
            <a:avLst/>
          </a:prstGeom>
          <a:solidFill>
            <a:srgbClr val="2B83A6"/>
          </a:solidFill>
          <a:ln w="12700">
            <a:solidFill>
              <a:srgbClr val="2B83A6">
                <a:alpha val="0"/>
              </a:srgbClr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6064319" y="264734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7,6%</a:t>
            </a:r>
            <a:endParaRPr lang="en-US" sz="1271" dirty="0"/>
          </a:p>
        </p:txBody>
      </p:sp>
      <p:sp>
        <p:nvSpPr>
          <p:cNvPr id="26" name="Text 22"/>
          <p:cNvSpPr/>
          <p:nvPr/>
        </p:nvSpPr>
        <p:spPr>
          <a:xfrm>
            <a:off x="822960" y="330403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least once a month</a:t>
            </a:r>
            <a:endParaRPr lang="en-US" sz="1519" dirty="0"/>
          </a:p>
        </p:txBody>
      </p:sp>
      <p:sp>
        <p:nvSpPr>
          <p:cNvPr id="27" name="Shape 23"/>
          <p:cNvSpPr/>
          <p:nvPr/>
        </p:nvSpPr>
        <p:spPr>
          <a:xfrm>
            <a:off x="5166360" y="3393338"/>
            <a:ext cx="2155597" cy="310896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7395109" y="332552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19,8%</a:t>
            </a:r>
            <a:endParaRPr lang="en-US" sz="1271" dirty="0"/>
          </a:p>
        </p:txBody>
      </p:sp>
      <p:sp>
        <p:nvSpPr>
          <p:cNvPr id="29" name="Text 25"/>
          <p:cNvSpPr/>
          <p:nvPr/>
        </p:nvSpPr>
        <p:spPr>
          <a:xfrm>
            <a:off x="822960" y="398221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than once a month</a:t>
            </a:r>
            <a:endParaRPr lang="en-US" sz="1519" dirty="0"/>
          </a:p>
        </p:txBody>
      </p:sp>
      <p:sp>
        <p:nvSpPr>
          <p:cNvPr id="30" name="Shape 26"/>
          <p:cNvSpPr/>
          <p:nvPr/>
        </p:nvSpPr>
        <p:spPr>
          <a:xfrm>
            <a:off x="5166360" y="4071518"/>
            <a:ext cx="1942323" cy="310896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7181835" y="400370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17,9%</a:t>
            </a:r>
            <a:endParaRPr lang="en-US" sz="1271" dirty="0"/>
          </a:p>
        </p:txBody>
      </p:sp>
      <p:sp>
        <p:nvSpPr>
          <p:cNvPr id="32" name="Text 28"/>
          <p:cNvSpPr/>
          <p:nvPr/>
        </p:nvSpPr>
        <p:spPr>
          <a:xfrm>
            <a:off x="822960" y="466039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Almost never</a:t>
            </a:r>
            <a:endParaRPr lang="en-US" sz="1519" dirty="0"/>
          </a:p>
        </p:txBody>
      </p:sp>
      <p:sp>
        <p:nvSpPr>
          <p:cNvPr id="33" name="Shape 29"/>
          <p:cNvSpPr/>
          <p:nvPr/>
        </p:nvSpPr>
        <p:spPr>
          <a:xfrm>
            <a:off x="5166360" y="4749698"/>
            <a:ext cx="4458093" cy="310896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9697605" y="468188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41,0%</a:t>
            </a:r>
            <a:endParaRPr lang="en-US" sz="1271" dirty="0"/>
          </a:p>
        </p:txBody>
      </p:sp>
      <p:sp>
        <p:nvSpPr>
          <p:cNvPr id="35" name="Text 31"/>
          <p:cNvSpPr/>
          <p:nvPr/>
        </p:nvSpPr>
        <p:spPr>
          <a:xfrm>
            <a:off x="822960" y="5338572"/>
            <a:ext cx="4178808" cy="5410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to say</a:t>
            </a:r>
            <a:endParaRPr lang="en-US" sz="1519" dirty="0"/>
          </a:p>
        </p:txBody>
      </p:sp>
      <p:sp>
        <p:nvSpPr>
          <p:cNvPr id="36" name="Shape 32"/>
          <p:cNvSpPr/>
          <p:nvPr/>
        </p:nvSpPr>
        <p:spPr>
          <a:xfrm>
            <a:off x="5166360" y="5427878"/>
            <a:ext cx="143634" cy="310896"/>
          </a:xfrm>
          <a:prstGeom prst="rect">
            <a:avLst/>
          </a:prstGeom>
          <a:solidFill>
            <a:srgbClr val="D6DEE4"/>
          </a:solidFill>
          <a:ln w="12700">
            <a:solidFill>
              <a:srgbClr val="D6DEE4">
                <a:alpha val="0"/>
              </a:srgbClr>
            </a:solidFill>
            <a:prstDash val="solid"/>
          </a:ln>
        </p:spPr>
      </p:sp>
      <p:sp>
        <p:nvSpPr>
          <p:cNvPr id="37" name="Text 33"/>
          <p:cNvSpPr/>
          <p:nvPr/>
        </p:nvSpPr>
        <p:spPr>
          <a:xfrm>
            <a:off x="5383146" y="5360060"/>
            <a:ext cx="658368" cy="393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1,3%</a:t>
            </a:r>
            <a:endParaRPr lang="en-US" sz="1271" dirty="0"/>
          </a:p>
        </p:txBody>
      </p:sp>
      <p:sp>
        <p:nvSpPr>
          <p:cNvPr id="38" name="Text 34"/>
          <p:cNvSpPr/>
          <p:nvPr/>
        </p:nvSpPr>
        <p:spPr>
          <a:xfrm>
            <a:off x="850392" y="5815584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least once a month — 39,9%.</a:t>
            </a:r>
            <a:endParaRPr lang="en-US" sz="1628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21" y="164592"/>
            <a:ext cx="285966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15544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8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Sphere</a:t>
            </a:r>
            <a:endParaRPr lang="en-US" sz="1318" dirty="0"/>
          </a:p>
        </p:txBody>
      </p:sp>
      <p:sp>
        <p:nvSpPr>
          <p:cNvPr id="4" name="Text 1"/>
          <p:cNvSpPr/>
          <p:nvPr/>
        </p:nvSpPr>
        <p:spPr>
          <a:xfrm>
            <a:off x="393192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16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space</a:t>
            </a:r>
            <a:endParaRPr lang="en-US" sz="1116" dirty="0"/>
          </a:p>
        </p:txBody>
      </p:sp>
      <p:sp>
        <p:nvSpPr>
          <p:cNvPr id="5" name="Text 2"/>
          <p:cNvSpPr/>
          <p:nvPr/>
        </p:nvSpPr>
        <p:spPr>
          <a:xfrm>
            <a:off x="11292840" y="6455664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47" dirty="0">
                <a:solidFill>
                  <a:srgbClr val="7384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147" dirty="0"/>
          </a:p>
        </p:txBody>
      </p:sp>
      <p:sp>
        <p:nvSpPr>
          <p:cNvPr id="6" name="Text 3"/>
          <p:cNvSpPr/>
          <p:nvPr/>
        </p:nvSpPr>
        <p:spPr>
          <a:xfrm>
            <a:off x="438912" y="502920"/>
            <a:ext cx="93726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21" b="1" dirty="0">
                <a:solidFill>
                  <a:srgbClr val="1622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tone do Ukrainian media materials most often take toward Belarus and Belarusians?</a:t>
            </a:r>
            <a:endParaRPr lang="en-US" sz="2821" dirty="0"/>
          </a:p>
        </p:txBody>
      </p:sp>
      <p:pic>
        <p:nvPicPr>
          <p:cNvPr id="7" name="Image 1" descr="/mnt/data/ps_logo_correct_full_low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278" y="1170432"/>
            <a:ext cx="774083" cy="658368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422392" y="1975104"/>
            <a:ext cx="0" cy="3621024"/>
          </a:xfrm>
          <a:prstGeom prst="line">
            <a:avLst/>
          </a:prstGeom>
          <a:noFill/>
          <a:ln w="12700">
            <a:solidFill>
              <a:srgbClr val="A9B7C1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202936" y="176479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054" dirty="0"/>
          </a:p>
        </p:txBody>
      </p:sp>
      <p:sp>
        <p:nvSpPr>
          <p:cNvPr id="10" name="Shape 6"/>
          <p:cNvSpPr/>
          <p:nvPr/>
        </p:nvSpPr>
        <p:spPr>
          <a:xfrm>
            <a:off x="6736842" y="1975104"/>
            <a:ext cx="0" cy="36210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517386" y="176479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054" dirty="0"/>
          </a:p>
        </p:txBody>
      </p:sp>
      <p:sp>
        <p:nvSpPr>
          <p:cNvPr id="12" name="Shape 8"/>
          <p:cNvSpPr/>
          <p:nvPr/>
        </p:nvSpPr>
        <p:spPr>
          <a:xfrm>
            <a:off x="8051292" y="1975104"/>
            <a:ext cx="0" cy="36210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831836" y="176479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54" dirty="0"/>
          </a:p>
        </p:txBody>
      </p:sp>
      <p:sp>
        <p:nvSpPr>
          <p:cNvPr id="14" name="Shape 10"/>
          <p:cNvSpPr/>
          <p:nvPr/>
        </p:nvSpPr>
        <p:spPr>
          <a:xfrm>
            <a:off x="9365742" y="1975104"/>
            <a:ext cx="0" cy="36210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146286" y="176479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054" dirty="0"/>
          </a:p>
        </p:txBody>
      </p:sp>
      <p:sp>
        <p:nvSpPr>
          <p:cNvPr id="16" name="Shape 12"/>
          <p:cNvSpPr/>
          <p:nvPr/>
        </p:nvSpPr>
        <p:spPr>
          <a:xfrm>
            <a:off x="10680192" y="1975104"/>
            <a:ext cx="0" cy="3621024"/>
          </a:xfrm>
          <a:prstGeom prst="line">
            <a:avLst/>
          </a:prstGeom>
          <a:noFill/>
          <a:ln w="6985">
            <a:solidFill>
              <a:srgbClr val="E3E9ED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10460736" y="1764792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4" dirty="0">
                <a:solidFill>
                  <a:srgbClr val="7486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54" dirty="0"/>
          </a:p>
        </p:txBody>
      </p:sp>
      <p:sp>
        <p:nvSpPr>
          <p:cNvPr id="18" name="Text 14"/>
          <p:cNvSpPr/>
          <p:nvPr/>
        </p:nvSpPr>
        <p:spPr>
          <a:xfrm>
            <a:off x="713232" y="1911096"/>
            <a:ext cx="4544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6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Predominantly positive</a:t>
            </a:r>
            <a:endParaRPr lang="en-US" sz="1426" dirty="0"/>
          </a:p>
        </p:txBody>
      </p:sp>
      <p:sp>
        <p:nvSpPr>
          <p:cNvPr id="19" name="Shape 15"/>
          <p:cNvSpPr/>
          <p:nvPr/>
        </p:nvSpPr>
        <p:spPr>
          <a:xfrm>
            <a:off x="5422392" y="1964131"/>
            <a:ext cx="293122" cy="274320"/>
          </a:xfrm>
          <a:prstGeom prst="rect">
            <a:avLst/>
          </a:prstGeom>
          <a:solidFill>
            <a:srgbClr val="9AAC62"/>
          </a:solidFill>
          <a:ln w="12700">
            <a:solidFill>
              <a:srgbClr val="9AAC62">
                <a:alpha val="0"/>
              </a:srgbClr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5788666" y="1909267"/>
            <a:ext cx="658368" cy="3182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2,2%</a:t>
            </a:r>
            <a:endParaRPr lang="en-US" sz="1271" dirty="0"/>
          </a:p>
        </p:txBody>
      </p:sp>
      <p:sp>
        <p:nvSpPr>
          <p:cNvPr id="21" name="Text 17"/>
          <p:cNvSpPr/>
          <p:nvPr/>
        </p:nvSpPr>
        <p:spPr>
          <a:xfrm>
            <a:off x="713232" y="2459736"/>
            <a:ext cx="4544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6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Rather positive</a:t>
            </a:r>
            <a:endParaRPr lang="en-US" sz="1426" dirty="0"/>
          </a:p>
        </p:txBody>
      </p:sp>
      <p:sp>
        <p:nvSpPr>
          <p:cNvPr id="22" name="Shape 18"/>
          <p:cNvSpPr/>
          <p:nvPr/>
        </p:nvSpPr>
        <p:spPr>
          <a:xfrm>
            <a:off x="5422392" y="2512771"/>
            <a:ext cx="636194" cy="274320"/>
          </a:xfrm>
          <a:prstGeom prst="rect">
            <a:avLst/>
          </a:prstGeom>
          <a:solidFill>
            <a:srgbClr val="2B83A6"/>
          </a:solidFill>
          <a:ln w="12700">
            <a:solidFill>
              <a:srgbClr val="2B83A6">
                <a:alpha val="0"/>
              </a:srgbClr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6131738" y="2457907"/>
            <a:ext cx="658368" cy="3182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4,8%</a:t>
            </a:r>
            <a:endParaRPr lang="en-US" sz="1271" dirty="0"/>
          </a:p>
        </p:txBody>
      </p:sp>
      <p:sp>
        <p:nvSpPr>
          <p:cNvPr id="24" name="Text 20"/>
          <p:cNvSpPr/>
          <p:nvPr/>
        </p:nvSpPr>
        <p:spPr>
          <a:xfrm>
            <a:off x="713232" y="3008376"/>
            <a:ext cx="4544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6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Neutral</a:t>
            </a:r>
            <a:endParaRPr lang="en-US" sz="1426" dirty="0"/>
          </a:p>
        </p:txBody>
      </p:sp>
      <p:sp>
        <p:nvSpPr>
          <p:cNvPr id="25" name="Shape 21"/>
          <p:cNvSpPr/>
          <p:nvPr/>
        </p:nvSpPr>
        <p:spPr>
          <a:xfrm>
            <a:off x="5422392" y="3061411"/>
            <a:ext cx="4488847" cy="274320"/>
          </a:xfrm>
          <a:prstGeom prst="rect">
            <a:avLst/>
          </a:prstGeom>
          <a:solidFill>
            <a:srgbClr val="2F7FA8"/>
          </a:solidFill>
          <a:ln w="12700">
            <a:solidFill>
              <a:srgbClr val="2F7FA8">
                <a:alpha val="0"/>
              </a:srgbClr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9984391" y="3006547"/>
            <a:ext cx="658368" cy="3182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34,1%</a:t>
            </a:r>
            <a:endParaRPr lang="en-US" sz="1271" dirty="0"/>
          </a:p>
        </p:txBody>
      </p:sp>
      <p:sp>
        <p:nvSpPr>
          <p:cNvPr id="27" name="Text 23"/>
          <p:cNvSpPr/>
          <p:nvPr/>
        </p:nvSpPr>
        <p:spPr>
          <a:xfrm>
            <a:off x="713232" y="3557016"/>
            <a:ext cx="4544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6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Rather negative</a:t>
            </a:r>
            <a:endParaRPr lang="en-US" sz="1426" dirty="0"/>
          </a:p>
        </p:txBody>
      </p:sp>
      <p:sp>
        <p:nvSpPr>
          <p:cNvPr id="28" name="Shape 24"/>
          <p:cNvSpPr/>
          <p:nvPr/>
        </p:nvSpPr>
        <p:spPr>
          <a:xfrm>
            <a:off x="5422392" y="3610051"/>
            <a:ext cx="3489865" cy="274320"/>
          </a:xfrm>
          <a:prstGeom prst="rect">
            <a:avLst/>
          </a:prstGeom>
          <a:solidFill>
            <a:srgbClr val="D99A62"/>
          </a:solidFill>
          <a:ln w="12700">
            <a:solidFill>
              <a:srgbClr val="D99A62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8985409" y="3555187"/>
            <a:ext cx="658368" cy="3182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26,6%</a:t>
            </a:r>
            <a:endParaRPr lang="en-US" sz="1271" dirty="0"/>
          </a:p>
        </p:txBody>
      </p:sp>
      <p:sp>
        <p:nvSpPr>
          <p:cNvPr id="30" name="Text 26"/>
          <p:cNvSpPr/>
          <p:nvPr/>
        </p:nvSpPr>
        <p:spPr>
          <a:xfrm>
            <a:off x="713232" y="4105656"/>
            <a:ext cx="4544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6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Predominantly negative</a:t>
            </a:r>
            <a:endParaRPr lang="en-US" sz="1426" dirty="0"/>
          </a:p>
        </p:txBody>
      </p:sp>
      <p:sp>
        <p:nvSpPr>
          <p:cNvPr id="31" name="Shape 27"/>
          <p:cNvSpPr/>
          <p:nvPr/>
        </p:nvSpPr>
        <p:spPr>
          <a:xfrm>
            <a:off x="5422392" y="4158691"/>
            <a:ext cx="1962474" cy="274320"/>
          </a:xfrm>
          <a:prstGeom prst="rect">
            <a:avLst/>
          </a:prstGeom>
          <a:solidFill>
            <a:srgbClr val="C65A5A"/>
          </a:solidFill>
          <a:ln w="12700">
            <a:solidFill>
              <a:srgbClr val="C65A5A">
                <a:alpha val="0"/>
              </a:srgbClr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7458018" y="4103827"/>
            <a:ext cx="658368" cy="3182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14,9%</a:t>
            </a:r>
            <a:endParaRPr lang="en-US" sz="1271" dirty="0"/>
          </a:p>
        </p:txBody>
      </p:sp>
      <p:sp>
        <p:nvSpPr>
          <p:cNvPr id="33" name="Text 29"/>
          <p:cNvSpPr/>
          <p:nvPr/>
        </p:nvSpPr>
        <p:spPr>
          <a:xfrm>
            <a:off x="713232" y="4654296"/>
            <a:ext cx="4544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6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tone varies and depends strongly on the topic</a:t>
            </a:r>
            <a:endParaRPr lang="en-US" sz="1426" dirty="0"/>
          </a:p>
        </p:txBody>
      </p:sp>
      <p:sp>
        <p:nvSpPr>
          <p:cNvPr id="34" name="Shape 30"/>
          <p:cNvSpPr/>
          <p:nvPr/>
        </p:nvSpPr>
        <p:spPr>
          <a:xfrm>
            <a:off x="5422392" y="4707331"/>
            <a:ext cx="237915" cy="274320"/>
          </a:xfrm>
          <a:prstGeom prst="rect">
            <a:avLst/>
          </a:prstGeom>
          <a:solidFill>
            <a:srgbClr val="16222D"/>
          </a:solidFill>
          <a:ln w="12700">
            <a:solidFill>
              <a:srgbClr val="16222D">
                <a:alpha val="0"/>
              </a:srgbClr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5733459" y="4652467"/>
            <a:ext cx="658368" cy="3182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1,8%</a:t>
            </a:r>
            <a:endParaRPr lang="en-US" sz="1271" dirty="0"/>
          </a:p>
        </p:txBody>
      </p:sp>
      <p:sp>
        <p:nvSpPr>
          <p:cNvPr id="36" name="Text 32"/>
          <p:cNvSpPr/>
          <p:nvPr/>
        </p:nvSpPr>
        <p:spPr>
          <a:xfrm>
            <a:off x="713232" y="5202936"/>
            <a:ext cx="4544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6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to say</a:t>
            </a:r>
            <a:endParaRPr lang="en-US" sz="1426" dirty="0"/>
          </a:p>
        </p:txBody>
      </p:sp>
      <p:sp>
        <p:nvSpPr>
          <p:cNvPr id="37" name="Shape 33"/>
          <p:cNvSpPr/>
          <p:nvPr/>
        </p:nvSpPr>
        <p:spPr>
          <a:xfrm>
            <a:off x="5422392" y="5255971"/>
            <a:ext cx="2036083" cy="274320"/>
          </a:xfrm>
          <a:prstGeom prst="rect">
            <a:avLst/>
          </a:prstGeom>
          <a:solidFill>
            <a:srgbClr val="AEBBC4"/>
          </a:solidFill>
          <a:ln w="12700">
            <a:solidFill>
              <a:srgbClr val="AEBBC4">
                <a:alpha val="0"/>
              </a:srgbClr>
            </a:solidFill>
            <a:prstDash val="solid"/>
          </a:ln>
        </p:spPr>
      </p:sp>
      <p:sp>
        <p:nvSpPr>
          <p:cNvPr id="38" name="Text 34"/>
          <p:cNvSpPr/>
          <p:nvPr/>
        </p:nvSpPr>
        <p:spPr>
          <a:xfrm>
            <a:off x="7531627" y="5201107"/>
            <a:ext cx="658368" cy="31821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71" b="1" dirty="0">
                <a:solidFill>
                  <a:srgbClr val="2031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15,5%</a:t>
            </a:r>
            <a:endParaRPr lang="en-US" sz="1271" dirty="0"/>
          </a:p>
        </p:txBody>
      </p:sp>
      <p:sp>
        <p:nvSpPr>
          <p:cNvPr id="39" name="Text 35"/>
          <p:cNvSpPr/>
          <p:nvPr/>
        </p:nvSpPr>
        <p:spPr>
          <a:xfrm>
            <a:off x="731520" y="5559552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19" b="1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 / rather negative tone — 41,5%; positive / rather positive — 7,1%.</a:t>
            </a:r>
            <a:endParaRPr lang="en-US" sz="1519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s_logo_correct_full_low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82489" y="1600200"/>
            <a:ext cx="1451406" cy="12344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31920" y="2834640"/>
            <a:ext cx="4343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4495" b="1" dirty="0">
                <a:solidFill>
                  <a:srgbClr val="2F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4495" dirty="0"/>
          </a:p>
        </p:txBody>
      </p:sp>
      <p:sp>
        <p:nvSpPr>
          <p:cNvPr id="4" name="Text 1"/>
          <p:cNvSpPr/>
          <p:nvPr/>
        </p:nvSpPr>
        <p:spPr>
          <a:xfrm>
            <a:off x="3246120" y="3566160"/>
            <a:ext cx="5715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5" dirty="0">
                <a:solidFill>
                  <a:srgbClr val="52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of Political Studies “Political Sphere”</a:t>
            </a:r>
            <a:endParaRPr lang="en-US" sz="170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Political Sphere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Україна 2026 — презентація</dc:title>
  <dc:subject>Білоруська політика та культура в суспільній думці України</dc:subject>
  <dc:creator>Institute of Political Studies “Political Sphere”</dc:creator>
  <cp:lastModifiedBy>Institute of Political Studies “Political Sphere”</cp:lastModifiedBy>
  <cp:revision>1</cp:revision>
  <dcterms:created xsi:type="dcterms:W3CDTF">2026-09-14T19:54:23Z</dcterms:created>
  <dcterms:modified xsi:type="dcterms:W3CDTF">2026-09-14T19:54:23Z</dcterms:modified>
</cp:coreProperties>
</file>