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WHI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48840" y="438912"/>
            <a:ext cx="7909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98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БЕЛАРУСКАЯ ПАЛІТЫКА І</a:t>
            </a:r>
            <a:endParaRPr lang="en-US" sz="3798" dirty="0"/>
          </a:p>
          <a:p>
            <a:pPr algn="ctr" indent="0" marL="0">
              <a:buNone/>
            </a:pPr>
            <a:r>
              <a:rPr lang="en-US" sz="3798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КУЛЬТУРА Ў ГРАМАДСКАЙ ДУМЦЫ</a:t>
            </a:r>
            <a:endParaRPr lang="en-US" sz="3798" dirty="0"/>
          </a:p>
          <a:p>
            <a:pPr algn="ctr" indent="0" marL="0">
              <a:buNone/>
            </a:pPr>
            <a:r>
              <a:rPr lang="en-US" sz="3798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УКРАІНЫ</a:t>
            </a:r>
            <a:endParaRPr lang="en-US" sz="3798" dirty="0"/>
          </a:p>
        </p:txBody>
      </p:sp>
      <p:pic>
        <p:nvPicPr>
          <p:cNvPr id="3" name="Image 0" descr="/mnt/data/ps_logo_correct_full_low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6536" y="2331720"/>
            <a:ext cx="1236383" cy="1051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56432" y="3730752"/>
            <a:ext cx="5285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36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Інстытут палітычных даследаванняў «Палітычная сфера»</a:t>
            </a:r>
            <a:endParaRPr lang="en-US" sz="1736" dirty="0"/>
          </a:p>
        </p:txBody>
      </p:sp>
      <p:pic>
        <p:nvPicPr>
          <p:cNvPr id="5" name="Image 1" descr="/mnt/data/ukr_pptx_unzip/ppt/media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254" y="4736592"/>
            <a:ext cx="975531" cy="822960"/>
          </a:xfrm>
          <a:prstGeom prst="rect">
            <a:avLst/>
          </a:prstGeom>
        </p:spPr>
      </p:pic>
      <p:pic>
        <p:nvPicPr>
          <p:cNvPr id="6" name="Image 2" descr="/mnt/data/ukr_pptx_unzip/ppt/media/image3.jpe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973" y="4617720"/>
            <a:ext cx="672838" cy="4572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903720" y="4690872"/>
            <a:ext cx="452628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Пры фінансавай падтрымцы Еўрапейскага саюза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Замова сацыялагічнага апытання: стаўленне грамадзян Украіны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да Беларусі і беларусаў у 2025 г. 5.2.2. Аналітыка і даследаванні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пытанняў, важных для праекта, грантавы кантракт EB NDICI-GEO-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NEAR/2023/451-320</a:t>
            </a:r>
            <a:endParaRPr lang="en-US" sz="11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Метадалогія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Метадалогія даследавання</a:t>
            </a:r>
            <a:endParaRPr lang="en-US" sz="3100" dirty="0"/>
          </a:p>
        </p:txBody>
      </p:sp>
      <p:sp>
        <p:nvSpPr>
          <p:cNvPr id="7" name="Shape 4"/>
          <p:cNvSpPr/>
          <p:nvPr/>
        </p:nvSpPr>
        <p:spPr>
          <a:xfrm>
            <a:off x="566928" y="1527048"/>
            <a:ext cx="208483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581912"/>
            <a:ext cx="193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Паказчык</a:t>
            </a:r>
            <a:endParaRPr lang="en-US" sz="1395" dirty="0"/>
          </a:p>
        </p:txBody>
      </p:sp>
      <p:sp>
        <p:nvSpPr>
          <p:cNvPr id="9" name="Shape 6"/>
          <p:cNvSpPr/>
          <p:nvPr/>
        </p:nvSpPr>
        <p:spPr>
          <a:xfrm>
            <a:off x="2651760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24912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395" dirty="0"/>
          </a:p>
        </p:txBody>
      </p:sp>
      <p:sp>
        <p:nvSpPr>
          <p:cNvPr id="11" name="Shape 8"/>
          <p:cNvSpPr/>
          <p:nvPr/>
        </p:nvSpPr>
        <p:spPr>
          <a:xfrm>
            <a:off x="4553712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26864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395" dirty="0"/>
          </a:p>
        </p:txBody>
      </p:sp>
      <p:sp>
        <p:nvSpPr>
          <p:cNvPr id="13" name="Shape 10"/>
          <p:cNvSpPr/>
          <p:nvPr/>
        </p:nvSpPr>
        <p:spPr>
          <a:xfrm>
            <a:off x="6455664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28816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395" dirty="0"/>
          </a:p>
        </p:txBody>
      </p:sp>
      <p:sp>
        <p:nvSpPr>
          <p:cNvPr id="15" name="Shape 12"/>
          <p:cNvSpPr/>
          <p:nvPr/>
        </p:nvSpPr>
        <p:spPr>
          <a:xfrm>
            <a:off x="8357616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30768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395" dirty="0"/>
          </a:p>
        </p:txBody>
      </p:sp>
      <p:sp>
        <p:nvSpPr>
          <p:cNvPr id="17" name="Shape 14"/>
          <p:cNvSpPr/>
          <p:nvPr/>
        </p:nvSpPr>
        <p:spPr>
          <a:xfrm>
            <a:off x="566928" y="1938528"/>
            <a:ext cx="208483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1993392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Выбарка</a:t>
            </a:r>
            <a:endParaRPr lang="en-US" sz="1271" dirty="0"/>
          </a:p>
        </p:txBody>
      </p:sp>
      <p:sp>
        <p:nvSpPr>
          <p:cNvPr id="19" name="Shape 16"/>
          <p:cNvSpPr/>
          <p:nvPr/>
        </p:nvSpPr>
        <p:spPr>
          <a:xfrm>
            <a:off x="2651760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724912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1026</a:t>
            </a:r>
            <a:endParaRPr lang="en-US" sz="1271" dirty="0"/>
          </a:p>
        </p:txBody>
      </p:sp>
      <p:sp>
        <p:nvSpPr>
          <p:cNvPr id="21" name="Shape 18"/>
          <p:cNvSpPr/>
          <p:nvPr/>
        </p:nvSpPr>
        <p:spPr>
          <a:xfrm>
            <a:off x="4553712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626864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1022</a:t>
            </a:r>
            <a:endParaRPr lang="en-US" sz="1271" dirty="0"/>
          </a:p>
        </p:txBody>
      </p:sp>
      <p:sp>
        <p:nvSpPr>
          <p:cNvPr id="23" name="Shape 20"/>
          <p:cNvSpPr/>
          <p:nvPr/>
        </p:nvSpPr>
        <p:spPr>
          <a:xfrm>
            <a:off x="6455664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528816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</a:t>
            </a:r>
            <a:endParaRPr lang="en-US" sz="1271" dirty="0"/>
          </a:p>
        </p:txBody>
      </p:sp>
      <p:sp>
        <p:nvSpPr>
          <p:cNvPr id="25" name="Shape 22"/>
          <p:cNvSpPr/>
          <p:nvPr/>
        </p:nvSpPr>
        <p:spPr>
          <a:xfrm>
            <a:off x="8357616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430768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</a:t>
            </a:r>
            <a:endParaRPr lang="en-US" sz="1271" dirty="0"/>
          </a:p>
        </p:txBody>
      </p:sp>
      <p:sp>
        <p:nvSpPr>
          <p:cNvPr id="27" name="Shape 24"/>
          <p:cNvSpPr/>
          <p:nvPr/>
        </p:nvSpPr>
        <p:spPr>
          <a:xfrm>
            <a:off x="566928" y="2459736"/>
            <a:ext cx="208483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0080" y="2514600"/>
            <a:ext cx="19385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правядзення</a:t>
            </a:r>
            <a:endParaRPr lang="en-US" sz="1271" dirty="0"/>
          </a:p>
        </p:txBody>
      </p:sp>
      <p:sp>
        <p:nvSpPr>
          <p:cNvPr id="29" name="Shape 26"/>
          <p:cNvSpPr/>
          <p:nvPr/>
        </p:nvSpPr>
        <p:spPr>
          <a:xfrm>
            <a:off x="2651760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2724912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17–19 жніўня</a:t>
            </a:r>
            <a:endParaRPr lang="en-US" sz="1271" dirty="0"/>
          </a:p>
        </p:txBody>
      </p:sp>
      <p:sp>
        <p:nvSpPr>
          <p:cNvPr id="31" name="Shape 28"/>
          <p:cNvSpPr/>
          <p:nvPr/>
        </p:nvSpPr>
        <p:spPr>
          <a:xfrm>
            <a:off x="4553712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626864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14–16 кастрычніка</a:t>
            </a:r>
            <a:endParaRPr lang="en-US" sz="1271" dirty="0"/>
          </a:p>
        </p:txBody>
      </p:sp>
      <p:sp>
        <p:nvSpPr>
          <p:cNvPr id="33" name="Shape 30"/>
          <p:cNvSpPr/>
          <p:nvPr/>
        </p:nvSpPr>
        <p:spPr>
          <a:xfrm>
            <a:off x="6455664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528816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13–23 кастрычніка</a:t>
            </a:r>
            <a:endParaRPr lang="en-US" sz="1271" dirty="0"/>
          </a:p>
        </p:txBody>
      </p:sp>
      <p:sp>
        <p:nvSpPr>
          <p:cNvPr id="35" name="Shape 32"/>
          <p:cNvSpPr/>
          <p:nvPr/>
        </p:nvSpPr>
        <p:spPr>
          <a:xfrm>
            <a:off x="8357616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430768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жніўня – 11 верасня</a:t>
            </a:r>
            <a:endParaRPr lang="en-US" sz="1271" dirty="0"/>
          </a:p>
        </p:txBody>
      </p:sp>
      <p:sp>
        <p:nvSpPr>
          <p:cNvPr id="37" name="Shape 34"/>
          <p:cNvSpPr/>
          <p:nvPr/>
        </p:nvSpPr>
        <p:spPr>
          <a:xfrm>
            <a:off x="566928" y="3099816"/>
            <a:ext cx="208483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40080" y="3154680"/>
            <a:ext cx="19385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Методыка</a:t>
            </a:r>
            <a:endParaRPr lang="en-US" sz="1271" dirty="0"/>
          </a:p>
        </p:txBody>
      </p:sp>
      <p:sp>
        <p:nvSpPr>
          <p:cNvPr id="39" name="Shape 36"/>
          <p:cNvSpPr/>
          <p:nvPr/>
        </p:nvSpPr>
        <p:spPr>
          <a:xfrm>
            <a:off x="2651760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2724912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</a:t>
            </a:r>
            <a:endParaRPr lang="en-US" sz="1271" dirty="0"/>
          </a:p>
        </p:txBody>
      </p:sp>
      <p:sp>
        <p:nvSpPr>
          <p:cNvPr id="41" name="Shape 38"/>
          <p:cNvSpPr/>
          <p:nvPr/>
        </p:nvSpPr>
        <p:spPr>
          <a:xfrm>
            <a:off x="4553712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4626864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</a:t>
            </a:r>
            <a:endParaRPr lang="en-US" sz="1271" dirty="0"/>
          </a:p>
        </p:txBody>
      </p:sp>
      <p:sp>
        <p:nvSpPr>
          <p:cNvPr id="43" name="Shape 40"/>
          <p:cNvSpPr/>
          <p:nvPr/>
        </p:nvSpPr>
        <p:spPr>
          <a:xfrm>
            <a:off x="6455664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528816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</a:t>
            </a:r>
            <a:endParaRPr lang="en-US" sz="1271" dirty="0"/>
          </a:p>
        </p:txBody>
      </p:sp>
      <p:sp>
        <p:nvSpPr>
          <p:cNvPr id="45" name="Shape 42"/>
          <p:cNvSpPr/>
          <p:nvPr/>
        </p:nvSpPr>
        <p:spPr>
          <a:xfrm>
            <a:off x="8357616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430768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 (тэлефоннае інтэрв’ю з дапамогай камп’ютара)</a:t>
            </a:r>
            <a:endParaRPr lang="en-US" sz="1271" dirty="0"/>
          </a:p>
        </p:txBody>
      </p:sp>
      <p:sp>
        <p:nvSpPr>
          <p:cNvPr id="47" name="Shape 44"/>
          <p:cNvSpPr/>
          <p:nvPr/>
        </p:nvSpPr>
        <p:spPr>
          <a:xfrm>
            <a:off x="566928" y="3813048"/>
            <a:ext cx="208483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40080" y="3867912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Памылка выбаркі</a:t>
            </a:r>
            <a:endParaRPr lang="en-US" sz="1271" dirty="0"/>
          </a:p>
        </p:txBody>
      </p:sp>
      <p:sp>
        <p:nvSpPr>
          <p:cNvPr id="49" name="Shape 46"/>
          <p:cNvSpPr/>
          <p:nvPr/>
        </p:nvSpPr>
        <p:spPr>
          <a:xfrm>
            <a:off x="2651760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2724912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1" name="Shape 48"/>
          <p:cNvSpPr/>
          <p:nvPr/>
        </p:nvSpPr>
        <p:spPr>
          <a:xfrm>
            <a:off x="4553712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4626864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3" name="Shape 50"/>
          <p:cNvSpPr/>
          <p:nvPr/>
        </p:nvSpPr>
        <p:spPr>
          <a:xfrm>
            <a:off x="6455664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6528816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5" name="Shape 52"/>
          <p:cNvSpPr/>
          <p:nvPr/>
        </p:nvSpPr>
        <p:spPr>
          <a:xfrm>
            <a:off x="8357616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430768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7" name="Shape 54"/>
          <p:cNvSpPr/>
          <p:nvPr/>
        </p:nvSpPr>
        <p:spPr>
          <a:xfrm>
            <a:off x="566928" y="4334256"/>
            <a:ext cx="208483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40080" y="4389120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Выканаўца</a:t>
            </a:r>
            <a:endParaRPr lang="en-US" sz="1271" dirty="0"/>
          </a:p>
        </p:txBody>
      </p:sp>
      <p:sp>
        <p:nvSpPr>
          <p:cNvPr id="59" name="Shape 56"/>
          <p:cNvSpPr/>
          <p:nvPr/>
        </p:nvSpPr>
        <p:spPr>
          <a:xfrm>
            <a:off x="2651760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2724912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InfoSapiens</a:t>
            </a:r>
            <a:endParaRPr lang="en-US" sz="1271" dirty="0"/>
          </a:p>
        </p:txBody>
      </p:sp>
      <p:sp>
        <p:nvSpPr>
          <p:cNvPr id="61" name="Shape 58"/>
          <p:cNvSpPr/>
          <p:nvPr/>
        </p:nvSpPr>
        <p:spPr>
          <a:xfrm>
            <a:off x="4553712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4626864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InfoSapiens</a:t>
            </a:r>
            <a:endParaRPr lang="en-US" sz="1271" dirty="0"/>
          </a:p>
        </p:txBody>
      </p:sp>
      <p:sp>
        <p:nvSpPr>
          <p:cNvPr id="63" name="Shape 60"/>
          <p:cNvSpPr/>
          <p:nvPr/>
        </p:nvSpPr>
        <p:spPr>
          <a:xfrm>
            <a:off x="6455664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6528816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InfoSapiens</a:t>
            </a:r>
            <a:endParaRPr lang="en-US" sz="1271" dirty="0"/>
          </a:p>
        </p:txBody>
      </p:sp>
      <p:sp>
        <p:nvSpPr>
          <p:cNvPr id="65" name="Shape 62"/>
          <p:cNvSpPr/>
          <p:nvPr/>
        </p:nvSpPr>
        <p:spPr>
          <a:xfrm>
            <a:off x="8357616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8430768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27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Стаўленне да беларусаў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вы цяпер ставіцеся да беларусаў (грамадзян Беларусі)?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280160" y="1874520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49961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697480" y="1874520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91693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4114800" y="1874520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33425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5532120" y="1874520"/>
            <a:ext cx="164592" cy="100584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75157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287" dirty="0"/>
          </a:p>
        </p:txBody>
      </p:sp>
      <p:sp>
        <p:nvSpPr>
          <p:cNvPr id="16" name="Shape 12"/>
          <p:cNvSpPr/>
          <p:nvPr/>
        </p:nvSpPr>
        <p:spPr>
          <a:xfrm>
            <a:off x="1307592" y="5394960"/>
            <a:ext cx="981151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68680" y="53126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307592" y="4364736"/>
            <a:ext cx="981151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68680" y="428244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307592" y="3334512"/>
            <a:ext cx="981151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68680" y="325221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1307592" y="2304288"/>
            <a:ext cx="981151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68680" y="22219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4" name="Shape 20"/>
          <p:cNvSpPr/>
          <p:nvPr/>
        </p:nvSpPr>
        <p:spPr>
          <a:xfrm>
            <a:off x="2284476" y="3446806"/>
            <a:ext cx="302849" cy="194815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211324" y="324563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37,8%</a:t>
            </a:r>
            <a:endParaRPr lang="en-US" sz="1039" dirty="0"/>
          </a:p>
        </p:txBody>
      </p:sp>
      <p:sp>
        <p:nvSpPr>
          <p:cNvPr id="26" name="Shape 22"/>
          <p:cNvSpPr/>
          <p:nvPr/>
        </p:nvSpPr>
        <p:spPr>
          <a:xfrm>
            <a:off x="2613660" y="3651270"/>
            <a:ext cx="302849" cy="1743690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2540508" y="345010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33,9%</a:t>
            </a:r>
            <a:endParaRPr lang="en-US" sz="1039" dirty="0"/>
          </a:p>
        </p:txBody>
      </p:sp>
      <p:sp>
        <p:nvSpPr>
          <p:cNvPr id="28" name="Shape 24"/>
          <p:cNvSpPr/>
          <p:nvPr/>
        </p:nvSpPr>
        <p:spPr>
          <a:xfrm>
            <a:off x="2942844" y="3561676"/>
            <a:ext cx="302849" cy="18332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2869692" y="336050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35,6%</a:t>
            </a:r>
            <a:endParaRPr lang="en-US" sz="1039" dirty="0"/>
          </a:p>
        </p:txBody>
      </p:sp>
      <p:sp>
        <p:nvSpPr>
          <p:cNvPr id="30" name="Shape 26"/>
          <p:cNvSpPr/>
          <p:nvPr/>
        </p:nvSpPr>
        <p:spPr>
          <a:xfrm>
            <a:off x="3272028" y="3102712"/>
            <a:ext cx="302849" cy="2292248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3198876" y="290154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44,5%</a:t>
            </a:r>
            <a:endParaRPr lang="en-US" sz="1039" dirty="0"/>
          </a:p>
        </p:txBody>
      </p:sp>
      <p:sp>
        <p:nvSpPr>
          <p:cNvPr id="32" name="Text 28"/>
          <p:cNvSpPr/>
          <p:nvPr/>
        </p:nvSpPr>
        <p:spPr>
          <a:xfrm>
            <a:off x="1335024" y="5468112"/>
            <a:ext cx="321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Пазітыўна</a:t>
            </a:r>
            <a:endParaRPr lang="en-US" sz="1194" dirty="0"/>
          </a:p>
        </p:txBody>
      </p:sp>
      <p:sp>
        <p:nvSpPr>
          <p:cNvPr id="33" name="Shape 29"/>
          <p:cNvSpPr/>
          <p:nvPr/>
        </p:nvSpPr>
        <p:spPr>
          <a:xfrm>
            <a:off x="5554980" y="2854428"/>
            <a:ext cx="302849" cy="2540532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5481828" y="265326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49,3%</a:t>
            </a:r>
            <a:endParaRPr lang="en-US" sz="1039" dirty="0"/>
          </a:p>
        </p:txBody>
      </p:sp>
      <p:sp>
        <p:nvSpPr>
          <p:cNvPr id="35" name="Shape 31"/>
          <p:cNvSpPr/>
          <p:nvPr/>
        </p:nvSpPr>
        <p:spPr>
          <a:xfrm>
            <a:off x="5884164" y="2771314"/>
            <a:ext cx="302849" cy="262364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5811012" y="257014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50,9%</a:t>
            </a:r>
            <a:endParaRPr lang="en-US" sz="1039" dirty="0"/>
          </a:p>
        </p:txBody>
      </p:sp>
      <p:sp>
        <p:nvSpPr>
          <p:cNvPr id="37" name="Shape 33"/>
          <p:cNvSpPr/>
          <p:nvPr/>
        </p:nvSpPr>
        <p:spPr>
          <a:xfrm>
            <a:off x="6213348" y="2833308"/>
            <a:ext cx="302849" cy="256165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6140196" y="263214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49,7%</a:t>
            </a:r>
            <a:endParaRPr lang="en-US" sz="1039" dirty="0"/>
          </a:p>
        </p:txBody>
      </p:sp>
      <p:sp>
        <p:nvSpPr>
          <p:cNvPr id="39" name="Shape 35"/>
          <p:cNvSpPr/>
          <p:nvPr/>
        </p:nvSpPr>
        <p:spPr>
          <a:xfrm>
            <a:off x="6542532" y="3534375"/>
            <a:ext cx="302849" cy="1860585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6469380" y="333320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36,1%</a:t>
            </a:r>
            <a:endParaRPr lang="en-US" sz="1039" dirty="0"/>
          </a:p>
        </p:txBody>
      </p:sp>
      <p:sp>
        <p:nvSpPr>
          <p:cNvPr id="41" name="Text 37"/>
          <p:cNvSpPr/>
          <p:nvPr/>
        </p:nvSpPr>
        <p:spPr>
          <a:xfrm>
            <a:off x="4605528" y="5468112"/>
            <a:ext cx="321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Негатыўна</a:t>
            </a:r>
            <a:endParaRPr lang="en-US" sz="1194" dirty="0"/>
          </a:p>
        </p:txBody>
      </p:sp>
      <p:sp>
        <p:nvSpPr>
          <p:cNvPr id="42" name="Shape 38"/>
          <p:cNvSpPr/>
          <p:nvPr/>
        </p:nvSpPr>
        <p:spPr>
          <a:xfrm>
            <a:off x="8825484" y="4757251"/>
            <a:ext cx="302849" cy="637709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8752332" y="455608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12,4%</a:t>
            </a:r>
            <a:endParaRPr lang="en-US" sz="1039" dirty="0"/>
          </a:p>
        </p:txBody>
      </p:sp>
      <p:sp>
        <p:nvSpPr>
          <p:cNvPr id="44" name="Shape 40"/>
          <p:cNvSpPr/>
          <p:nvPr/>
        </p:nvSpPr>
        <p:spPr>
          <a:xfrm>
            <a:off x="9154668" y="4611176"/>
            <a:ext cx="302849" cy="7837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45" name="Text 41"/>
          <p:cNvSpPr/>
          <p:nvPr/>
        </p:nvSpPr>
        <p:spPr>
          <a:xfrm>
            <a:off x="9081516" y="441000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15,2%</a:t>
            </a:r>
            <a:endParaRPr lang="en-US" sz="1039" dirty="0"/>
          </a:p>
        </p:txBody>
      </p:sp>
      <p:sp>
        <p:nvSpPr>
          <p:cNvPr id="46" name="Shape 42"/>
          <p:cNvSpPr/>
          <p:nvPr/>
        </p:nvSpPr>
        <p:spPr>
          <a:xfrm>
            <a:off x="9483852" y="4674318"/>
            <a:ext cx="302849" cy="72064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7" name="Text 43"/>
          <p:cNvSpPr/>
          <p:nvPr/>
        </p:nvSpPr>
        <p:spPr>
          <a:xfrm>
            <a:off x="9410700" y="447315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14,0%</a:t>
            </a:r>
            <a:endParaRPr lang="en-US" sz="1039" dirty="0"/>
          </a:p>
        </p:txBody>
      </p:sp>
      <p:sp>
        <p:nvSpPr>
          <p:cNvPr id="48" name="Shape 44"/>
          <p:cNvSpPr/>
          <p:nvPr/>
        </p:nvSpPr>
        <p:spPr>
          <a:xfrm>
            <a:off x="9813036" y="4448184"/>
            <a:ext cx="302849" cy="94677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9739884" y="424701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18,4%</a:t>
            </a:r>
            <a:endParaRPr lang="en-US" sz="1039" dirty="0"/>
          </a:p>
        </p:txBody>
      </p:sp>
      <p:sp>
        <p:nvSpPr>
          <p:cNvPr id="50" name="Text 46"/>
          <p:cNvSpPr/>
          <p:nvPr/>
        </p:nvSpPr>
        <p:spPr>
          <a:xfrm>
            <a:off x="7876032" y="5468112"/>
            <a:ext cx="321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Стаўленне да беларусаў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Стаўленне да грамадзян Беларусі: рэгіянальнае параўнанне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234440" y="1856232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453896" y="1810512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Пазітыўна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651760" y="1856232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871216" y="1810512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Негатыўна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4069080" y="1856232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288536" y="1810512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1261872" y="5422392"/>
            <a:ext cx="990295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53400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261872" y="4899660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22960" y="48173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261872" y="4376928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2960" y="42946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261872" y="3854196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22960" y="377190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1261872" y="3331464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22960" y="324916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24" name="Shape 20"/>
          <p:cNvSpPr/>
          <p:nvPr/>
        </p:nvSpPr>
        <p:spPr>
          <a:xfrm>
            <a:off x="1261872" y="2808732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22960" y="272643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163" dirty="0"/>
          </a:p>
        </p:txBody>
      </p:sp>
      <p:sp>
        <p:nvSpPr>
          <p:cNvPr id="26" name="Shape 22"/>
          <p:cNvSpPr/>
          <p:nvPr/>
        </p:nvSpPr>
        <p:spPr>
          <a:xfrm>
            <a:off x="1261872" y="2286000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822960" y="220370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8" name="Shape 24"/>
          <p:cNvSpPr/>
          <p:nvPr/>
        </p:nvSpPr>
        <p:spPr>
          <a:xfrm>
            <a:off x="2005965" y="2819187"/>
            <a:ext cx="302849" cy="2603205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1932813" y="261801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49,8%</a:t>
            </a:r>
            <a:endParaRPr lang="en-US" sz="1039" dirty="0"/>
          </a:p>
        </p:txBody>
      </p:sp>
      <p:sp>
        <p:nvSpPr>
          <p:cNvPr id="30" name="Shape 26"/>
          <p:cNvSpPr/>
          <p:nvPr/>
        </p:nvSpPr>
        <p:spPr>
          <a:xfrm>
            <a:off x="2335149" y="4502384"/>
            <a:ext cx="302849" cy="92000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2261997" y="416405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17,6%</a:t>
            </a:r>
            <a:endParaRPr lang="en-US" sz="1039" dirty="0"/>
          </a:p>
        </p:txBody>
      </p:sp>
      <p:sp>
        <p:nvSpPr>
          <p:cNvPr id="32" name="Shape 28"/>
          <p:cNvSpPr/>
          <p:nvPr/>
        </p:nvSpPr>
        <p:spPr>
          <a:xfrm>
            <a:off x="2664333" y="3718286"/>
            <a:ext cx="302849" cy="170410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2591181" y="351711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32,6%</a:t>
            </a:r>
            <a:endParaRPr lang="en-US" sz="1039" dirty="0"/>
          </a:p>
        </p:txBody>
      </p:sp>
      <p:sp>
        <p:nvSpPr>
          <p:cNvPr id="34" name="Text 30"/>
          <p:cNvSpPr/>
          <p:nvPr/>
        </p:nvSpPr>
        <p:spPr>
          <a:xfrm>
            <a:off x="1289304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Польшча · 2026</a:t>
            </a:r>
            <a:endParaRPr lang="en-US" sz="1194" dirty="0"/>
          </a:p>
        </p:txBody>
      </p:sp>
      <p:sp>
        <p:nvSpPr>
          <p:cNvPr id="35" name="Shape 31"/>
          <p:cNvSpPr/>
          <p:nvPr/>
        </p:nvSpPr>
        <p:spPr>
          <a:xfrm>
            <a:off x="4481703" y="2787823"/>
            <a:ext cx="302849" cy="2634569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4408551" y="258665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50,4%</a:t>
            </a:r>
            <a:endParaRPr lang="en-US" sz="1039" dirty="0"/>
          </a:p>
        </p:txBody>
      </p:sp>
      <p:sp>
        <p:nvSpPr>
          <p:cNvPr id="37" name="Shape 33"/>
          <p:cNvSpPr/>
          <p:nvPr/>
        </p:nvSpPr>
        <p:spPr>
          <a:xfrm>
            <a:off x="4810887" y="4099880"/>
            <a:ext cx="302849" cy="132251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4737735" y="376155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25,3%</a:t>
            </a:r>
            <a:endParaRPr lang="en-US" sz="1039" dirty="0"/>
          </a:p>
        </p:txBody>
      </p:sp>
      <p:sp>
        <p:nvSpPr>
          <p:cNvPr id="39" name="Shape 35"/>
          <p:cNvSpPr/>
          <p:nvPr/>
        </p:nvSpPr>
        <p:spPr>
          <a:xfrm>
            <a:off x="5140071" y="4152153"/>
            <a:ext cx="302849" cy="1270239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5066919" y="395098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24,3%</a:t>
            </a:r>
            <a:endParaRPr lang="en-US" sz="1039" dirty="0"/>
          </a:p>
        </p:txBody>
      </p:sp>
      <p:sp>
        <p:nvSpPr>
          <p:cNvPr id="41" name="Text 37"/>
          <p:cNvSpPr/>
          <p:nvPr/>
        </p:nvSpPr>
        <p:spPr>
          <a:xfrm>
            <a:off x="3765042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Латвія · 2026</a:t>
            </a:r>
            <a:endParaRPr lang="en-US" sz="1194" dirty="0"/>
          </a:p>
        </p:txBody>
      </p:sp>
      <p:sp>
        <p:nvSpPr>
          <p:cNvPr id="42" name="Shape 38"/>
          <p:cNvSpPr/>
          <p:nvPr/>
        </p:nvSpPr>
        <p:spPr>
          <a:xfrm>
            <a:off x="6957441" y="3483056"/>
            <a:ext cx="302849" cy="193933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6884289" y="328188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37,1%</a:t>
            </a:r>
            <a:endParaRPr lang="en-US" sz="1039" dirty="0"/>
          </a:p>
        </p:txBody>
      </p:sp>
      <p:sp>
        <p:nvSpPr>
          <p:cNvPr id="44" name="Shape 40"/>
          <p:cNvSpPr/>
          <p:nvPr/>
        </p:nvSpPr>
        <p:spPr>
          <a:xfrm>
            <a:off x="7286625" y="3509193"/>
            <a:ext cx="302849" cy="1913199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45" name="Text 41"/>
          <p:cNvSpPr/>
          <p:nvPr/>
        </p:nvSpPr>
        <p:spPr>
          <a:xfrm>
            <a:off x="7213473" y="317086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36,6%</a:t>
            </a:r>
            <a:endParaRPr lang="en-US" sz="1039" dirty="0"/>
          </a:p>
        </p:txBody>
      </p:sp>
      <p:sp>
        <p:nvSpPr>
          <p:cNvPr id="46" name="Shape 42"/>
          <p:cNvSpPr/>
          <p:nvPr/>
        </p:nvSpPr>
        <p:spPr>
          <a:xfrm>
            <a:off x="7615809" y="4047607"/>
            <a:ext cx="302849" cy="1374785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7" name="Text 43"/>
          <p:cNvSpPr/>
          <p:nvPr/>
        </p:nvSpPr>
        <p:spPr>
          <a:xfrm>
            <a:off x="7542657" y="384643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26,3%</a:t>
            </a:r>
            <a:endParaRPr lang="en-US" sz="1039" dirty="0"/>
          </a:p>
        </p:txBody>
      </p:sp>
      <p:sp>
        <p:nvSpPr>
          <p:cNvPr id="48" name="Text 44"/>
          <p:cNvSpPr/>
          <p:nvPr/>
        </p:nvSpPr>
        <p:spPr>
          <a:xfrm>
            <a:off x="6240780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Літва · 2026</a:t>
            </a:r>
            <a:endParaRPr lang="en-US" sz="1194" dirty="0"/>
          </a:p>
        </p:txBody>
      </p:sp>
      <p:sp>
        <p:nvSpPr>
          <p:cNvPr id="49" name="Shape 45"/>
          <p:cNvSpPr/>
          <p:nvPr/>
        </p:nvSpPr>
        <p:spPr>
          <a:xfrm>
            <a:off x="9433179" y="3096235"/>
            <a:ext cx="302849" cy="232615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50" name="Text 46"/>
          <p:cNvSpPr/>
          <p:nvPr/>
        </p:nvSpPr>
        <p:spPr>
          <a:xfrm>
            <a:off x="9360027" y="289506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44,5%</a:t>
            </a:r>
            <a:endParaRPr lang="en-US" sz="1039" dirty="0"/>
          </a:p>
        </p:txBody>
      </p:sp>
      <p:sp>
        <p:nvSpPr>
          <p:cNvPr id="51" name="Shape 47"/>
          <p:cNvSpPr/>
          <p:nvPr/>
        </p:nvSpPr>
        <p:spPr>
          <a:xfrm>
            <a:off x="9762363" y="3535329"/>
            <a:ext cx="302849" cy="1887063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52" name="Text 48"/>
          <p:cNvSpPr/>
          <p:nvPr/>
        </p:nvSpPr>
        <p:spPr>
          <a:xfrm>
            <a:off x="9689211" y="319700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36,1%</a:t>
            </a:r>
            <a:endParaRPr lang="en-US" sz="1039" dirty="0"/>
          </a:p>
        </p:txBody>
      </p:sp>
      <p:sp>
        <p:nvSpPr>
          <p:cNvPr id="53" name="Shape 49"/>
          <p:cNvSpPr/>
          <p:nvPr/>
        </p:nvSpPr>
        <p:spPr>
          <a:xfrm>
            <a:off x="10091547" y="4460565"/>
            <a:ext cx="302849" cy="961827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54" name="Text 50"/>
          <p:cNvSpPr/>
          <p:nvPr/>
        </p:nvSpPr>
        <p:spPr>
          <a:xfrm>
            <a:off x="10018395" y="425939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18,4%</a:t>
            </a:r>
            <a:endParaRPr lang="en-US" sz="1039" dirty="0"/>
          </a:p>
        </p:txBody>
      </p:sp>
      <p:sp>
        <p:nvSpPr>
          <p:cNvPr id="55" name="Text 51"/>
          <p:cNvSpPr/>
          <p:nvPr/>
        </p:nvSpPr>
        <p:spPr>
          <a:xfrm>
            <a:off x="8716518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Украіна · 2026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Стаўленне да беларусаў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Стаўленне да беларусаў, якія жывуць у краіне рэспандэнта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88720" y="1874520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40817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Пазітыўна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606040" y="1874520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82549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Негатыўна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4023360" y="1874520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24281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1216152" y="5422392"/>
            <a:ext cx="999439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7240" y="53400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216152" y="4383024"/>
            <a:ext cx="99943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7240" y="43007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216152" y="3343656"/>
            <a:ext cx="99943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7240" y="326136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216152" y="2304288"/>
            <a:ext cx="99943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77240" y="22219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2388108" y="2720035"/>
            <a:ext cx="302849" cy="270235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314956" y="251886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78,0%</a:t>
            </a:r>
            <a:endParaRPr lang="en-US" sz="1039" dirty="0"/>
          </a:p>
        </p:txBody>
      </p:sp>
      <p:sp>
        <p:nvSpPr>
          <p:cNvPr id="24" name="Shape 20"/>
          <p:cNvSpPr/>
          <p:nvPr/>
        </p:nvSpPr>
        <p:spPr>
          <a:xfrm>
            <a:off x="2717292" y="5276880"/>
            <a:ext cx="302849" cy="14551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644140" y="507571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4,2%</a:t>
            </a:r>
            <a:endParaRPr lang="en-US" sz="1039" dirty="0"/>
          </a:p>
        </p:txBody>
      </p:sp>
      <p:sp>
        <p:nvSpPr>
          <p:cNvPr id="26" name="Shape 22"/>
          <p:cNvSpPr/>
          <p:nvPr/>
        </p:nvSpPr>
        <p:spPr>
          <a:xfrm>
            <a:off x="3046476" y="4809165"/>
            <a:ext cx="302849" cy="613227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2973324" y="460799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17,7%</a:t>
            </a:r>
            <a:endParaRPr lang="en-US" sz="1039" dirty="0"/>
          </a:p>
        </p:txBody>
      </p:sp>
      <p:sp>
        <p:nvSpPr>
          <p:cNvPr id="28" name="Text 24"/>
          <p:cNvSpPr/>
          <p:nvPr/>
        </p:nvSpPr>
        <p:spPr>
          <a:xfrm>
            <a:off x="1243584" y="5495544"/>
            <a:ext cx="327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Украіна · 2026</a:t>
            </a:r>
            <a:endParaRPr lang="en-US" sz="1194" dirty="0"/>
          </a:p>
        </p:txBody>
      </p:sp>
      <p:sp>
        <p:nvSpPr>
          <p:cNvPr id="29" name="Shape 25"/>
          <p:cNvSpPr/>
          <p:nvPr/>
        </p:nvSpPr>
        <p:spPr>
          <a:xfrm>
            <a:off x="5719572" y="3970741"/>
            <a:ext cx="302849" cy="1451651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646420" y="376957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41,9%</a:t>
            </a:r>
            <a:endParaRPr lang="en-US" sz="1039" dirty="0"/>
          </a:p>
        </p:txBody>
      </p:sp>
      <p:sp>
        <p:nvSpPr>
          <p:cNvPr id="31" name="Shape 27"/>
          <p:cNvSpPr/>
          <p:nvPr/>
        </p:nvSpPr>
        <p:spPr>
          <a:xfrm>
            <a:off x="6048756" y="4351843"/>
            <a:ext cx="302849" cy="1070549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5975604" y="415067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30,9%</a:t>
            </a:r>
            <a:endParaRPr lang="en-US" sz="1039" dirty="0"/>
          </a:p>
        </p:txBody>
      </p:sp>
      <p:sp>
        <p:nvSpPr>
          <p:cNvPr id="33" name="Shape 29"/>
          <p:cNvSpPr/>
          <p:nvPr/>
        </p:nvSpPr>
        <p:spPr>
          <a:xfrm>
            <a:off x="6377940" y="4480032"/>
            <a:ext cx="302849" cy="942360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304788" y="427886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27,2%</a:t>
            </a:r>
            <a:endParaRPr lang="en-US" sz="1039" dirty="0"/>
          </a:p>
        </p:txBody>
      </p:sp>
      <p:sp>
        <p:nvSpPr>
          <p:cNvPr id="35" name="Text 31"/>
          <p:cNvSpPr/>
          <p:nvPr/>
        </p:nvSpPr>
        <p:spPr>
          <a:xfrm>
            <a:off x="4575048" y="5495544"/>
            <a:ext cx="327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Літва · 2026</a:t>
            </a:r>
            <a:endParaRPr lang="en-US" sz="1194" dirty="0"/>
          </a:p>
        </p:txBody>
      </p:sp>
      <p:sp>
        <p:nvSpPr>
          <p:cNvPr id="36" name="Shape 32"/>
          <p:cNvSpPr/>
          <p:nvPr/>
        </p:nvSpPr>
        <p:spPr>
          <a:xfrm>
            <a:off x="9051036" y="3492632"/>
            <a:ext cx="302849" cy="1929760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8977884" y="329146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55,7%</a:t>
            </a:r>
            <a:endParaRPr lang="en-US" sz="1039" dirty="0"/>
          </a:p>
        </p:txBody>
      </p:sp>
      <p:sp>
        <p:nvSpPr>
          <p:cNvPr id="38" name="Shape 34"/>
          <p:cNvSpPr/>
          <p:nvPr/>
        </p:nvSpPr>
        <p:spPr>
          <a:xfrm>
            <a:off x="9380220" y="4850740"/>
            <a:ext cx="302849" cy="57165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9307068" y="464957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16,5%</a:t>
            </a:r>
            <a:endParaRPr lang="en-US" sz="1039" dirty="0"/>
          </a:p>
        </p:txBody>
      </p:sp>
      <p:sp>
        <p:nvSpPr>
          <p:cNvPr id="40" name="Shape 36"/>
          <p:cNvSpPr/>
          <p:nvPr/>
        </p:nvSpPr>
        <p:spPr>
          <a:xfrm>
            <a:off x="9709404" y="4459244"/>
            <a:ext cx="302849" cy="963148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9636252" y="425807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27,8%</a:t>
            </a:r>
            <a:endParaRPr lang="en-US" sz="1039" dirty="0"/>
          </a:p>
        </p:txBody>
      </p:sp>
      <p:sp>
        <p:nvSpPr>
          <p:cNvPr id="42" name="Text 38"/>
          <p:cNvSpPr/>
          <p:nvPr/>
        </p:nvSpPr>
        <p:spPr>
          <a:xfrm>
            <a:off x="7906512" y="5495544"/>
            <a:ext cx="327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Польшча · 2026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Стаўленне да беларусаў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 змянілася Ваша стаўленне да грамадзян Беларусі пасля пачатку поўнамаштабнай вайны Расіі супраць Украіны ў 2022 годзе?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892040" y="2039112"/>
            <a:ext cx="0" cy="36210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67258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781800" y="2039112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56234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671560" y="2039112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45210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10561320" y="2039112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34186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Text 12"/>
          <p:cNvSpPr/>
          <p:nvPr/>
        </p:nvSpPr>
        <p:spPr>
          <a:xfrm>
            <a:off x="914400" y="197510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змянілася да лепшага</a:t>
            </a:r>
            <a:endParaRPr lang="en-US" sz="1705" dirty="0"/>
          </a:p>
        </p:txBody>
      </p:sp>
      <p:sp>
        <p:nvSpPr>
          <p:cNvPr id="17" name="Shape 13"/>
          <p:cNvSpPr/>
          <p:nvPr/>
        </p:nvSpPr>
        <p:spPr>
          <a:xfrm>
            <a:off x="4892040" y="2143354"/>
            <a:ext cx="38740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003932" y="204734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0,4%</a:t>
            </a:r>
            <a:endParaRPr lang="en-US" sz="1271" dirty="0"/>
          </a:p>
        </p:txBody>
      </p:sp>
      <p:sp>
        <p:nvSpPr>
          <p:cNvPr id="19" name="Text 15"/>
          <p:cNvSpPr/>
          <p:nvPr/>
        </p:nvSpPr>
        <p:spPr>
          <a:xfrm>
            <a:off x="914400" y="293522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змянілася да горшага</a:t>
            </a:r>
            <a:endParaRPr lang="en-US" sz="1705" dirty="0"/>
          </a:p>
        </p:txBody>
      </p:sp>
      <p:sp>
        <p:nvSpPr>
          <p:cNvPr id="20" name="Shape 16"/>
          <p:cNvSpPr/>
          <p:nvPr/>
        </p:nvSpPr>
        <p:spPr>
          <a:xfrm>
            <a:off x="4892040" y="3103474"/>
            <a:ext cx="4679991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45183" y="300746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49,5%</a:t>
            </a:r>
            <a:endParaRPr lang="en-US" sz="1271" dirty="0"/>
          </a:p>
        </p:txBody>
      </p:sp>
      <p:sp>
        <p:nvSpPr>
          <p:cNvPr id="22" name="Text 18"/>
          <p:cNvSpPr/>
          <p:nvPr/>
        </p:nvSpPr>
        <p:spPr>
          <a:xfrm>
            <a:off x="914400" y="389534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Не, не змянілася</a:t>
            </a:r>
            <a:endParaRPr lang="en-US" sz="1705" dirty="0"/>
          </a:p>
        </p:txBody>
      </p:sp>
      <p:sp>
        <p:nvSpPr>
          <p:cNvPr id="23" name="Shape 19"/>
          <p:cNvSpPr/>
          <p:nvPr/>
        </p:nvSpPr>
        <p:spPr>
          <a:xfrm>
            <a:off x="4892040" y="4063594"/>
            <a:ext cx="4455109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420301" y="396758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47,1%</a:t>
            </a:r>
            <a:endParaRPr lang="en-US" sz="1271" dirty="0"/>
          </a:p>
        </p:txBody>
      </p:sp>
      <p:sp>
        <p:nvSpPr>
          <p:cNvPr id="25" name="Text 21"/>
          <p:cNvSpPr/>
          <p:nvPr/>
        </p:nvSpPr>
        <p:spPr>
          <a:xfrm>
            <a:off x="914400" y="485546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705" dirty="0"/>
          </a:p>
        </p:txBody>
      </p:sp>
      <p:sp>
        <p:nvSpPr>
          <p:cNvPr id="26" name="Shape 22"/>
          <p:cNvSpPr/>
          <p:nvPr/>
        </p:nvSpPr>
        <p:spPr>
          <a:xfrm>
            <a:off x="4892040" y="5023714"/>
            <a:ext cx="275905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241097" y="492770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2,9%</a:t>
            </a:r>
            <a:endParaRPr lang="en-US" sz="12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Стаўленне да беларусаў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Чаму стаўленне да грамадзян Беларусі змянілася да горшага?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26480" y="1947672"/>
            <a:ext cx="0" cy="403250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90702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730377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08431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48106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26160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965835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43889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1083564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61618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054" dirty="0"/>
          </a:p>
        </p:txBody>
      </p:sp>
      <p:sp>
        <p:nvSpPr>
          <p:cNvPr id="18" name="Text 14"/>
          <p:cNvSpPr/>
          <p:nvPr/>
        </p:nvSpPr>
        <p:spPr>
          <a:xfrm>
            <a:off x="640080" y="188366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Ваенная і палітычная падтрымка Расіі з боку Беларусі</a:t>
            </a:r>
            <a:endParaRPr lang="en-US" sz="1380" dirty="0"/>
          </a:p>
        </p:txBody>
      </p:sp>
      <p:sp>
        <p:nvSpPr>
          <p:cNvPr id="19" name="Shape 15"/>
          <p:cNvSpPr/>
          <p:nvPr/>
        </p:nvSpPr>
        <p:spPr>
          <a:xfrm>
            <a:off x="6126480" y="1931899"/>
            <a:ext cx="4179968" cy="26574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0379600" y="187874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71,0%</a:t>
            </a:r>
            <a:endParaRPr lang="en-US" sz="1271" dirty="0"/>
          </a:p>
        </p:txBody>
      </p:sp>
      <p:sp>
        <p:nvSpPr>
          <p:cNvPr id="21" name="Text 17"/>
          <p:cNvSpPr/>
          <p:nvPr/>
        </p:nvSpPr>
        <p:spPr>
          <a:xfrm>
            <a:off x="640080" y="241515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Бяздзейнасць, маўчанне, пасіўнасць; не пратэстуюць супраць улады</a:t>
            </a:r>
            <a:endParaRPr lang="en-US" sz="1380" dirty="0"/>
          </a:p>
        </p:txBody>
      </p:sp>
      <p:sp>
        <p:nvSpPr>
          <p:cNvPr id="22" name="Shape 18"/>
          <p:cNvSpPr/>
          <p:nvPr/>
        </p:nvSpPr>
        <p:spPr>
          <a:xfrm>
            <a:off x="6126480" y="2463394"/>
            <a:ext cx="851181" cy="265748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050813" y="241024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14,5%</a:t>
            </a:r>
            <a:endParaRPr lang="en-US" sz="1271" dirty="0"/>
          </a:p>
        </p:txBody>
      </p:sp>
      <p:sp>
        <p:nvSpPr>
          <p:cNvPr id="24" name="Text 20"/>
          <p:cNvSpPr/>
          <p:nvPr/>
        </p:nvSpPr>
        <p:spPr>
          <a:xfrm>
            <a:off x="640080" y="294665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Прэтэнзіі да ўлады і Лукашэнкі</a:t>
            </a:r>
            <a:endParaRPr lang="en-US" sz="1380" dirty="0"/>
          </a:p>
        </p:txBody>
      </p:sp>
      <p:sp>
        <p:nvSpPr>
          <p:cNvPr id="25" name="Shape 21"/>
          <p:cNvSpPr/>
          <p:nvPr/>
        </p:nvSpPr>
        <p:spPr>
          <a:xfrm>
            <a:off x="6126480" y="2994889"/>
            <a:ext cx="312570" cy="265748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6512202" y="294173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5,3%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640080" y="347814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падтрымалі Украіну, абыякавасць да Украіны</a:t>
            </a:r>
            <a:endParaRPr lang="en-US" sz="1380" dirty="0"/>
          </a:p>
        </p:txBody>
      </p:sp>
      <p:sp>
        <p:nvSpPr>
          <p:cNvPr id="28" name="Shape 24"/>
          <p:cNvSpPr/>
          <p:nvPr/>
        </p:nvSpPr>
        <p:spPr>
          <a:xfrm>
            <a:off x="6126480" y="3526384"/>
            <a:ext cx="122438" cy="265748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6322070" y="347323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640080" y="400964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Асабісты досвед зносін з беларусамі</a:t>
            </a:r>
            <a:endParaRPr lang="en-US" sz="1380" dirty="0"/>
          </a:p>
        </p:txBody>
      </p:sp>
      <p:sp>
        <p:nvSpPr>
          <p:cNvPr id="31" name="Shape 27"/>
          <p:cNvSpPr/>
          <p:nvPr/>
        </p:nvSpPr>
        <p:spPr>
          <a:xfrm>
            <a:off x="6126480" y="4057879"/>
            <a:ext cx="155991" cy="265748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355623" y="400472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640080" y="454113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Дрэннае / варожае стаўленне беларусаў да Украіны і ўкраінцаў</a:t>
            </a:r>
            <a:endParaRPr lang="en-US" sz="1380" dirty="0"/>
          </a:p>
        </p:txBody>
      </p:sp>
      <p:sp>
        <p:nvSpPr>
          <p:cNvPr id="34" name="Shape 30"/>
          <p:cNvSpPr/>
          <p:nvPr/>
        </p:nvSpPr>
        <p:spPr>
          <a:xfrm>
            <a:off x="6126480" y="4589374"/>
            <a:ext cx="125970" cy="26574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6325602" y="453622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640080" y="507263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Іншае</a:t>
            </a:r>
            <a:endParaRPr lang="en-US" sz="1380" dirty="0"/>
          </a:p>
        </p:txBody>
      </p:sp>
      <p:sp>
        <p:nvSpPr>
          <p:cNvPr id="37" name="Shape 33"/>
          <p:cNvSpPr/>
          <p:nvPr/>
        </p:nvSpPr>
        <p:spPr>
          <a:xfrm>
            <a:off x="6126480" y="5120869"/>
            <a:ext cx="384974" cy="265748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6584606" y="506771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6,5%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640080" y="560412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адказаць</a:t>
            </a:r>
            <a:endParaRPr lang="en-US" sz="1380" dirty="0"/>
          </a:p>
        </p:txBody>
      </p:sp>
      <p:sp>
        <p:nvSpPr>
          <p:cNvPr id="40" name="Shape 36"/>
          <p:cNvSpPr/>
          <p:nvPr/>
        </p:nvSpPr>
        <p:spPr>
          <a:xfrm>
            <a:off x="6126480" y="5652364"/>
            <a:ext cx="155991" cy="265748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6355623" y="559921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2,6%</a:t>
            </a:r>
            <a:endParaRPr lang="en-US" sz="12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147" dirty="0"/>
          </a:p>
        </p:txBody>
      </p:sp>
      <p:sp>
        <p:nvSpPr>
          <p:cNvPr id="5" name="Text 2"/>
          <p:cNvSpPr/>
          <p:nvPr/>
        </p:nvSpPr>
        <p:spPr>
          <a:xfrm>
            <a:off x="594360" y="2011680"/>
            <a:ext cx="1508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10" b="1" dirty="0">
                <a:solidFill>
                  <a:srgbClr val="DD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510" dirty="0"/>
          </a:p>
        </p:txBody>
      </p:sp>
      <p:sp>
        <p:nvSpPr>
          <p:cNvPr id="6" name="Shape 3"/>
          <p:cNvSpPr/>
          <p:nvPr/>
        </p:nvSpPr>
        <p:spPr>
          <a:xfrm>
            <a:off x="2331720" y="1993392"/>
            <a:ext cx="0" cy="1325880"/>
          </a:xfrm>
          <a:prstGeom prst="line">
            <a:avLst/>
          </a:prstGeom>
          <a:noFill/>
          <a:ln w="21590">
            <a:solidFill>
              <a:srgbClr val="2F7F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0" y="2212848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20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Беларуская палітыка</a:t>
            </a:r>
            <a:endParaRPr lang="en-US" sz="37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Беларуская палітыка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 лічыце Вы Аляксандра Лукашэнку легітымным кіраўніком Беларусі, які адлюстроўвае народнае волевыяўленне?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005840" y="1874520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22529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423160" y="1874520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64261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3840480" y="1874520"/>
            <a:ext cx="164592" cy="100584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05993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1033272" y="5376672"/>
            <a:ext cx="1031443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94360" y="529437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033272" y="4608576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94360" y="45262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033272" y="3840480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94360" y="375818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033272" y="3072384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94360" y="299008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1033272" y="2304288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94360" y="22219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163" dirty="0"/>
          </a:p>
        </p:txBody>
      </p:sp>
      <p:sp>
        <p:nvSpPr>
          <p:cNvPr id="24" name="Shape 20"/>
          <p:cNvSpPr/>
          <p:nvPr/>
        </p:nvSpPr>
        <p:spPr>
          <a:xfrm>
            <a:off x="1570939" y="5184648"/>
            <a:ext cx="302849" cy="19202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1497787" y="498348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5,0%</a:t>
            </a:r>
            <a:endParaRPr lang="en-US" sz="1039" dirty="0"/>
          </a:p>
        </p:txBody>
      </p:sp>
      <p:sp>
        <p:nvSpPr>
          <p:cNvPr id="26" name="Shape 22"/>
          <p:cNvSpPr/>
          <p:nvPr/>
        </p:nvSpPr>
        <p:spPr>
          <a:xfrm>
            <a:off x="1900123" y="5013747"/>
            <a:ext cx="302849" cy="362925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1826971" y="481257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9,4%</a:t>
            </a:r>
            <a:endParaRPr lang="en-US" sz="1039" dirty="0"/>
          </a:p>
        </p:txBody>
      </p:sp>
      <p:sp>
        <p:nvSpPr>
          <p:cNvPr id="28" name="Shape 24"/>
          <p:cNvSpPr/>
          <p:nvPr/>
        </p:nvSpPr>
        <p:spPr>
          <a:xfrm>
            <a:off x="2229307" y="5045239"/>
            <a:ext cx="302849" cy="331433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2156155" y="484407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8,6%</a:t>
            </a:r>
            <a:endParaRPr lang="en-US" sz="1039" dirty="0"/>
          </a:p>
        </p:txBody>
      </p:sp>
      <p:sp>
        <p:nvSpPr>
          <p:cNvPr id="30" name="Text 26"/>
          <p:cNvSpPr/>
          <p:nvPr/>
        </p:nvSpPr>
        <p:spPr>
          <a:xfrm>
            <a:off x="1060704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</a:t>
            </a:r>
            <a:endParaRPr lang="en-US" sz="1194" dirty="0"/>
          </a:p>
        </p:txBody>
      </p:sp>
      <p:sp>
        <p:nvSpPr>
          <p:cNvPr id="31" name="Shape 27"/>
          <p:cNvSpPr/>
          <p:nvPr/>
        </p:nvSpPr>
        <p:spPr>
          <a:xfrm>
            <a:off x="3633826" y="5176967"/>
            <a:ext cx="302849" cy="199705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3560674" y="497579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5,2%</a:t>
            </a:r>
            <a:endParaRPr lang="en-US" sz="1039" dirty="0"/>
          </a:p>
        </p:txBody>
      </p:sp>
      <p:sp>
        <p:nvSpPr>
          <p:cNvPr id="33" name="Shape 29"/>
          <p:cNvSpPr/>
          <p:nvPr/>
        </p:nvSpPr>
        <p:spPr>
          <a:xfrm>
            <a:off x="3963010" y="5086716"/>
            <a:ext cx="302849" cy="28995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3889858" y="488554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039" dirty="0"/>
          </a:p>
        </p:txBody>
      </p:sp>
      <p:sp>
        <p:nvSpPr>
          <p:cNvPr id="35" name="Shape 31"/>
          <p:cNvSpPr/>
          <p:nvPr/>
        </p:nvSpPr>
        <p:spPr>
          <a:xfrm>
            <a:off x="4292194" y="5071738"/>
            <a:ext cx="302849" cy="304934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4219042" y="487057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7,9%</a:t>
            </a:r>
            <a:endParaRPr lang="en-US" sz="1039" dirty="0"/>
          </a:p>
        </p:txBody>
      </p:sp>
      <p:sp>
        <p:nvSpPr>
          <p:cNvPr id="37" name="Text 33"/>
          <p:cNvSpPr/>
          <p:nvPr/>
        </p:nvSpPr>
        <p:spPr>
          <a:xfrm>
            <a:off x="3123590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Хутчэй так</a:t>
            </a:r>
            <a:endParaRPr lang="en-US" sz="1194" dirty="0"/>
          </a:p>
        </p:txBody>
      </p:sp>
      <p:sp>
        <p:nvSpPr>
          <p:cNvPr id="38" name="Shape 34"/>
          <p:cNvSpPr/>
          <p:nvPr/>
        </p:nvSpPr>
        <p:spPr>
          <a:xfrm>
            <a:off x="5696712" y="4785238"/>
            <a:ext cx="302849" cy="59143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5623560" y="458407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15,4%</a:t>
            </a:r>
            <a:endParaRPr lang="en-US" sz="1039" dirty="0"/>
          </a:p>
        </p:txBody>
      </p:sp>
      <p:sp>
        <p:nvSpPr>
          <p:cNvPr id="40" name="Shape 36"/>
          <p:cNvSpPr/>
          <p:nvPr/>
        </p:nvSpPr>
        <p:spPr>
          <a:xfrm>
            <a:off x="6025896" y="4688458"/>
            <a:ext cx="302849" cy="68821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5952744" y="448729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17,9%</a:t>
            </a:r>
            <a:endParaRPr lang="en-US" sz="1039" dirty="0"/>
          </a:p>
        </p:txBody>
      </p:sp>
      <p:sp>
        <p:nvSpPr>
          <p:cNvPr id="42" name="Shape 38"/>
          <p:cNvSpPr/>
          <p:nvPr/>
        </p:nvSpPr>
        <p:spPr>
          <a:xfrm>
            <a:off x="6355080" y="4635075"/>
            <a:ext cx="302849" cy="741597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6281928" y="443390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19,3%</a:t>
            </a:r>
            <a:endParaRPr lang="en-US" sz="1039" dirty="0"/>
          </a:p>
        </p:txBody>
      </p:sp>
      <p:sp>
        <p:nvSpPr>
          <p:cNvPr id="44" name="Text 40"/>
          <p:cNvSpPr/>
          <p:nvPr/>
        </p:nvSpPr>
        <p:spPr>
          <a:xfrm>
            <a:off x="5186477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Хутчэй не</a:t>
            </a:r>
            <a:endParaRPr lang="en-US" sz="1194" dirty="0"/>
          </a:p>
        </p:txBody>
      </p:sp>
      <p:sp>
        <p:nvSpPr>
          <p:cNvPr id="45" name="Shape 41"/>
          <p:cNvSpPr/>
          <p:nvPr/>
        </p:nvSpPr>
        <p:spPr>
          <a:xfrm>
            <a:off x="7759598" y="2761305"/>
            <a:ext cx="302849" cy="261536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7686446" y="256013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68,1%</a:t>
            </a:r>
            <a:endParaRPr lang="en-US" sz="1039" dirty="0"/>
          </a:p>
        </p:txBody>
      </p:sp>
      <p:sp>
        <p:nvSpPr>
          <p:cNvPr id="47" name="Shape 43"/>
          <p:cNvSpPr/>
          <p:nvPr/>
        </p:nvSpPr>
        <p:spPr>
          <a:xfrm>
            <a:off x="8088782" y="3166860"/>
            <a:ext cx="302849" cy="220981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8" name="Text 44"/>
          <p:cNvSpPr/>
          <p:nvPr/>
        </p:nvSpPr>
        <p:spPr>
          <a:xfrm>
            <a:off x="8015630" y="296569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57,5%</a:t>
            </a:r>
            <a:endParaRPr lang="en-US" sz="1039" dirty="0"/>
          </a:p>
        </p:txBody>
      </p:sp>
      <p:sp>
        <p:nvSpPr>
          <p:cNvPr id="49" name="Shape 45"/>
          <p:cNvSpPr/>
          <p:nvPr/>
        </p:nvSpPr>
        <p:spPr>
          <a:xfrm>
            <a:off x="8417966" y="3201424"/>
            <a:ext cx="302849" cy="2175248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50" name="Text 46"/>
          <p:cNvSpPr/>
          <p:nvPr/>
        </p:nvSpPr>
        <p:spPr>
          <a:xfrm>
            <a:off x="8344814" y="300025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56,6%</a:t>
            </a:r>
            <a:endParaRPr lang="en-US" sz="1039" dirty="0"/>
          </a:p>
        </p:txBody>
      </p:sp>
      <p:sp>
        <p:nvSpPr>
          <p:cNvPr id="51" name="Text 47"/>
          <p:cNvSpPr/>
          <p:nvPr/>
        </p:nvSpPr>
        <p:spPr>
          <a:xfrm>
            <a:off x="7249363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</a:t>
            </a:r>
            <a:endParaRPr lang="en-US" sz="1194" dirty="0"/>
          </a:p>
        </p:txBody>
      </p:sp>
      <p:sp>
        <p:nvSpPr>
          <p:cNvPr id="52" name="Shape 48"/>
          <p:cNvSpPr/>
          <p:nvPr/>
        </p:nvSpPr>
        <p:spPr>
          <a:xfrm>
            <a:off x="9822485" y="5134722"/>
            <a:ext cx="302849" cy="241950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53" name="Text 49"/>
          <p:cNvSpPr/>
          <p:nvPr/>
        </p:nvSpPr>
        <p:spPr>
          <a:xfrm>
            <a:off x="9749333" y="493355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6,3%</a:t>
            </a:r>
            <a:endParaRPr lang="en-US" sz="1039" dirty="0"/>
          </a:p>
        </p:txBody>
      </p:sp>
      <p:sp>
        <p:nvSpPr>
          <p:cNvPr id="54" name="Shape 50"/>
          <p:cNvSpPr/>
          <p:nvPr/>
        </p:nvSpPr>
        <p:spPr>
          <a:xfrm>
            <a:off x="10151669" y="5087100"/>
            <a:ext cx="302849" cy="28957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55" name="Text 51"/>
          <p:cNvSpPr/>
          <p:nvPr/>
        </p:nvSpPr>
        <p:spPr>
          <a:xfrm>
            <a:off x="10078517" y="488593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039" dirty="0"/>
          </a:p>
        </p:txBody>
      </p:sp>
      <p:sp>
        <p:nvSpPr>
          <p:cNvPr id="56" name="Shape 52"/>
          <p:cNvSpPr/>
          <p:nvPr/>
        </p:nvSpPr>
        <p:spPr>
          <a:xfrm>
            <a:off x="10480853" y="5089020"/>
            <a:ext cx="302849" cy="287652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57" name="Text 53"/>
          <p:cNvSpPr/>
          <p:nvPr/>
        </p:nvSpPr>
        <p:spPr>
          <a:xfrm>
            <a:off x="10407701" y="488785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039" dirty="0"/>
          </a:p>
        </p:txBody>
      </p:sp>
      <p:sp>
        <p:nvSpPr>
          <p:cNvPr id="58" name="Text 54"/>
          <p:cNvSpPr/>
          <p:nvPr/>
        </p:nvSpPr>
        <p:spPr>
          <a:xfrm>
            <a:off x="9312250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 / адмова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Беларуская палітыка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 ведаеце Вы Святлану Ціханоўскую, лідарку беларускіх дэмакратычных сіл, якая супрацьстаяла Аляксандру Лукашэнку на выбарах 2020 года?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371600" y="1892808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59105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788920" y="1892808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00837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1399032" y="5367528"/>
            <a:ext cx="930859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60120" y="52852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4" name="Shape 10"/>
          <p:cNvSpPr/>
          <p:nvPr/>
        </p:nvSpPr>
        <p:spPr>
          <a:xfrm>
            <a:off x="1399032" y="4352544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0120" y="427024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399032" y="3337560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60120" y="32552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399032" y="2322576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960120" y="22402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2233422" y="2779319"/>
            <a:ext cx="302849" cy="2588209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2160270" y="257815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76,5%</a:t>
            </a:r>
            <a:endParaRPr lang="en-US" sz="1039" dirty="0"/>
          </a:p>
        </p:txBody>
      </p:sp>
      <p:sp>
        <p:nvSpPr>
          <p:cNvPr id="22" name="Shape 18"/>
          <p:cNvSpPr/>
          <p:nvPr/>
        </p:nvSpPr>
        <p:spPr>
          <a:xfrm>
            <a:off x="2562606" y="4572457"/>
            <a:ext cx="302849" cy="795071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489454" y="437128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23,5%</a:t>
            </a:r>
            <a:endParaRPr lang="en-US" sz="1039" dirty="0"/>
          </a:p>
        </p:txBody>
      </p:sp>
      <p:sp>
        <p:nvSpPr>
          <p:cNvPr id="24" name="Text 20"/>
          <p:cNvSpPr/>
          <p:nvPr/>
        </p:nvSpPr>
        <p:spPr>
          <a:xfrm>
            <a:off x="1426464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194" dirty="0"/>
          </a:p>
        </p:txBody>
      </p:sp>
      <p:sp>
        <p:nvSpPr>
          <p:cNvPr id="25" name="Shape 21"/>
          <p:cNvSpPr/>
          <p:nvPr/>
        </p:nvSpPr>
        <p:spPr>
          <a:xfrm>
            <a:off x="4560570" y="2911257"/>
            <a:ext cx="302849" cy="2456271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487418" y="271008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72,6%</a:t>
            </a:r>
            <a:endParaRPr lang="en-US" sz="1039" dirty="0"/>
          </a:p>
        </p:txBody>
      </p:sp>
      <p:sp>
        <p:nvSpPr>
          <p:cNvPr id="27" name="Shape 23"/>
          <p:cNvSpPr/>
          <p:nvPr/>
        </p:nvSpPr>
        <p:spPr>
          <a:xfrm>
            <a:off x="4889754" y="4440519"/>
            <a:ext cx="302849" cy="927009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816602" y="423935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27,4%</a:t>
            </a:r>
            <a:endParaRPr lang="en-US" sz="1039" dirty="0"/>
          </a:p>
        </p:txBody>
      </p:sp>
      <p:sp>
        <p:nvSpPr>
          <p:cNvPr id="29" name="Text 25"/>
          <p:cNvSpPr/>
          <p:nvPr/>
        </p:nvSpPr>
        <p:spPr>
          <a:xfrm>
            <a:off x="3753612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194" dirty="0"/>
          </a:p>
        </p:txBody>
      </p:sp>
      <p:sp>
        <p:nvSpPr>
          <p:cNvPr id="30" name="Shape 26"/>
          <p:cNvSpPr/>
          <p:nvPr/>
        </p:nvSpPr>
        <p:spPr>
          <a:xfrm>
            <a:off x="6887718" y="3134902"/>
            <a:ext cx="302849" cy="223262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6814566" y="293373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66,0%</a:t>
            </a:r>
            <a:endParaRPr lang="en-US" sz="1039" dirty="0"/>
          </a:p>
        </p:txBody>
      </p:sp>
      <p:sp>
        <p:nvSpPr>
          <p:cNvPr id="32" name="Shape 28"/>
          <p:cNvSpPr/>
          <p:nvPr/>
        </p:nvSpPr>
        <p:spPr>
          <a:xfrm>
            <a:off x="7216902" y="4245971"/>
            <a:ext cx="302849" cy="1121557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7143750" y="404480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33,1%</a:t>
            </a:r>
            <a:endParaRPr lang="en-US" sz="1039" dirty="0"/>
          </a:p>
        </p:txBody>
      </p:sp>
      <p:sp>
        <p:nvSpPr>
          <p:cNvPr id="34" name="Text 30"/>
          <p:cNvSpPr/>
          <p:nvPr/>
        </p:nvSpPr>
        <p:spPr>
          <a:xfrm>
            <a:off x="6080760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194" dirty="0"/>
          </a:p>
        </p:txBody>
      </p:sp>
      <p:sp>
        <p:nvSpPr>
          <p:cNvPr id="35" name="Shape 31"/>
          <p:cNvSpPr/>
          <p:nvPr/>
        </p:nvSpPr>
        <p:spPr>
          <a:xfrm>
            <a:off x="9214866" y="3375791"/>
            <a:ext cx="302849" cy="199173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9141714" y="317462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58,9%</a:t>
            </a:r>
            <a:endParaRPr lang="en-US" sz="1039" dirty="0"/>
          </a:p>
        </p:txBody>
      </p:sp>
      <p:sp>
        <p:nvSpPr>
          <p:cNvPr id="37" name="Shape 33"/>
          <p:cNvSpPr/>
          <p:nvPr/>
        </p:nvSpPr>
        <p:spPr>
          <a:xfrm>
            <a:off x="9544050" y="3986473"/>
            <a:ext cx="302849" cy="1381055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9470898" y="378530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40,8%</a:t>
            </a:r>
            <a:endParaRPr lang="en-US" sz="1039" dirty="0"/>
          </a:p>
        </p:txBody>
      </p:sp>
      <p:sp>
        <p:nvSpPr>
          <p:cNvPr id="39" name="Text 35"/>
          <p:cNvSpPr/>
          <p:nvPr/>
        </p:nvSpPr>
        <p:spPr>
          <a:xfrm>
            <a:off x="8407908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194" dirty="0"/>
          </a:p>
        </p:txBody>
      </p:sp>
      <p:sp>
        <p:nvSpPr>
          <p:cNvPr id="40" name="Text 36"/>
          <p:cNvSpPr/>
          <p:nvPr/>
        </p:nvSpPr>
        <p:spPr>
          <a:xfrm>
            <a:off x="1005840" y="5687568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3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2026 годзе яшчэ 0,3% абралі «цяжка сказаць / адмова».</a:t>
            </a:r>
            <a:endParaRPr lang="en-US" sz="13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Беларуская палітыка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 чулі Вы пра беларускія падраздзяленні, якія ваююць на баку Украіны, у прыватнасці пра полк імя Кастуся Каліноўскага, «Пагоню» ды іншыя?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371600" y="1892808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59105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788920" y="1892808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00837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1399032" y="5367528"/>
            <a:ext cx="930859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60120" y="52852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4" name="Shape 10"/>
          <p:cNvSpPr/>
          <p:nvPr/>
        </p:nvSpPr>
        <p:spPr>
          <a:xfrm>
            <a:off x="1399032" y="4606290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0120" y="452399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399032" y="3845052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60120" y="376275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399032" y="3083814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960120" y="300151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399032" y="2322576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0120" y="22402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2233422" y="2706240"/>
            <a:ext cx="302849" cy="2661288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160270" y="250507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69,9%</a:t>
            </a:r>
            <a:endParaRPr lang="en-US" sz="1039" dirty="0"/>
          </a:p>
        </p:txBody>
      </p:sp>
      <p:sp>
        <p:nvSpPr>
          <p:cNvPr id="24" name="Shape 20"/>
          <p:cNvSpPr/>
          <p:nvPr/>
        </p:nvSpPr>
        <p:spPr>
          <a:xfrm>
            <a:off x="2562606" y="4222626"/>
            <a:ext cx="302849" cy="114490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489454" y="402145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30,1%</a:t>
            </a:r>
            <a:endParaRPr lang="en-US" sz="1039" dirty="0"/>
          </a:p>
        </p:txBody>
      </p:sp>
      <p:sp>
        <p:nvSpPr>
          <p:cNvPr id="26" name="Text 22"/>
          <p:cNvSpPr/>
          <p:nvPr/>
        </p:nvSpPr>
        <p:spPr>
          <a:xfrm>
            <a:off x="1426464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194" dirty="0"/>
          </a:p>
        </p:txBody>
      </p:sp>
      <p:sp>
        <p:nvSpPr>
          <p:cNvPr id="27" name="Shape 23"/>
          <p:cNvSpPr/>
          <p:nvPr/>
        </p:nvSpPr>
        <p:spPr>
          <a:xfrm>
            <a:off x="4560570" y="3001783"/>
            <a:ext cx="302849" cy="2365745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487418" y="280061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62,2%</a:t>
            </a:r>
            <a:endParaRPr lang="en-US" sz="1039" dirty="0"/>
          </a:p>
        </p:txBody>
      </p:sp>
      <p:sp>
        <p:nvSpPr>
          <p:cNvPr id="29" name="Shape 25"/>
          <p:cNvSpPr/>
          <p:nvPr/>
        </p:nvSpPr>
        <p:spPr>
          <a:xfrm>
            <a:off x="4889754" y="3927083"/>
            <a:ext cx="302849" cy="1440445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816602" y="372591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37,8%</a:t>
            </a:r>
            <a:endParaRPr lang="en-US" sz="1039" dirty="0"/>
          </a:p>
        </p:txBody>
      </p:sp>
      <p:sp>
        <p:nvSpPr>
          <p:cNvPr id="31" name="Text 27"/>
          <p:cNvSpPr/>
          <p:nvPr/>
        </p:nvSpPr>
        <p:spPr>
          <a:xfrm>
            <a:off x="3753612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194" dirty="0"/>
          </a:p>
        </p:txBody>
      </p:sp>
      <p:sp>
        <p:nvSpPr>
          <p:cNvPr id="32" name="Shape 28"/>
          <p:cNvSpPr/>
          <p:nvPr/>
        </p:nvSpPr>
        <p:spPr>
          <a:xfrm>
            <a:off x="6887718" y="3027482"/>
            <a:ext cx="302849" cy="234004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6814566" y="282631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61,5%</a:t>
            </a:r>
            <a:endParaRPr lang="en-US" sz="1039" dirty="0"/>
          </a:p>
        </p:txBody>
      </p:sp>
      <p:sp>
        <p:nvSpPr>
          <p:cNvPr id="34" name="Shape 30"/>
          <p:cNvSpPr/>
          <p:nvPr/>
        </p:nvSpPr>
        <p:spPr>
          <a:xfrm>
            <a:off x="7216902" y="3909377"/>
            <a:ext cx="302849" cy="1458151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7143750" y="370820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38,3%</a:t>
            </a:r>
            <a:endParaRPr lang="en-US" sz="1039" dirty="0"/>
          </a:p>
        </p:txBody>
      </p:sp>
      <p:sp>
        <p:nvSpPr>
          <p:cNvPr id="36" name="Text 32"/>
          <p:cNvSpPr/>
          <p:nvPr/>
        </p:nvSpPr>
        <p:spPr>
          <a:xfrm>
            <a:off x="6080760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194" dirty="0"/>
          </a:p>
        </p:txBody>
      </p:sp>
      <p:sp>
        <p:nvSpPr>
          <p:cNvPr id="37" name="Shape 33"/>
          <p:cNvSpPr/>
          <p:nvPr/>
        </p:nvSpPr>
        <p:spPr>
          <a:xfrm>
            <a:off x="9214866" y="3134056"/>
            <a:ext cx="302849" cy="2233472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9141714" y="293288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58,7%</a:t>
            </a:r>
            <a:endParaRPr lang="en-US" sz="1039" dirty="0"/>
          </a:p>
        </p:txBody>
      </p:sp>
      <p:sp>
        <p:nvSpPr>
          <p:cNvPr id="39" name="Shape 35"/>
          <p:cNvSpPr/>
          <p:nvPr/>
        </p:nvSpPr>
        <p:spPr>
          <a:xfrm>
            <a:off x="9544050" y="3813080"/>
            <a:ext cx="302849" cy="155444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9470898" y="361191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40,8%</a:t>
            </a:r>
            <a:endParaRPr lang="en-US" sz="1039" dirty="0"/>
          </a:p>
        </p:txBody>
      </p:sp>
      <p:sp>
        <p:nvSpPr>
          <p:cNvPr id="41" name="Text 37"/>
          <p:cNvSpPr/>
          <p:nvPr/>
        </p:nvSpPr>
        <p:spPr>
          <a:xfrm>
            <a:off x="8407908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194" dirty="0"/>
          </a:p>
        </p:txBody>
      </p:sp>
      <p:sp>
        <p:nvSpPr>
          <p:cNvPr id="42" name="Text 38"/>
          <p:cNvSpPr/>
          <p:nvPr/>
        </p:nvSpPr>
        <p:spPr>
          <a:xfrm>
            <a:off x="1005840" y="5687568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3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2026 годзе 0,5% абралі «цяжка сказаць / адмова».</a:t>
            </a:r>
            <a:endParaRPr lang="en-US" sz="13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47" dirty="0"/>
          </a:p>
        </p:txBody>
      </p:sp>
      <p:sp>
        <p:nvSpPr>
          <p:cNvPr id="5" name="Text 2"/>
          <p:cNvSpPr/>
          <p:nvPr/>
        </p:nvSpPr>
        <p:spPr>
          <a:xfrm>
            <a:off x="594360" y="2011680"/>
            <a:ext cx="1508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10" b="1" dirty="0">
                <a:solidFill>
                  <a:srgbClr val="DD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510" dirty="0"/>
          </a:p>
        </p:txBody>
      </p:sp>
      <p:sp>
        <p:nvSpPr>
          <p:cNvPr id="6" name="Shape 3"/>
          <p:cNvSpPr/>
          <p:nvPr/>
        </p:nvSpPr>
        <p:spPr>
          <a:xfrm>
            <a:off x="2331720" y="1993392"/>
            <a:ext cx="0" cy="1325880"/>
          </a:xfrm>
          <a:prstGeom prst="line">
            <a:avLst/>
          </a:prstGeom>
          <a:noFill/>
          <a:ln w="21590">
            <a:solidFill>
              <a:srgbClr val="2F7F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0" y="2212848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20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Вайна, бяспека і палітыка ўкраінскай дзяржавы</a:t>
            </a:r>
            <a:endParaRPr lang="en-US" sz="37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Вайна, бяспека і палітыка Украіны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Хто, на Вашу думку, павінен несці адказнасць за ўдзел Беларусі ў расійскай агрэсіі супраць Украіны?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394960" y="2039112"/>
            <a:ext cx="0" cy="371246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17550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7117080" y="2039112"/>
            <a:ext cx="0" cy="37124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89762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839200" y="2039112"/>
            <a:ext cx="0" cy="37124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1974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10561320" y="2039112"/>
            <a:ext cx="0" cy="37124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34186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Text 12"/>
          <p:cNvSpPr/>
          <p:nvPr/>
        </p:nvSpPr>
        <p:spPr>
          <a:xfrm>
            <a:off x="822960" y="1975104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Беларуская дзяржава і ўлады</a:t>
            </a:r>
            <a:endParaRPr lang="en-US" sz="1581" dirty="0"/>
          </a:p>
        </p:txBody>
      </p:sp>
      <p:sp>
        <p:nvSpPr>
          <p:cNvPr id="17" name="Shape 13"/>
          <p:cNvSpPr/>
          <p:nvPr/>
        </p:nvSpPr>
        <p:spPr>
          <a:xfrm>
            <a:off x="5394960" y="2094708"/>
            <a:ext cx="4685889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0154001" y="2016069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54,4%</a:t>
            </a:r>
            <a:endParaRPr lang="en-US" sz="1271" dirty="0"/>
          </a:p>
        </p:txBody>
      </p:sp>
      <p:sp>
        <p:nvSpPr>
          <p:cNvPr id="19" name="Text 15"/>
          <p:cNvSpPr/>
          <p:nvPr/>
        </p:nvSpPr>
        <p:spPr>
          <a:xfrm>
            <a:off x="822960" y="2761488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Беларускае грамадства (грамадзяне Беларусі)</a:t>
            </a:r>
            <a:endParaRPr lang="en-US" sz="1581" dirty="0"/>
          </a:p>
        </p:txBody>
      </p:sp>
      <p:sp>
        <p:nvSpPr>
          <p:cNvPr id="20" name="Shape 16"/>
          <p:cNvSpPr/>
          <p:nvPr/>
        </p:nvSpPr>
        <p:spPr>
          <a:xfrm>
            <a:off x="5394960" y="2881092"/>
            <a:ext cx="224737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692849" y="2802453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2,6%</a:t>
            </a:r>
            <a:endParaRPr lang="en-US" sz="1271" dirty="0"/>
          </a:p>
        </p:txBody>
      </p:sp>
      <p:sp>
        <p:nvSpPr>
          <p:cNvPr id="22" name="Text 18"/>
          <p:cNvSpPr/>
          <p:nvPr/>
        </p:nvSpPr>
        <p:spPr>
          <a:xfrm>
            <a:off x="822960" y="3547872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 дзяржава, і грамадства</a:t>
            </a:r>
            <a:endParaRPr lang="en-US" sz="1581" dirty="0"/>
          </a:p>
        </p:txBody>
      </p:sp>
      <p:sp>
        <p:nvSpPr>
          <p:cNvPr id="23" name="Shape 19"/>
          <p:cNvSpPr/>
          <p:nvPr/>
        </p:nvSpPr>
        <p:spPr>
          <a:xfrm>
            <a:off x="5394960" y="3667476"/>
            <a:ext cx="2460048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928160" y="3588837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28,6%</a:t>
            </a:r>
            <a:endParaRPr lang="en-US" sz="1271" dirty="0"/>
          </a:p>
        </p:txBody>
      </p:sp>
      <p:sp>
        <p:nvSpPr>
          <p:cNvPr id="25" name="Text 21"/>
          <p:cNvSpPr/>
          <p:nvPr/>
        </p:nvSpPr>
        <p:spPr>
          <a:xfrm>
            <a:off x="822960" y="4334256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Ніхто: беларусы не вінаватыя / не ўдзельнічаюць</a:t>
            </a:r>
            <a:endParaRPr lang="en-US" sz="1581" dirty="0"/>
          </a:p>
        </p:txBody>
      </p:sp>
      <p:sp>
        <p:nvSpPr>
          <p:cNvPr id="26" name="Shape 22"/>
          <p:cNvSpPr/>
          <p:nvPr/>
        </p:nvSpPr>
        <p:spPr>
          <a:xfrm>
            <a:off x="5394960" y="4453860"/>
            <a:ext cx="707791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6175903" y="4375221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8,2%</a:t>
            </a:r>
            <a:endParaRPr lang="en-US" sz="1271" dirty="0"/>
          </a:p>
        </p:txBody>
      </p:sp>
      <p:sp>
        <p:nvSpPr>
          <p:cNvPr id="28" name="Text 24"/>
          <p:cNvSpPr/>
          <p:nvPr/>
        </p:nvSpPr>
        <p:spPr>
          <a:xfrm>
            <a:off x="822960" y="5120640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581" dirty="0"/>
          </a:p>
        </p:txBody>
      </p:sp>
      <p:sp>
        <p:nvSpPr>
          <p:cNvPr id="29" name="Shape 25"/>
          <p:cNvSpPr/>
          <p:nvPr/>
        </p:nvSpPr>
        <p:spPr>
          <a:xfrm>
            <a:off x="5394960" y="5240244"/>
            <a:ext cx="531274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999386" y="5161605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6,2%</a:t>
            </a:r>
            <a:endParaRPr lang="en-US" sz="12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Вайна, бяспека і палітыка Украіны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Калі адбудуцца перамовы аб завяршэнні вайны Расіі супраць Украіны, у якой ролі, на Вашу думку, Беларусь павінна браць у іх удзел?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40680" y="2084832"/>
            <a:ext cx="0" cy="352958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2212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6979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4785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9552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358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92125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9931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104698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2504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054" dirty="0"/>
          </a:p>
        </p:txBody>
      </p:sp>
      <p:sp>
        <p:nvSpPr>
          <p:cNvPr id="18" name="Text 14"/>
          <p:cNvSpPr/>
          <p:nvPr/>
        </p:nvSpPr>
        <p:spPr>
          <a:xfrm>
            <a:off x="868680" y="202082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Паўнапраўны ўдзельнік перамоў</a:t>
            </a:r>
            <a:endParaRPr lang="en-US" sz="1659" dirty="0"/>
          </a:p>
        </p:txBody>
      </p:sp>
      <p:sp>
        <p:nvSpPr>
          <p:cNvPr id="19" name="Shape 15"/>
          <p:cNvSpPr/>
          <p:nvPr/>
        </p:nvSpPr>
        <p:spPr>
          <a:xfrm>
            <a:off x="5440680" y="2182673"/>
            <a:ext cx="229457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743289" y="208894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3,6%</a:t>
            </a:r>
            <a:endParaRPr lang="en-US" sz="1271" dirty="0"/>
          </a:p>
        </p:txBody>
      </p:sp>
      <p:sp>
        <p:nvSpPr>
          <p:cNvPr id="21" name="Text 17"/>
          <p:cNvSpPr/>
          <p:nvPr/>
        </p:nvSpPr>
        <p:spPr>
          <a:xfrm>
            <a:off x="868680" y="295808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Пасярэднік на перамовах</a:t>
            </a:r>
            <a:endParaRPr lang="en-US" sz="1659" dirty="0"/>
          </a:p>
        </p:txBody>
      </p:sp>
      <p:sp>
        <p:nvSpPr>
          <p:cNvPr id="22" name="Shape 18"/>
          <p:cNvSpPr/>
          <p:nvPr/>
        </p:nvSpPr>
        <p:spPr>
          <a:xfrm>
            <a:off x="5440680" y="3119933"/>
            <a:ext cx="865651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379483" y="302620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13,8%</a:t>
            </a:r>
            <a:endParaRPr lang="en-US" sz="1271" dirty="0"/>
          </a:p>
        </p:txBody>
      </p:sp>
      <p:sp>
        <p:nvSpPr>
          <p:cNvPr id="24" name="Text 20"/>
          <p:cNvSpPr/>
          <p:nvPr/>
        </p:nvSpPr>
        <p:spPr>
          <a:xfrm>
            <a:off x="868680" y="389534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не варта дапускаць да перамоў</a:t>
            </a:r>
            <a:endParaRPr lang="en-US" sz="1659" dirty="0"/>
          </a:p>
        </p:txBody>
      </p:sp>
      <p:sp>
        <p:nvSpPr>
          <p:cNvPr id="25" name="Shape 21"/>
          <p:cNvSpPr/>
          <p:nvPr/>
        </p:nvSpPr>
        <p:spPr>
          <a:xfrm>
            <a:off x="5440680" y="4057193"/>
            <a:ext cx="4719904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233736" y="396346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75,1%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868680" y="483260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659" dirty="0"/>
          </a:p>
        </p:txBody>
      </p:sp>
      <p:sp>
        <p:nvSpPr>
          <p:cNvPr id="28" name="Shape 24"/>
          <p:cNvSpPr/>
          <p:nvPr/>
        </p:nvSpPr>
        <p:spPr>
          <a:xfrm>
            <a:off x="5440680" y="4994453"/>
            <a:ext cx="471488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5985320" y="490072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2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Вайна, бяспека і палітыка Украіны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79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апошні час улады Украіны пачалі больш жорстка размаўляць з беларускімі ўладамі: паставілі Лукашэнку «ўльтыматум», патрабавалі спыніць будаўніцтва баз для захоўвання боепрыпасаў. Вы падтрымліваеце такую палітыку?</a:t>
            </a:r>
            <a:endParaRPr lang="en-US" sz="2279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389888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20640" y="2340864"/>
            <a:ext cx="0" cy="302666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0118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90372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68426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68680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46734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1046988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25042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Text 12"/>
          <p:cNvSpPr/>
          <p:nvPr/>
        </p:nvSpPr>
        <p:spPr>
          <a:xfrm>
            <a:off x="868680" y="2276856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цалкам падтрымліваю</a:t>
            </a:r>
            <a:endParaRPr lang="en-US" sz="1628" dirty="0"/>
          </a:p>
        </p:txBody>
      </p:sp>
      <p:sp>
        <p:nvSpPr>
          <p:cNvPr id="17" name="Shape 13"/>
          <p:cNvSpPr/>
          <p:nvPr/>
        </p:nvSpPr>
        <p:spPr>
          <a:xfrm>
            <a:off x="5120640" y="2358055"/>
            <a:ext cx="4931108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0124900" y="2293132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55,3%</a:t>
            </a:r>
            <a:endParaRPr lang="en-US" sz="1271" dirty="0"/>
          </a:p>
        </p:txBody>
      </p:sp>
      <p:sp>
        <p:nvSpPr>
          <p:cNvPr id="19" name="Text 15"/>
          <p:cNvSpPr/>
          <p:nvPr/>
        </p:nvSpPr>
        <p:spPr>
          <a:xfrm>
            <a:off x="868680" y="2926080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хутчэй падтрымліваю</a:t>
            </a:r>
            <a:endParaRPr lang="en-US" sz="1628" dirty="0"/>
          </a:p>
        </p:txBody>
      </p:sp>
      <p:sp>
        <p:nvSpPr>
          <p:cNvPr id="20" name="Shape 16"/>
          <p:cNvSpPr/>
          <p:nvPr/>
        </p:nvSpPr>
        <p:spPr>
          <a:xfrm>
            <a:off x="5120640" y="3007279"/>
            <a:ext cx="1999724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193516" y="2942356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22,4%</a:t>
            </a:r>
            <a:endParaRPr lang="en-US" sz="1271" dirty="0"/>
          </a:p>
        </p:txBody>
      </p:sp>
      <p:sp>
        <p:nvSpPr>
          <p:cNvPr id="22" name="Text 18"/>
          <p:cNvSpPr/>
          <p:nvPr/>
        </p:nvSpPr>
        <p:spPr>
          <a:xfrm>
            <a:off x="868680" y="3575304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Не, хутчэй не падтрымліваю</a:t>
            </a:r>
            <a:endParaRPr lang="en-US" sz="1628" dirty="0"/>
          </a:p>
        </p:txBody>
      </p:sp>
      <p:sp>
        <p:nvSpPr>
          <p:cNvPr id="23" name="Shape 19"/>
          <p:cNvSpPr/>
          <p:nvPr/>
        </p:nvSpPr>
        <p:spPr>
          <a:xfrm>
            <a:off x="5120640" y="3656503"/>
            <a:ext cx="667763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861555" y="3591580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271" dirty="0"/>
          </a:p>
        </p:txBody>
      </p:sp>
      <p:sp>
        <p:nvSpPr>
          <p:cNvPr id="25" name="Text 21"/>
          <p:cNvSpPr/>
          <p:nvPr/>
        </p:nvSpPr>
        <p:spPr>
          <a:xfrm>
            <a:off x="868680" y="4224528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Не, катэгарычна не падтрымліваю</a:t>
            </a:r>
            <a:endParaRPr lang="en-US" sz="1628" dirty="0"/>
          </a:p>
        </p:txBody>
      </p:sp>
      <p:sp>
        <p:nvSpPr>
          <p:cNvPr id="26" name="Shape 22"/>
          <p:cNvSpPr/>
          <p:nvPr/>
        </p:nvSpPr>
        <p:spPr>
          <a:xfrm>
            <a:off x="5120640" y="4305727"/>
            <a:ext cx="829132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6022924" y="4240804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9,3%</a:t>
            </a:r>
            <a:endParaRPr lang="en-US" sz="1271" dirty="0"/>
          </a:p>
        </p:txBody>
      </p:sp>
      <p:sp>
        <p:nvSpPr>
          <p:cNvPr id="28" name="Text 24"/>
          <p:cNvSpPr/>
          <p:nvPr/>
        </p:nvSpPr>
        <p:spPr>
          <a:xfrm>
            <a:off x="868680" y="4873752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адказаць</a:t>
            </a:r>
            <a:endParaRPr lang="en-US" sz="1628" dirty="0"/>
          </a:p>
        </p:txBody>
      </p:sp>
      <p:sp>
        <p:nvSpPr>
          <p:cNvPr id="29" name="Shape 25"/>
          <p:cNvSpPr/>
          <p:nvPr/>
        </p:nvSpPr>
        <p:spPr>
          <a:xfrm>
            <a:off x="5120640" y="4954951"/>
            <a:ext cx="487672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681464" y="4890028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5,5%</a:t>
            </a:r>
            <a:endParaRPr lang="en-US" sz="1271" dirty="0"/>
          </a:p>
        </p:txBody>
      </p:sp>
      <p:sp>
        <p:nvSpPr>
          <p:cNvPr id="31" name="Text 27"/>
          <p:cNvSpPr/>
          <p:nvPr/>
        </p:nvSpPr>
        <p:spPr>
          <a:xfrm>
            <a:off x="896112" y="559612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36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Разам падтрымліваюць: 77,7%  •  не падтрымліваюць: 16,8%</a:t>
            </a:r>
            <a:endParaRPr lang="en-US" sz="17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Вайна, бяспека і палітыка Украіны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79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Таксама апошнім часам улады Украіны актывізавалі супрацоўніцтва з прадстаўнікамі дэмакратычнай апазіцыі Беларусі – быў праведзены шэраг сустрэч і перамоў. Вы падтрымліваеце такую палітыку?</a:t>
            </a:r>
            <a:endParaRPr lang="en-US" sz="2279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389888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20640" y="2340864"/>
            <a:ext cx="0" cy="302666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0118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190488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971032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260336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040880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8330184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110728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9400032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180576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1046988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25042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Text 16"/>
          <p:cNvSpPr/>
          <p:nvPr/>
        </p:nvSpPr>
        <p:spPr>
          <a:xfrm>
            <a:off x="868680" y="2276856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цалкам падтрымліваю</a:t>
            </a:r>
            <a:endParaRPr lang="en-US" sz="1628" dirty="0"/>
          </a:p>
        </p:txBody>
      </p:sp>
      <p:sp>
        <p:nvSpPr>
          <p:cNvPr id="21" name="Shape 17"/>
          <p:cNvSpPr/>
          <p:nvPr/>
        </p:nvSpPr>
        <p:spPr>
          <a:xfrm>
            <a:off x="5120640" y="2358055"/>
            <a:ext cx="2677830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7871622" y="2293132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25,0%</a:t>
            </a:r>
            <a:endParaRPr lang="en-US" sz="1271" dirty="0"/>
          </a:p>
        </p:txBody>
      </p:sp>
      <p:sp>
        <p:nvSpPr>
          <p:cNvPr id="23" name="Text 19"/>
          <p:cNvSpPr/>
          <p:nvPr/>
        </p:nvSpPr>
        <p:spPr>
          <a:xfrm>
            <a:off x="868680" y="2926080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хутчэй падтрымліваю</a:t>
            </a:r>
            <a:endParaRPr lang="en-US" sz="1628" dirty="0"/>
          </a:p>
        </p:txBody>
      </p:sp>
      <p:sp>
        <p:nvSpPr>
          <p:cNvPr id="24" name="Shape 20"/>
          <p:cNvSpPr/>
          <p:nvPr/>
        </p:nvSpPr>
        <p:spPr>
          <a:xfrm>
            <a:off x="5120640" y="3007279"/>
            <a:ext cx="4530806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9724598" y="2942356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42,4%</a:t>
            </a:r>
            <a:endParaRPr lang="en-US" sz="1271" dirty="0"/>
          </a:p>
        </p:txBody>
      </p:sp>
      <p:sp>
        <p:nvSpPr>
          <p:cNvPr id="26" name="Text 22"/>
          <p:cNvSpPr/>
          <p:nvPr/>
        </p:nvSpPr>
        <p:spPr>
          <a:xfrm>
            <a:off x="868680" y="3575304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Не, хутчэй не падтрымліваю</a:t>
            </a:r>
            <a:endParaRPr lang="en-US" sz="1628" dirty="0"/>
          </a:p>
        </p:txBody>
      </p:sp>
      <p:sp>
        <p:nvSpPr>
          <p:cNvPr id="27" name="Shape 23"/>
          <p:cNvSpPr/>
          <p:nvPr/>
        </p:nvSpPr>
        <p:spPr>
          <a:xfrm>
            <a:off x="5120640" y="3656503"/>
            <a:ext cx="1582305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6776097" y="3591580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14,8%</a:t>
            </a:r>
            <a:endParaRPr lang="en-US" sz="1271" dirty="0"/>
          </a:p>
        </p:txBody>
      </p:sp>
      <p:sp>
        <p:nvSpPr>
          <p:cNvPr id="29" name="Text 25"/>
          <p:cNvSpPr/>
          <p:nvPr/>
        </p:nvSpPr>
        <p:spPr>
          <a:xfrm>
            <a:off x="868680" y="4224528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Не, катэгарычна не падтрымліваю</a:t>
            </a:r>
            <a:endParaRPr lang="en-US" sz="1628" dirty="0"/>
          </a:p>
        </p:txBody>
      </p:sp>
      <p:sp>
        <p:nvSpPr>
          <p:cNvPr id="30" name="Shape 26"/>
          <p:cNvSpPr/>
          <p:nvPr/>
        </p:nvSpPr>
        <p:spPr>
          <a:xfrm>
            <a:off x="5120640" y="4305727"/>
            <a:ext cx="711449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905241" y="4240804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6,7%</a:t>
            </a:r>
            <a:endParaRPr lang="en-US" sz="1271" dirty="0"/>
          </a:p>
        </p:txBody>
      </p:sp>
      <p:sp>
        <p:nvSpPr>
          <p:cNvPr id="32" name="Text 28"/>
          <p:cNvSpPr/>
          <p:nvPr/>
        </p:nvSpPr>
        <p:spPr>
          <a:xfrm>
            <a:off x="868680" y="4873752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628" dirty="0"/>
          </a:p>
        </p:txBody>
      </p:sp>
      <p:sp>
        <p:nvSpPr>
          <p:cNvPr id="33" name="Shape 29"/>
          <p:cNvSpPr/>
          <p:nvPr/>
        </p:nvSpPr>
        <p:spPr>
          <a:xfrm>
            <a:off x="5120640" y="4954951"/>
            <a:ext cx="1196090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389882" y="4890028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11,2%</a:t>
            </a:r>
            <a:endParaRPr lang="en-US" sz="1271" dirty="0"/>
          </a:p>
        </p:txBody>
      </p:sp>
      <p:sp>
        <p:nvSpPr>
          <p:cNvPr id="35" name="Text 31"/>
          <p:cNvSpPr/>
          <p:nvPr/>
        </p:nvSpPr>
        <p:spPr>
          <a:xfrm>
            <a:off x="896112" y="559612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36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Разам падтрымліваюць: 67,4%  •  не падтрымліваюць: 21,4%</a:t>
            </a:r>
            <a:endParaRPr lang="en-US" sz="17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Вайна, бяспека і палітыка Украіны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 павінна быць асновай палітыкі Украіны ў дачыненні да Беларусі?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852160" y="2011680"/>
            <a:ext cx="0" cy="375818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6327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830568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611112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808976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589520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8787384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567928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9765792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546336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10744200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5247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Text 16"/>
          <p:cNvSpPr/>
          <p:nvPr/>
        </p:nvSpPr>
        <p:spPr>
          <a:xfrm>
            <a:off x="685800" y="1947672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Палітыка ваеннага стрымлівання</a:t>
            </a:r>
            <a:endParaRPr lang="en-US" sz="1504" dirty="0"/>
          </a:p>
        </p:txBody>
      </p:sp>
      <p:sp>
        <p:nvSpPr>
          <p:cNvPr id="21" name="Shape 17"/>
          <p:cNvSpPr/>
          <p:nvPr/>
        </p:nvSpPr>
        <p:spPr>
          <a:xfrm>
            <a:off x="5852160" y="2069836"/>
            <a:ext cx="1531209" cy="310896"/>
          </a:xfrm>
          <a:prstGeom prst="rect">
            <a:avLst/>
          </a:prstGeom>
          <a:solidFill>
            <a:srgbClr val="16222D"/>
          </a:solidFill>
          <a:ln w="12700">
            <a:solidFill>
              <a:srgbClr val="16222D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7456521" y="1990283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15,7%</a:t>
            </a:r>
            <a:endParaRPr lang="en-US" sz="1271" dirty="0"/>
          </a:p>
        </p:txBody>
      </p:sp>
      <p:sp>
        <p:nvSpPr>
          <p:cNvPr id="23" name="Text 19"/>
          <p:cNvSpPr/>
          <p:nvPr/>
        </p:nvSpPr>
        <p:spPr>
          <a:xfrm>
            <a:off x="685800" y="2743200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Палітыка знешнепалітычнай ізаляцыі і санкцый</a:t>
            </a:r>
            <a:endParaRPr lang="en-US" sz="1504" dirty="0"/>
          </a:p>
        </p:txBody>
      </p:sp>
      <p:sp>
        <p:nvSpPr>
          <p:cNvPr id="24" name="Shape 20"/>
          <p:cNvSpPr/>
          <p:nvPr/>
        </p:nvSpPr>
        <p:spPr>
          <a:xfrm>
            <a:off x="5852160" y="2865364"/>
            <a:ext cx="1719063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7644375" y="2785811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17,6%</a:t>
            </a:r>
            <a:endParaRPr lang="en-US" sz="1271" dirty="0"/>
          </a:p>
        </p:txBody>
      </p:sp>
      <p:sp>
        <p:nvSpPr>
          <p:cNvPr id="26" name="Text 22"/>
          <p:cNvSpPr/>
          <p:nvPr/>
        </p:nvSpPr>
        <p:spPr>
          <a:xfrm>
            <a:off x="685800" y="3538728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Абмежаванае супрацоўніцтва: толькі ў сферах, відавочна выгадных для Украіны</a:t>
            </a:r>
            <a:endParaRPr lang="en-US" sz="1504" dirty="0"/>
          </a:p>
        </p:txBody>
      </p:sp>
      <p:sp>
        <p:nvSpPr>
          <p:cNvPr id="27" name="Shape 23"/>
          <p:cNvSpPr/>
          <p:nvPr/>
        </p:nvSpPr>
        <p:spPr>
          <a:xfrm>
            <a:off x="5852160" y="3660892"/>
            <a:ext cx="4477195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10402507" y="3581339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45,8%</a:t>
            </a:r>
            <a:endParaRPr lang="en-US" sz="1271" dirty="0"/>
          </a:p>
        </p:txBody>
      </p:sp>
      <p:sp>
        <p:nvSpPr>
          <p:cNvPr id="29" name="Text 25"/>
          <p:cNvSpPr/>
          <p:nvPr/>
        </p:nvSpPr>
        <p:spPr>
          <a:xfrm>
            <a:off x="685800" y="4334256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Шырокае супрацоўніцтва і партнёрства</a:t>
            </a:r>
            <a:endParaRPr lang="en-US" sz="1504" dirty="0"/>
          </a:p>
        </p:txBody>
      </p:sp>
      <p:sp>
        <p:nvSpPr>
          <p:cNvPr id="30" name="Shape 26"/>
          <p:cNvSpPr/>
          <p:nvPr/>
        </p:nvSpPr>
        <p:spPr>
          <a:xfrm>
            <a:off x="5852160" y="4456420"/>
            <a:ext cx="1361944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7287256" y="4376867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13,9%</a:t>
            </a:r>
            <a:endParaRPr lang="en-US" sz="1271" dirty="0"/>
          </a:p>
        </p:txBody>
      </p:sp>
      <p:sp>
        <p:nvSpPr>
          <p:cNvPr id="32" name="Text 28"/>
          <p:cNvSpPr/>
          <p:nvPr/>
        </p:nvSpPr>
        <p:spPr>
          <a:xfrm>
            <a:off x="685800" y="5129784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 / адмова</a:t>
            </a:r>
            <a:endParaRPr lang="en-US" sz="1504" dirty="0"/>
          </a:p>
        </p:txBody>
      </p:sp>
      <p:sp>
        <p:nvSpPr>
          <p:cNvPr id="33" name="Shape 29"/>
          <p:cNvSpPr/>
          <p:nvPr/>
        </p:nvSpPr>
        <p:spPr>
          <a:xfrm>
            <a:off x="5852160" y="5251948"/>
            <a:ext cx="961775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887087" y="5172395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9,8%</a:t>
            </a:r>
            <a:endParaRPr lang="en-US" sz="1271" dirty="0"/>
          </a:p>
        </p:txBody>
      </p:sp>
      <p:sp>
        <p:nvSpPr>
          <p:cNvPr id="35" name="Text 31"/>
          <p:cNvSpPr/>
          <p:nvPr/>
        </p:nvSpPr>
        <p:spPr>
          <a:xfrm>
            <a:off x="713232" y="5797296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11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Фармулёўка пытання 2026 года адрозніваецца ад папярэдніх хваляў, таму прамы часавы шэраг тут не будуецца.</a:t>
            </a:r>
            <a:endParaRPr lang="en-US" sz="14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47" dirty="0"/>
          </a:p>
        </p:txBody>
      </p:sp>
      <p:sp>
        <p:nvSpPr>
          <p:cNvPr id="5" name="Text 2"/>
          <p:cNvSpPr/>
          <p:nvPr/>
        </p:nvSpPr>
        <p:spPr>
          <a:xfrm>
            <a:off x="594360" y="2011680"/>
            <a:ext cx="1508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10" b="1" dirty="0">
                <a:solidFill>
                  <a:srgbClr val="DD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510" dirty="0"/>
          </a:p>
        </p:txBody>
      </p:sp>
      <p:sp>
        <p:nvSpPr>
          <p:cNvPr id="6" name="Shape 3"/>
          <p:cNvSpPr/>
          <p:nvPr/>
        </p:nvSpPr>
        <p:spPr>
          <a:xfrm>
            <a:off x="2331720" y="1993392"/>
            <a:ext cx="0" cy="1325880"/>
          </a:xfrm>
          <a:prstGeom prst="line">
            <a:avLst/>
          </a:prstGeom>
          <a:noFill/>
          <a:ln w="21590">
            <a:solidFill>
              <a:srgbClr val="2F7F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0" y="2212848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20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Медыяпрастора</a:t>
            </a:r>
            <a:endParaRPr lang="en-US" sz="37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Медыяпрастора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часта Вам трапляюцца матэрыялы беларускіх дзяржаўных СМІ на грамадска-палітычныя тэмы або на тэмы культуры?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66360" y="2011680"/>
            <a:ext cx="0" cy="38496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469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59436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7241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67208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5013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749808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27862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827532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05586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905256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8331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Shape 16"/>
          <p:cNvSpPr/>
          <p:nvPr/>
        </p:nvSpPr>
        <p:spPr>
          <a:xfrm>
            <a:off x="98298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103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22" name="Shape 18"/>
          <p:cNvSpPr/>
          <p:nvPr/>
        </p:nvSpPr>
        <p:spPr>
          <a:xfrm>
            <a:off x="106070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03875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1054" dirty="0"/>
          </a:p>
        </p:txBody>
      </p:sp>
      <p:sp>
        <p:nvSpPr>
          <p:cNvPr id="24" name="Text 20"/>
          <p:cNvSpPr/>
          <p:nvPr/>
        </p:nvSpPr>
        <p:spPr>
          <a:xfrm>
            <a:off x="822960" y="19476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тыдзень</a:t>
            </a:r>
            <a:endParaRPr lang="en-US" sz="1519" dirty="0"/>
          </a:p>
        </p:txBody>
      </p:sp>
      <p:sp>
        <p:nvSpPr>
          <p:cNvPr id="25" name="Shape 21"/>
          <p:cNvSpPr/>
          <p:nvPr/>
        </p:nvSpPr>
        <p:spPr>
          <a:xfrm>
            <a:off x="5166360" y="2036978"/>
            <a:ext cx="600807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840319" y="19691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822960" y="262585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два тыдні</a:t>
            </a:r>
            <a:endParaRPr lang="en-US" sz="1519" dirty="0"/>
          </a:p>
        </p:txBody>
      </p:sp>
      <p:sp>
        <p:nvSpPr>
          <p:cNvPr id="28" name="Shape 24"/>
          <p:cNvSpPr/>
          <p:nvPr/>
        </p:nvSpPr>
        <p:spPr>
          <a:xfrm>
            <a:off x="5166360" y="2715158"/>
            <a:ext cx="249494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5489006" y="264734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822960" y="330403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месяц</a:t>
            </a:r>
            <a:endParaRPr lang="en-US" sz="1519" dirty="0"/>
          </a:p>
        </p:txBody>
      </p:sp>
      <p:sp>
        <p:nvSpPr>
          <p:cNvPr id="31" name="Shape 27"/>
          <p:cNvSpPr/>
          <p:nvPr/>
        </p:nvSpPr>
        <p:spPr>
          <a:xfrm>
            <a:off x="5166360" y="3393338"/>
            <a:ext cx="1019739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259251" y="332552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13,1%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822960" y="398221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Некалькі разоў на год</a:t>
            </a:r>
            <a:endParaRPr lang="en-US" sz="1519" dirty="0"/>
          </a:p>
        </p:txBody>
      </p:sp>
      <p:sp>
        <p:nvSpPr>
          <p:cNvPr id="34" name="Shape 30"/>
          <p:cNvSpPr/>
          <p:nvPr/>
        </p:nvSpPr>
        <p:spPr>
          <a:xfrm>
            <a:off x="5166360" y="4071518"/>
            <a:ext cx="747705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5987217" y="400370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9,6%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822960" y="466039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Радзей або не трапляюцца</a:t>
            </a:r>
            <a:endParaRPr lang="en-US" sz="1519" dirty="0"/>
          </a:p>
        </p:txBody>
      </p:sp>
      <p:sp>
        <p:nvSpPr>
          <p:cNvPr id="37" name="Shape 33"/>
          <p:cNvSpPr/>
          <p:nvPr/>
        </p:nvSpPr>
        <p:spPr>
          <a:xfrm>
            <a:off x="5166360" y="4749698"/>
            <a:ext cx="5012421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10251933" y="468188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64,5%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822960" y="53385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 / адмова</a:t>
            </a:r>
            <a:endParaRPr lang="en-US" sz="1519" dirty="0"/>
          </a:p>
        </p:txBody>
      </p:sp>
      <p:sp>
        <p:nvSpPr>
          <p:cNvPr id="40" name="Shape 36"/>
          <p:cNvSpPr/>
          <p:nvPr/>
        </p:nvSpPr>
        <p:spPr>
          <a:xfrm>
            <a:off x="5166360" y="5427878"/>
            <a:ext cx="141458" cy="310896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5380970" y="53600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1,8%</a:t>
            </a:r>
            <a:endParaRPr lang="en-US" sz="1271" dirty="0"/>
          </a:p>
        </p:txBody>
      </p:sp>
      <p:sp>
        <p:nvSpPr>
          <p:cNvPr id="42" name="Text 38"/>
          <p:cNvSpPr/>
          <p:nvPr/>
        </p:nvSpPr>
        <p:spPr>
          <a:xfrm>
            <a:off x="850392" y="5815584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месяц — 24,1%.</a:t>
            </a:r>
            <a:endParaRPr lang="en-US" sz="16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Медыяпрастора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часта Вам трапляюцца матэрыялы апазіцыйных беларускіх аўтараў на грамадска-палітычныя тэмы або на тэмы культуры?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66360" y="2011680"/>
            <a:ext cx="0" cy="38496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469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59436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7241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67208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5013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749808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27862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827532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05586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905256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8331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Shape 16"/>
          <p:cNvSpPr/>
          <p:nvPr/>
        </p:nvSpPr>
        <p:spPr>
          <a:xfrm>
            <a:off x="98298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103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22" name="Shape 18"/>
          <p:cNvSpPr/>
          <p:nvPr/>
        </p:nvSpPr>
        <p:spPr>
          <a:xfrm>
            <a:off x="106070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03875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1054" dirty="0"/>
          </a:p>
        </p:txBody>
      </p:sp>
      <p:sp>
        <p:nvSpPr>
          <p:cNvPr id="24" name="Text 20"/>
          <p:cNvSpPr/>
          <p:nvPr/>
        </p:nvSpPr>
        <p:spPr>
          <a:xfrm>
            <a:off x="822960" y="19476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тыдзень</a:t>
            </a:r>
            <a:endParaRPr lang="en-US" sz="1519" dirty="0"/>
          </a:p>
        </p:txBody>
      </p:sp>
      <p:sp>
        <p:nvSpPr>
          <p:cNvPr id="25" name="Shape 21"/>
          <p:cNvSpPr/>
          <p:nvPr/>
        </p:nvSpPr>
        <p:spPr>
          <a:xfrm>
            <a:off x="5166360" y="2036978"/>
            <a:ext cx="380848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620360" y="19691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4,9%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822960" y="262585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два тыдні</a:t>
            </a:r>
            <a:endParaRPr lang="en-US" sz="1519" dirty="0"/>
          </a:p>
        </p:txBody>
      </p:sp>
      <p:sp>
        <p:nvSpPr>
          <p:cNvPr id="28" name="Shape 24"/>
          <p:cNvSpPr/>
          <p:nvPr/>
        </p:nvSpPr>
        <p:spPr>
          <a:xfrm>
            <a:off x="5166360" y="2715158"/>
            <a:ext cx="266593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5506105" y="264734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3,4%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822960" y="330403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месяц</a:t>
            </a:r>
            <a:endParaRPr lang="en-US" sz="1519" dirty="0"/>
          </a:p>
        </p:txBody>
      </p:sp>
      <p:sp>
        <p:nvSpPr>
          <p:cNvPr id="31" name="Shape 27"/>
          <p:cNvSpPr/>
          <p:nvPr/>
        </p:nvSpPr>
        <p:spPr>
          <a:xfrm>
            <a:off x="5166360" y="3393338"/>
            <a:ext cx="812216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051728" y="332552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10,4%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822960" y="398221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Некалькі разоў на год</a:t>
            </a:r>
            <a:endParaRPr lang="en-US" sz="1519" dirty="0"/>
          </a:p>
        </p:txBody>
      </p:sp>
      <p:sp>
        <p:nvSpPr>
          <p:cNvPr id="34" name="Shape 30"/>
          <p:cNvSpPr/>
          <p:nvPr/>
        </p:nvSpPr>
        <p:spPr>
          <a:xfrm>
            <a:off x="5166360" y="4071518"/>
            <a:ext cx="1173632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6413144" y="400370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15,1%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822960" y="466039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Радзей або не трапляюцца</a:t>
            </a:r>
            <a:endParaRPr lang="en-US" sz="1519" dirty="0"/>
          </a:p>
        </p:txBody>
      </p:sp>
      <p:sp>
        <p:nvSpPr>
          <p:cNvPr id="37" name="Shape 33"/>
          <p:cNvSpPr/>
          <p:nvPr/>
        </p:nvSpPr>
        <p:spPr>
          <a:xfrm>
            <a:off x="5166360" y="4749698"/>
            <a:ext cx="4971227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10210739" y="468188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64,0%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822960" y="53385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 / адмова</a:t>
            </a:r>
            <a:endParaRPr lang="en-US" sz="1519" dirty="0"/>
          </a:p>
        </p:txBody>
      </p:sp>
      <p:sp>
        <p:nvSpPr>
          <p:cNvPr id="40" name="Shape 36"/>
          <p:cNvSpPr/>
          <p:nvPr/>
        </p:nvSpPr>
        <p:spPr>
          <a:xfrm>
            <a:off x="5166360" y="5427878"/>
            <a:ext cx="167884" cy="310896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5407396" y="53600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2,2%</a:t>
            </a:r>
            <a:endParaRPr lang="en-US" sz="1271" dirty="0"/>
          </a:p>
        </p:txBody>
      </p:sp>
      <p:sp>
        <p:nvSpPr>
          <p:cNvPr id="42" name="Text 38"/>
          <p:cNvSpPr/>
          <p:nvPr/>
        </p:nvSpPr>
        <p:spPr>
          <a:xfrm>
            <a:off x="850392" y="5815584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месяц — 18,8%.</a:t>
            </a:r>
            <a:endParaRPr lang="en-US" sz="1628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Медыяпрастора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часта Вам трапляюцца ва ўкраінскіх СМІ матэрыялы пра Беларусь і беларусаў?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66360" y="2011680"/>
            <a:ext cx="0" cy="38496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469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254496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035040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342632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123176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8430768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11312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9518904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299448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106070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3875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Text 16"/>
          <p:cNvSpPr/>
          <p:nvPr/>
        </p:nvSpPr>
        <p:spPr>
          <a:xfrm>
            <a:off x="822960" y="19476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тыдзень</a:t>
            </a:r>
            <a:endParaRPr lang="en-US" sz="1519" dirty="0"/>
          </a:p>
        </p:txBody>
      </p:sp>
      <p:sp>
        <p:nvSpPr>
          <p:cNvPr id="21" name="Shape 17"/>
          <p:cNvSpPr/>
          <p:nvPr/>
        </p:nvSpPr>
        <p:spPr>
          <a:xfrm>
            <a:off x="5166360" y="2036978"/>
            <a:ext cx="1356906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596418" y="19691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12,5%</a:t>
            </a:r>
            <a:endParaRPr lang="en-US" sz="1271" dirty="0"/>
          </a:p>
        </p:txBody>
      </p:sp>
      <p:sp>
        <p:nvSpPr>
          <p:cNvPr id="23" name="Text 19"/>
          <p:cNvSpPr/>
          <p:nvPr/>
        </p:nvSpPr>
        <p:spPr>
          <a:xfrm>
            <a:off x="822960" y="262585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два тыдні</a:t>
            </a:r>
            <a:endParaRPr lang="en-US" sz="1519" dirty="0"/>
          </a:p>
        </p:txBody>
      </p:sp>
      <p:sp>
        <p:nvSpPr>
          <p:cNvPr id="24" name="Shape 20"/>
          <p:cNvSpPr/>
          <p:nvPr/>
        </p:nvSpPr>
        <p:spPr>
          <a:xfrm>
            <a:off x="5166360" y="2715158"/>
            <a:ext cx="824807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064319" y="264734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7,6%</a:t>
            </a:r>
            <a:endParaRPr lang="en-US" sz="1271" dirty="0"/>
          </a:p>
        </p:txBody>
      </p:sp>
      <p:sp>
        <p:nvSpPr>
          <p:cNvPr id="26" name="Text 22"/>
          <p:cNvSpPr/>
          <p:nvPr/>
        </p:nvSpPr>
        <p:spPr>
          <a:xfrm>
            <a:off x="822960" y="330403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месяц</a:t>
            </a:r>
            <a:endParaRPr lang="en-US" sz="1519" dirty="0"/>
          </a:p>
        </p:txBody>
      </p:sp>
      <p:sp>
        <p:nvSpPr>
          <p:cNvPr id="27" name="Shape 23"/>
          <p:cNvSpPr/>
          <p:nvPr/>
        </p:nvSpPr>
        <p:spPr>
          <a:xfrm>
            <a:off x="5166360" y="3393338"/>
            <a:ext cx="2155597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7395109" y="332552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19,8%</a:t>
            </a:r>
            <a:endParaRPr lang="en-US" sz="1271" dirty="0"/>
          </a:p>
        </p:txBody>
      </p:sp>
      <p:sp>
        <p:nvSpPr>
          <p:cNvPr id="29" name="Text 25"/>
          <p:cNvSpPr/>
          <p:nvPr/>
        </p:nvSpPr>
        <p:spPr>
          <a:xfrm>
            <a:off x="822960" y="398221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Радзей за адзін раз на месяц</a:t>
            </a:r>
            <a:endParaRPr lang="en-US" sz="1519" dirty="0"/>
          </a:p>
        </p:txBody>
      </p:sp>
      <p:sp>
        <p:nvSpPr>
          <p:cNvPr id="30" name="Shape 26"/>
          <p:cNvSpPr/>
          <p:nvPr/>
        </p:nvSpPr>
        <p:spPr>
          <a:xfrm>
            <a:off x="5166360" y="4071518"/>
            <a:ext cx="1942323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7181835" y="400370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17,9%</a:t>
            </a:r>
            <a:endParaRPr lang="en-US" sz="1271" dirty="0"/>
          </a:p>
        </p:txBody>
      </p:sp>
      <p:sp>
        <p:nvSpPr>
          <p:cNvPr id="32" name="Text 28"/>
          <p:cNvSpPr/>
          <p:nvPr/>
        </p:nvSpPr>
        <p:spPr>
          <a:xfrm>
            <a:off x="822960" y="466039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Практычна ніколі</a:t>
            </a:r>
            <a:endParaRPr lang="en-US" sz="1519" dirty="0"/>
          </a:p>
        </p:txBody>
      </p:sp>
      <p:sp>
        <p:nvSpPr>
          <p:cNvPr id="33" name="Shape 29"/>
          <p:cNvSpPr/>
          <p:nvPr/>
        </p:nvSpPr>
        <p:spPr>
          <a:xfrm>
            <a:off x="5166360" y="4749698"/>
            <a:ext cx="4458093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9697605" y="468188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41,0%</a:t>
            </a:r>
            <a:endParaRPr lang="en-US" sz="1271" dirty="0"/>
          </a:p>
        </p:txBody>
      </p:sp>
      <p:sp>
        <p:nvSpPr>
          <p:cNvPr id="35" name="Text 31"/>
          <p:cNvSpPr/>
          <p:nvPr/>
        </p:nvSpPr>
        <p:spPr>
          <a:xfrm>
            <a:off x="822960" y="53385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519" dirty="0"/>
          </a:p>
        </p:txBody>
      </p:sp>
      <p:sp>
        <p:nvSpPr>
          <p:cNvPr id="36" name="Shape 32"/>
          <p:cNvSpPr/>
          <p:nvPr/>
        </p:nvSpPr>
        <p:spPr>
          <a:xfrm>
            <a:off x="5166360" y="5427878"/>
            <a:ext cx="143634" cy="310896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5383146" y="53600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1,3%</a:t>
            </a:r>
            <a:endParaRPr lang="en-US" sz="1271" dirty="0"/>
          </a:p>
        </p:txBody>
      </p:sp>
      <p:sp>
        <p:nvSpPr>
          <p:cNvPr id="38" name="Text 34"/>
          <p:cNvSpPr/>
          <p:nvPr/>
        </p:nvSpPr>
        <p:spPr>
          <a:xfrm>
            <a:off x="850392" y="5815584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мінімум раз на месяц — 39,9%.</a:t>
            </a:r>
            <a:endParaRPr lang="en-US" sz="1628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Палітычная сфера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Медыяпрастора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Якую танальнасць адносна Беларусі і беларусаў найчасцей маюць матэрыялы ўкраінскіх СМІ?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22392" y="1975104"/>
            <a:ext cx="0" cy="36210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20293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73684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51738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05129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83183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936574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628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1068019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46073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Text 14"/>
          <p:cNvSpPr/>
          <p:nvPr/>
        </p:nvSpPr>
        <p:spPr>
          <a:xfrm>
            <a:off x="713232" y="191109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Пераважна пазітыўную</a:t>
            </a:r>
            <a:endParaRPr lang="en-US" sz="1426" dirty="0"/>
          </a:p>
        </p:txBody>
      </p:sp>
      <p:sp>
        <p:nvSpPr>
          <p:cNvPr id="19" name="Shape 15"/>
          <p:cNvSpPr/>
          <p:nvPr/>
        </p:nvSpPr>
        <p:spPr>
          <a:xfrm>
            <a:off x="5422392" y="1964131"/>
            <a:ext cx="293122" cy="274320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788666" y="190926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2,2%</a:t>
            </a:r>
            <a:endParaRPr lang="en-US" sz="1271" dirty="0"/>
          </a:p>
        </p:txBody>
      </p:sp>
      <p:sp>
        <p:nvSpPr>
          <p:cNvPr id="21" name="Text 17"/>
          <p:cNvSpPr/>
          <p:nvPr/>
        </p:nvSpPr>
        <p:spPr>
          <a:xfrm>
            <a:off x="713232" y="245973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Хутчэй пазітыўную</a:t>
            </a:r>
            <a:endParaRPr lang="en-US" sz="1426" dirty="0"/>
          </a:p>
        </p:txBody>
      </p:sp>
      <p:sp>
        <p:nvSpPr>
          <p:cNvPr id="22" name="Shape 18"/>
          <p:cNvSpPr/>
          <p:nvPr/>
        </p:nvSpPr>
        <p:spPr>
          <a:xfrm>
            <a:off x="5422392" y="2512771"/>
            <a:ext cx="636194" cy="274320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131738" y="245790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4,8%</a:t>
            </a:r>
            <a:endParaRPr lang="en-US" sz="1271" dirty="0"/>
          </a:p>
        </p:txBody>
      </p:sp>
      <p:sp>
        <p:nvSpPr>
          <p:cNvPr id="24" name="Text 20"/>
          <p:cNvSpPr/>
          <p:nvPr/>
        </p:nvSpPr>
        <p:spPr>
          <a:xfrm>
            <a:off x="713232" y="300837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Нейтральную</a:t>
            </a:r>
            <a:endParaRPr lang="en-US" sz="1426" dirty="0"/>
          </a:p>
        </p:txBody>
      </p:sp>
      <p:sp>
        <p:nvSpPr>
          <p:cNvPr id="25" name="Shape 21"/>
          <p:cNvSpPr/>
          <p:nvPr/>
        </p:nvSpPr>
        <p:spPr>
          <a:xfrm>
            <a:off x="5422392" y="3061411"/>
            <a:ext cx="4488847" cy="274320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9984391" y="300654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34,1%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713232" y="355701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Хутчэй негатыўную</a:t>
            </a:r>
            <a:endParaRPr lang="en-US" sz="1426" dirty="0"/>
          </a:p>
        </p:txBody>
      </p:sp>
      <p:sp>
        <p:nvSpPr>
          <p:cNvPr id="28" name="Shape 24"/>
          <p:cNvSpPr/>
          <p:nvPr/>
        </p:nvSpPr>
        <p:spPr>
          <a:xfrm>
            <a:off x="5422392" y="3610051"/>
            <a:ext cx="3489865" cy="274320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8985409" y="355518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26,6%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713232" y="410565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Пераважна негатыўную</a:t>
            </a:r>
            <a:endParaRPr lang="en-US" sz="1426" dirty="0"/>
          </a:p>
        </p:txBody>
      </p:sp>
      <p:sp>
        <p:nvSpPr>
          <p:cNvPr id="31" name="Shape 27"/>
          <p:cNvSpPr/>
          <p:nvPr/>
        </p:nvSpPr>
        <p:spPr>
          <a:xfrm>
            <a:off x="5422392" y="4158691"/>
            <a:ext cx="1962474" cy="274320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7458018" y="410382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14,9%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713232" y="465429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Танальнасць розная і моцна залежыць ад тэмы</a:t>
            </a:r>
            <a:endParaRPr lang="en-US" sz="1426" dirty="0"/>
          </a:p>
        </p:txBody>
      </p:sp>
      <p:sp>
        <p:nvSpPr>
          <p:cNvPr id="34" name="Shape 30"/>
          <p:cNvSpPr/>
          <p:nvPr/>
        </p:nvSpPr>
        <p:spPr>
          <a:xfrm>
            <a:off x="5422392" y="4707331"/>
            <a:ext cx="237915" cy="274320"/>
          </a:xfrm>
          <a:prstGeom prst="rect">
            <a:avLst/>
          </a:prstGeom>
          <a:solidFill>
            <a:srgbClr val="16222D"/>
          </a:solidFill>
          <a:ln w="12700">
            <a:solidFill>
              <a:srgbClr val="16222D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5733459" y="465246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713232" y="520293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Цяжка сказаць</a:t>
            </a:r>
            <a:endParaRPr lang="en-US" sz="1426" dirty="0"/>
          </a:p>
        </p:txBody>
      </p:sp>
      <p:sp>
        <p:nvSpPr>
          <p:cNvPr id="37" name="Shape 33"/>
          <p:cNvSpPr/>
          <p:nvPr/>
        </p:nvSpPr>
        <p:spPr>
          <a:xfrm>
            <a:off x="5422392" y="5255971"/>
            <a:ext cx="2036083" cy="274320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7531627" y="520110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15,5%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731520" y="5559552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b="1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Негатыўная / хутчэй негатыўная танальнасць — 41,5%; пазітыўная / хутчэй пазітыўная — 7,1%.</a:t>
            </a:r>
            <a:endParaRPr lang="en-US" sz="1519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full_low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2489" y="1600200"/>
            <a:ext cx="1451406" cy="12344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31920" y="2834640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4495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Дзякуй</a:t>
            </a:r>
            <a:endParaRPr lang="en-US" sz="4495" dirty="0"/>
          </a:p>
        </p:txBody>
      </p:sp>
      <p:sp>
        <p:nvSpPr>
          <p:cNvPr id="4" name="Text 1"/>
          <p:cNvSpPr/>
          <p:nvPr/>
        </p:nvSpPr>
        <p:spPr>
          <a:xfrm>
            <a:off x="3246120" y="3566160"/>
            <a:ext cx="5715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5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Інстытут палітычных даследаванняў «Палітычная сфера»</a:t>
            </a:r>
            <a:endParaRPr lang="en-US" sz="17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Political Sphere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2026 — презентація</dc:title>
  <dc:subject>Білоруська політика та культура в суспільній думці України</dc:subject>
  <dc:creator>Institute of Political Studies “Political Sphere”</dc:creator>
  <cp:lastModifiedBy>Institute of Political Studies “Political Sphere”</cp:lastModifiedBy>
  <cp:revision>1</cp:revision>
  <dcterms:created xsi:type="dcterms:W3CDTF">2026-09-14T19:54:23Z</dcterms:created>
  <dcterms:modified xsi:type="dcterms:W3CDTF">2026-09-14T19:54:23Z</dcterms:modified>
</cp:coreProperties>
</file>